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40"/>
  </p:notesMasterIdLst>
  <p:sldIdLst>
    <p:sldId id="293" r:id="rId5"/>
    <p:sldId id="296" r:id="rId6"/>
    <p:sldId id="352" r:id="rId7"/>
    <p:sldId id="368" r:id="rId8"/>
    <p:sldId id="377" r:id="rId9"/>
    <p:sldId id="378" r:id="rId10"/>
    <p:sldId id="300" r:id="rId11"/>
    <p:sldId id="337" r:id="rId12"/>
    <p:sldId id="379" r:id="rId13"/>
    <p:sldId id="307" r:id="rId14"/>
    <p:sldId id="301" r:id="rId15"/>
    <p:sldId id="351" r:id="rId16"/>
    <p:sldId id="338" r:id="rId17"/>
    <p:sldId id="308" r:id="rId18"/>
    <p:sldId id="312" r:id="rId19"/>
    <p:sldId id="367" r:id="rId20"/>
    <p:sldId id="342" r:id="rId21"/>
    <p:sldId id="317" r:id="rId22"/>
    <p:sldId id="369" r:id="rId23"/>
    <p:sldId id="366" r:id="rId24"/>
    <p:sldId id="370" r:id="rId25"/>
    <p:sldId id="324" r:id="rId26"/>
    <p:sldId id="380" r:id="rId27"/>
    <p:sldId id="347" r:id="rId28"/>
    <p:sldId id="357" r:id="rId29"/>
    <p:sldId id="371" r:id="rId30"/>
    <p:sldId id="355" r:id="rId31"/>
    <p:sldId id="360" r:id="rId32"/>
    <p:sldId id="381" r:id="rId33"/>
    <p:sldId id="382" r:id="rId34"/>
    <p:sldId id="358" r:id="rId35"/>
    <p:sldId id="365" r:id="rId36"/>
    <p:sldId id="372" r:id="rId37"/>
    <p:sldId id="364" r:id="rId38"/>
    <p:sldId id="373" r:id="rId3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7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an Lenk" initials="KL" lastIdx="1" clrIdx="0">
    <p:extLst>
      <p:ext uri="{19B8F6BF-5375-455C-9EA6-DF929625EA0E}">
        <p15:presenceInfo xmlns:p15="http://schemas.microsoft.com/office/powerpoint/2012/main" userId="S::kiran.lenk@dealcircle.de::70081621-e377-4846-81bd-9d81d616efb2" providerId="AD"/>
      </p:ext>
    </p:extLst>
  </p:cmAuthor>
  <p:cmAuthor id="2" name="Georg  Pinne" initials="GP" lastIdx="1" clrIdx="1">
    <p:extLst>
      <p:ext uri="{19B8F6BF-5375-455C-9EA6-DF929625EA0E}">
        <p15:presenceInfo xmlns:p15="http://schemas.microsoft.com/office/powerpoint/2012/main" userId="S::georg.pinne@dealcircle.de::05574ceb-d5e8-42ed-bfd7-165f914e3d1e" providerId="AD"/>
      </p:ext>
    </p:extLst>
  </p:cmAuthor>
  <p:cmAuthor id="3" name="Georg  Pinne" initials="GP [2]" lastIdx="2" clrIdx="2">
    <p:extLst>
      <p:ext uri="{19B8F6BF-5375-455C-9EA6-DF929625EA0E}">
        <p15:presenceInfo xmlns:p15="http://schemas.microsoft.com/office/powerpoint/2012/main" userId="S::georg.pinne@dealcircle.com::05574ceb-d5e8-42ed-bfd7-165f914e3d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5FFC"/>
    <a:srgbClr val="1A1A1A"/>
    <a:srgbClr val="000000"/>
    <a:srgbClr val="FF9900"/>
    <a:srgbClr val="0092CF"/>
    <a:srgbClr val="0070C0"/>
    <a:srgbClr val="00B0F0"/>
    <a:srgbClr val="BDD7EE"/>
    <a:srgbClr val="0081C5"/>
    <a:srgbClr val="EFED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14F54-85CE-5343-AE6E-28831866453A}" v="154" dt="2026-02-26T08:15:16.067"/>
  </p1510:revLst>
</p1510:revInfo>
</file>

<file path=ppt/tableStyles.xml><?xml version="1.0" encoding="utf-8"?>
<a:tblStyleLst xmlns:a="http://schemas.openxmlformats.org/drawingml/2006/main" def="{5C22544A-7EE6-4342-B048-85BDC9FD1C3A}">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1"/>
    <p:restoredTop sz="94694"/>
  </p:normalViewPr>
  <p:slideViewPr>
    <p:cSldViewPr snapToGrid="0">
      <p:cViewPr varScale="1">
        <p:scale>
          <a:sx n="121" d="100"/>
          <a:sy n="121" d="100"/>
        </p:scale>
        <p:origin x="440" y="176"/>
      </p:cViewPr>
      <p:guideLst>
        <p:guide orient="horz" pos="2160"/>
        <p:guide pos="17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iela Rickert" userId="S::graciela.rickert@dealcircle.com::46061e23-9975-4fbf-b1d2-97f86d8d3bf6" providerId="AD" clId="Web-{58FAD2ED-45F5-8729-503E-36CD1378B26A}"/>
    <pc:docChg chg="modSld">
      <pc:chgData name="Graciela Rickert" userId="S::graciela.rickert@dealcircle.com::46061e23-9975-4fbf-b1d2-97f86d8d3bf6" providerId="AD" clId="Web-{58FAD2ED-45F5-8729-503E-36CD1378B26A}" dt="2025-12-09T15:09:58.522" v="13" actId="14100"/>
      <pc:docMkLst>
        <pc:docMk/>
      </pc:docMkLst>
      <pc:sldChg chg="modSp">
        <pc:chgData name="Graciela Rickert" userId="S::graciela.rickert@dealcircle.com::46061e23-9975-4fbf-b1d2-97f86d8d3bf6" providerId="AD" clId="Web-{58FAD2ED-45F5-8729-503E-36CD1378B26A}" dt="2025-12-09T15:09:58.522" v="13" actId="14100"/>
        <pc:sldMkLst>
          <pc:docMk/>
          <pc:sldMk cId="977870538" sldId="347"/>
        </pc:sldMkLst>
        <pc:graphicFrameChg chg="mod">
          <ac:chgData name="Graciela Rickert" userId="S::graciela.rickert@dealcircle.com::46061e23-9975-4fbf-b1d2-97f86d8d3bf6" providerId="AD" clId="Web-{58FAD2ED-45F5-8729-503E-36CD1378B26A}" dt="2025-12-09T15:09:58.522" v="13" actId="14100"/>
          <ac:graphicFrameMkLst>
            <pc:docMk/>
            <pc:sldMk cId="977870538" sldId="347"/>
            <ac:graphicFrameMk id="27" creationId="{37D1937B-5D4D-45F5-9302-6CFE6A7295E9}"/>
          </ac:graphicFrameMkLst>
        </pc:graphicFrameChg>
      </pc:sldChg>
      <pc:sldChg chg="modSp">
        <pc:chgData name="Graciela Rickert" userId="S::graciela.rickert@dealcircle.com::46061e23-9975-4fbf-b1d2-97f86d8d3bf6" providerId="AD" clId="Web-{58FAD2ED-45F5-8729-503E-36CD1378B26A}" dt="2025-12-09T12:17:13.105" v="3" actId="1076"/>
        <pc:sldMkLst>
          <pc:docMk/>
          <pc:sldMk cId="2360385378" sldId="355"/>
        </pc:sldMkLst>
        <pc:graphicFrameChg chg="mod">
          <ac:chgData name="Graciela Rickert" userId="S::graciela.rickert@dealcircle.com::46061e23-9975-4fbf-b1d2-97f86d8d3bf6" providerId="AD" clId="Web-{58FAD2ED-45F5-8729-503E-36CD1378B26A}" dt="2025-12-09T12:17:13.105" v="3" actId="1076"/>
          <ac:graphicFrameMkLst>
            <pc:docMk/>
            <pc:sldMk cId="2360385378" sldId="355"/>
            <ac:graphicFrameMk id="12" creationId="{351DAE47-FD7A-4FAA-9FA1-9A891AC505A8}"/>
          </ac:graphicFrameMkLst>
        </pc:graphicFrameChg>
      </pc:sldChg>
      <pc:sldChg chg="addSp delSp modSp">
        <pc:chgData name="Graciela Rickert" userId="S::graciela.rickert@dealcircle.com::46061e23-9975-4fbf-b1d2-97f86d8d3bf6" providerId="AD" clId="Web-{58FAD2ED-45F5-8729-503E-36CD1378B26A}" dt="2025-12-09T14:15:39.255" v="7"/>
        <pc:sldMkLst>
          <pc:docMk/>
          <pc:sldMk cId="395789375" sldId="367"/>
        </pc:sldMkLst>
        <pc:graphicFrameChg chg="add del">
          <ac:chgData name="Graciela Rickert" userId="S::graciela.rickert@dealcircle.com::46061e23-9975-4fbf-b1d2-97f86d8d3bf6" providerId="AD" clId="Web-{58FAD2ED-45F5-8729-503E-36CD1378B26A}" dt="2025-12-09T14:15:39.255" v="7"/>
          <ac:graphicFrameMkLst>
            <pc:docMk/>
            <pc:sldMk cId="395789375" sldId="367"/>
            <ac:graphicFrameMk id="2" creationId="{C61CD8F2-1AD3-BC56-3702-2CF55AD21D4F}"/>
          </ac:graphicFrameMkLst>
        </pc:graphicFrameChg>
        <pc:graphicFrameChg chg="mod">
          <ac:chgData name="Graciela Rickert" userId="S::graciela.rickert@dealcircle.com::46061e23-9975-4fbf-b1d2-97f86d8d3bf6" providerId="AD" clId="Web-{58FAD2ED-45F5-8729-503E-36CD1378B26A}" dt="2025-12-09T14:15:29.848" v="5" actId="1076"/>
          <ac:graphicFrameMkLst>
            <pc:docMk/>
            <pc:sldMk cId="395789375" sldId="367"/>
            <ac:graphicFrameMk id="31" creationId="{A46FF28A-467E-4166-9537-5BEEC7807140}"/>
          </ac:graphicFrameMkLst>
        </pc:graphicFrameChg>
      </pc:sldChg>
      <pc:sldChg chg="modSp">
        <pc:chgData name="Graciela Rickert" userId="S::graciela.rickert@dealcircle.com::46061e23-9975-4fbf-b1d2-97f86d8d3bf6" providerId="AD" clId="Web-{58FAD2ED-45F5-8729-503E-36CD1378B26A}" dt="2025-12-09T09:31:29.533" v="1" actId="1076"/>
        <pc:sldMkLst>
          <pc:docMk/>
          <pc:sldMk cId="1386513648" sldId="377"/>
        </pc:sldMkLst>
        <pc:graphicFrameChg chg="mod">
          <ac:chgData name="Graciela Rickert" userId="S::graciela.rickert@dealcircle.com::46061e23-9975-4fbf-b1d2-97f86d8d3bf6" providerId="AD" clId="Web-{58FAD2ED-45F5-8729-503E-36CD1378B26A}" dt="2025-12-09T09:31:29.533" v="1" actId="1076"/>
          <ac:graphicFrameMkLst>
            <pc:docMk/>
            <pc:sldMk cId="1386513648" sldId="377"/>
            <ac:graphicFrameMk id="115" creationId="{417C0A6F-50D9-4FD4-8167-41C6E98857EA}"/>
          </ac:graphicFrameMkLst>
        </pc:graphicFrameChg>
      </pc:sldChg>
    </pc:docChg>
  </pc:docChgLst>
  <pc:docChgLst>
    <pc:chgData name="Anja Seeliger" userId="37d7628a-54f8-40cf-a30b-631098b03d1c" providerId="ADAL" clId="{10714F54-85CE-5343-AE6E-28831866453A}"/>
    <pc:docChg chg="undo custSel modSld modMainMaster">
      <pc:chgData name="Anja Seeliger" userId="37d7628a-54f8-40cf-a30b-631098b03d1c" providerId="ADAL" clId="{10714F54-85CE-5343-AE6E-28831866453A}" dt="2026-02-26T08:19:28.457" v="1126" actId="20577"/>
      <pc:docMkLst>
        <pc:docMk/>
      </pc:docMkLst>
      <pc:sldChg chg="delSp modSp mod">
        <pc:chgData name="Anja Seeliger" userId="37d7628a-54f8-40cf-a30b-631098b03d1c" providerId="ADAL" clId="{10714F54-85CE-5343-AE6E-28831866453A}" dt="2026-02-26T07:30:59.694" v="550" actId="1076"/>
        <pc:sldMkLst>
          <pc:docMk/>
          <pc:sldMk cId="920750432" sldId="293"/>
        </pc:sldMkLst>
        <pc:spChg chg="mod">
          <ac:chgData name="Anja Seeliger" userId="37d7628a-54f8-40cf-a30b-631098b03d1c" providerId="ADAL" clId="{10714F54-85CE-5343-AE6E-28831866453A}" dt="2026-02-26T07:30:24.315" v="544" actId="20577"/>
          <ac:spMkLst>
            <pc:docMk/>
            <pc:sldMk cId="920750432" sldId="293"/>
            <ac:spMk id="2" creationId="{388BD4E6-88A0-4A83-A200-8F0C6816F343}"/>
          </ac:spMkLst>
        </pc:spChg>
        <pc:spChg chg="mod">
          <ac:chgData name="Anja Seeliger" userId="37d7628a-54f8-40cf-a30b-631098b03d1c" providerId="ADAL" clId="{10714F54-85CE-5343-AE6E-28831866453A}" dt="2026-02-26T07:30:34.530" v="546" actId="20577"/>
          <ac:spMkLst>
            <pc:docMk/>
            <pc:sldMk cId="920750432" sldId="293"/>
            <ac:spMk id="3" creationId="{1D2C5A05-4C43-47CC-B073-E32DACC8F771}"/>
          </ac:spMkLst>
        </pc:spChg>
        <pc:spChg chg="del">
          <ac:chgData name="Anja Seeliger" userId="37d7628a-54f8-40cf-a30b-631098b03d1c" providerId="ADAL" clId="{10714F54-85CE-5343-AE6E-28831866453A}" dt="2026-02-25T16:02:00.296" v="25" actId="478"/>
          <ac:spMkLst>
            <pc:docMk/>
            <pc:sldMk cId="920750432" sldId="293"/>
            <ac:spMk id="4" creationId="{E78A710B-8F6E-452E-9242-723D0839D501}"/>
          </ac:spMkLst>
        </pc:spChg>
        <pc:spChg chg="mod">
          <ac:chgData name="Anja Seeliger" userId="37d7628a-54f8-40cf-a30b-631098b03d1c" providerId="ADAL" clId="{10714F54-85CE-5343-AE6E-28831866453A}" dt="2026-02-26T07:30:59.694" v="550" actId="1076"/>
          <ac:spMkLst>
            <pc:docMk/>
            <pc:sldMk cId="920750432" sldId="293"/>
            <ac:spMk id="5" creationId="{058E3459-8A3F-4941-8D67-DB2EC49DE799}"/>
          </ac:spMkLst>
        </pc:spChg>
      </pc:sldChg>
      <pc:sldChg chg="delSp modSp mod">
        <pc:chgData name="Anja Seeliger" userId="37d7628a-54f8-40cf-a30b-631098b03d1c" providerId="ADAL" clId="{10714F54-85CE-5343-AE6E-28831866453A}" dt="2026-02-26T07:31:36.085" v="552" actId="20577"/>
        <pc:sldMkLst>
          <pc:docMk/>
          <pc:sldMk cId="3299224964" sldId="296"/>
        </pc:sldMkLst>
        <pc:spChg chg="mod">
          <ac:chgData name="Anja Seeliger" userId="37d7628a-54f8-40cf-a30b-631098b03d1c" providerId="ADAL" clId="{10714F54-85CE-5343-AE6E-28831866453A}" dt="2026-02-26T07:31:36.085" v="552" actId="20577"/>
          <ac:spMkLst>
            <pc:docMk/>
            <pc:sldMk cId="3299224964" sldId="296"/>
            <ac:spMk id="3" creationId="{C35093D0-D913-4B34-8AE3-F8C9DF5E8E3E}"/>
          </ac:spMkLst>
        </pc:spChg>
        <pc:spChg chg="del">
          <ac:chgData name="Anja Seeliger" userId="37d7628a-54f8-40cf-a30b-631098b03d1c" providerId="ADAL" clId="{10714F54-85CE-5343-AE6E-28831866453A}" dt="2026-02-25T16:02:16.196" v="26" actId="478"/>
          <ac:spMkLst>
            <pc:docMk/>
            <pc:sldMk cId="3299224964" sldId="296"/>
            <ac:spMk id="7" creationId="{78FFDB89-0250-417A-8981-AE522BDF57AB}"/>
          </ac:spMkLst>
        </pc:spChg>
      </pc:sldChg>
      <pc:sldChg chg="delSp modSp mod">
        <pc:chgData name="Anja Seeliger" userId="37d7628a-54f8-40cf-a30b-631098b03d1c" providerId="ADAL" clId="{10714F54-85CE-5343-AE6E-28831866453A}" dt="2026-02-25T16:40:41.599" v="497" actId="207"/>
        <pc:sldMkLst>
          <pc:docMk/>
          <pc:sldMk cId="27926243" sldId="300"/>
        </pc:sldMkLst>
        <pc:spChg chg="mod">
          <ac:chgData name="Anja Seeliger" userId="37d7628a-54f8-40cf-a30b-631098b03d1c" providerId="ADAL" clId="{10714F54-85CE-5343-AE6E-28831866453A}" dt="2026-02-25T16:40:41.599" v="497" actId="207"/>
          <ac:spMkLst>
            <pc:docMk/>
            <pc:sldMk cId="27926243" sldId="300"/>
            <ac:spMk id="7" creationId="{B7E4EFF3-8826-413E-BEFE-F0B20962B091}"/>
          </ac:spMkLst>
        </pc:spChg>
        <pc:spChg chg="mod">
          <ac:chgData name="Anja Seeliger" userId="37d7628a-54f8-40cf-a30b-631098b03d1c" providerId="ADAL" clId="{10714F54-85CE-5343-AE6E-28831866453A}" dt="2026-02-25T16:40:41.599" v="497" actId="207"/>
          <ac:spMkLst>
            <pc:docMk/>
            <pc:sldMk cId="27926243" sldId="300"/>
            <ac:spMk id="9" creationId="{CE385EEE-0422-4FD2-A5AA-60CCE66E777D}"/>
          </ac:spMkLst>
        </pc:spChg>
        <pc:spChg chg="mod">
          <ac:chgData name="Anja Seeliger" userId="37d7628a-54f8-40cf-a30b-631098b03d1c" providerId="ADAL" clId="{10714F54-85CE-5343-AE6E-28831866453A}" dt="2026-02-25T16:40:41.599" v="497" actId="207"/>
          <ac:spMkLst>
            <pc:docMk/>
            <pc:sldMk cId="27926243" sldId="300"/>
            <ac:spMk id="11" creationId="{B4145483-1C05-4863-9DEA-C0A414B294F3}"/>
          </ac:spMkLst>
        </pc:spChg>
        <pc:spChg chg="mod">
          <ac:chgData name="Anja Seeliger" userId="37d7628a-54f8-40cf-a30b-631098b03d1c" providerId="ADAL" clId="{10714F54-85CE-5343-AE6E-28831866453A}" dt="2026-02-25T16:40:41.599" v="497" actId="207"/>
          <ac:spMkLst>
            <pc:docMk/>
            <pc:sldMk cId="27926243" sldId="300"/>
            <ac:spMk id="13" creationId="{52E248B2-04F9-4ED0-8C03-BF13047A0857}"/>
          </ac:spMkLst>
        </pc:spChg>
        <pc:spChg chg="del">
          <ac:chgData name="Anja Seeliger" userId="37d7628a-54f8-40cf-a30b-631098b03d1c" providerId="ADAL" clId="{10714F54-85CE-5343-AE6E-28831866453A}" dt="2026-02-25T16:27:15.489" v="270" actId="478"/>
          <ac:spMkLst>
            <pc:docMk/>
            <pc:sldMk cId="27926243" sldId="300"/>
            <ac:spMk id="15" creationId="{261BB7A3-E061-4A35-86B2-8BD3DE486218}"/>
          </ac:spMkLst>
        </pc:spChg>
      </pc:sldChg>
      <pc:sldChg chg="delSp modSp mod">
        <pc:chgData name="Anja Seeliger" userId="37d7628a-54f8-40cf-a30b-631098b03d1c" providerId="ADAL" clId="{10714F54-85CE-5343-AE6E-28831866453A}" dt="2026-02-25T16:39:41.195" v="476" actId="207"/>
        <pc:sldMkLst>
          <pc:docMk/>
          <pc:sldMk cId="2210369647" sldId="301"/>
        </pc:sldMkLst>
        <pc:spChg chg="mod">
          <ac:chgData name="Anja Seeliger" userId="37d7628a-54f8-40cf-a30b-631098b03d1c" providerId="ADAL" clId="{10714F54-85CE-5343-AE6E-28831866453A}" dt="2026-02-25T16:39:41.195" v="476" actId="207"/>
          <ac:spMkLst>
            <pc:docMk/>
            <pc:sldMk cId="2210369647" sldId="301"/>
            <ac:spMk id="2" creationId="{BE1FA086-CF7D-4B0C-AC66-901BAE5C2A26}"/>
          </ac:spMkLst>
        </pc:spChg>
        <pc:spChg chg="mod">
          <ac:chgData name="Anja Seeliger" userId="37d7628a-54f8-40cf-a30b-631098b03d1c" providerId="ADAL" clId="{10714F54-85CE-5343-AE6E-28831866453A}" dt="2026-02-25T16:39:41.195" v="476" actId="207"/>
          <ac:spMkLst>
            <pc:docMk/>
            <pc:sldMk cId="2210369647" sldId="301"/>
            <ac:spMk id="7" creationId="{B7E4EFF3-8826-413E-BEFE-F0B20962B091}"/>
          </ac:spMkLst>
        </pc:spChg>
        <pc:spChg chg="mod">
          <ac:chgData name="Anja Seeliger" userId="37d7628a-54f8-40cf-a30b-631098b03d1c" providerId="ADAL" clId="{10714F54-85CE-5343-AE6E-28831866453A}" dt="2026-02-25T16:39:41.195" v="476" actId="207"/>
          <ac:spMkLst>
            <pc:docMk/>
            <pc:sldMk cId="2210369647" sldId="301"/>
            <ac:spMk id="9" creationId="{CE385EEE-0422-4FD2-A5AA-60CCE66E777D}"/>
          </ac:spMkLst>
        </pc:spChg>
        <pc:spChg chg="del">
          <ac:chgData name="Anja Seeliger" userId="37d7628a-54f8-40cf-a30b-631098b03d1c" providerId="ADAL" clId="{10714F54-85CE-5343-AE6E-28831866453A}" dt="2026-02-25T16:13:49.172" v="115" actId="478"/>
          <ac:spMkLst>
            <pc:docMk/>
            <pc:sldMk cId="2210369647" sldId="301"/>
            <ac:spMk id="10" creationId="{AB81B2C0-0A4F-46AA-80B1-D23520D91AFB}"/>
          </ac:spMkLst>
        </pc:spChg>
        <pc:spChg chg="mod">
          <ac:chgData name="Anja Seeliger" userId="37d7628a-54f8-40cf-a30b-631098b03d1c" providerId="ADAL" clId="{10714F54-85CE-5343-AE6E-28831866453A}" dt="2026-02-25T16:39:41.195" v="476" actId="207"/>
          <ac:spMkLst>
            <pc:docMk/>
            <pc:sldMk cId="2210369647" sldId="301"/>
            <ac:spMk id="13" creationId="{52E248B2-04F9-4ED0-8C03-BF13047A0857}"/>
          </ac:spMkLst>
        </pc:spChg>
      </pc:sldChg>
      <pc:sldChg chg="delSp modSp mod">
        <pc:chgData name="Anja Seeliger" userId="37d7628a-54f8-40cf-a30b-631098b03d1c" providerId="ADAL" clId="{10714F54-85CE-5343-AE6E-28831866453A}" dt="2026-02-26T07:40:02.222" v="623" actId="1036"/>
        <pc:sldMkLst>
          <pc:docMk/>
          <pc:sldMk cId="3952975784" sldId="307"/>
        </pc:sldMkLst>
        <pc:spChg chg="mod">
          <ac:chgData name="Anja Seeliger" userId="37d7628a-54f8-40cf-a30b-631098b03d1c" providerId="ADAL" clId="{10714F54-85CE-5343-AE6E-28831866453A}" dt="2026-02-26T07:40:02.222" v="623" actId="1036"/>
          <ac:spMkLst>
            <pc:docMk/>
            <pc:sldMk cId="3952975784" sldId="307"/>
            <ac:spMk id="3" creationId="{02D44259-FBBE-498A-9F5D-492D75818DDE}"/>
          </ac:spMkLst>
        </pc:spChg>
        <pc:spChg chg="mod">
          <ac:chgData name="Anja Seeliger" userId="37d7628a-54f8-40cf-a30b-631098b03d1c" providerId="ADAL" clId="{10714F54-85CE-5343-AE6E-28831866453A}" dt="2026-02-26T07:40:02.222" v="623" actId="1036"/>
          <ac:spMkLst>
            <pc:docMk/>
            <pc:sldMk cId="3952975784" sldId="307"/>
            <ac:spMk id="8" creationId="{DDAC9F3E-207F-488B-857B-7C37DCA35903}"/>
          </ac:spMkLst>
        </pc:spChg>
        <pc:spChg chg="del">
          <ac:chgData name="Anja Seeliger" userId="37d7628a-54f8-40cf-a30b-631098b03d1c" providerId="ADAL" clId="{10714F54-85CE-5343-AE6E-28831866453A}" dt="2026-02-25T16:13:28.679" v="106" actId="478"/>
          <ac:spMkLst>
            <pc:docMk/>
            <pc:sldMk cId="3952975784" sldId="307"/>
            <ac:spMk id="151" creationId="{E6693930-869E-4C2B-BB30-1FB4DB3AE7F8}"/>
          </ac:spMkLst>
        </pc:spChg>
        <pc:spChg chg="mod">
          <ac:chgData name="Anja Seeliger" userId="37d7628a-54f8-40cf-a30b-631098b03d1c" providerId="ADAL" clId="{10714F54-85CE-5343-AE6E-28831866453A}" dt="2026-02-25T16:39:47.816" v="479" actId="207"/>
          <ac:spMkLst>
            <pc:docMk/>
            <pc:sldMk cId="3952975784" sldId="307"/>
            <ac:spMk id="699" creationId="{70488BFA-97AA-44B9-BB0D-6130D14B8407}"/>
          </ac:spMkLst>
        </pc:spChg>
        <pc:spChg chg="mod">
          <ac:chgData name="Anja Seeliger" userId="37d7628a-54f8-40cf-a30b-631098b03d1c" providerId="ADAL" clId="{10714F54-85CE-5343-AE6E-28831866453A}" dt="2026-02-26T07:39:58.139" v="614" actId="14100"/>
          <ac:spMkLst>
            <pc:docMk/>
            <pc:sldMk cId="3952975784" sldId="307"/>
            <ac:spMk id="1227" creationId="{7DB2FE8E-6A32-4CBC-86E3-69578CDE172C}"/>
          </ac:spMkLst>
        </pc:spChg>
        <pc:spChg chg="mod">
          <ac:chgData name="Anja Seeliger" userId="37d7628a-54f8-40cf-a30b-631098b03d1c" providerId="ADAL" clId="{10714F54-85CE-5343-AE6E-28831866453A}" dt="2026-02-25T16:39:46.483" v="478" actId="207"/>
          <ac:spMkLst>
            <pc:docMk/>
            <pc:sldMk cId="3952975784" sldId="307"/>
            <ac:spMk id="1229" creationId="{60FA084E-CB04-4ABA-991A-7BDB78D8408C}"/>
          </ac:spMkLst>
        </pc:spChg>
      </pc:sldChg>
      <pc:sldChg chg="delSp modSp mod">
        <pc:chgData name="Anja Seeliger" userId="37d7628a-54f8-40cf-a30b-631098b03d1c" providerId="ADAL" clId="{10714F54-85CE-5343-AE6E-28831866453A}" dt="2026-02-26T07:42:23.600" v="637" actId="20577"/>
        <pc:sldMkLst>
          <pc:docMk/>
          <pc:sldMk cId="3083379284" sldId="308"/>
        </pc:sldMkLst>
        <pc:spChg chg="mod">
          <ac:chgData name="Anja Seeliger" userId="37d7628a-54f8-40cf-a30b-631098b03d1c" providerId="ADAL" clId="{10714F54-85CE-5343-AE6E-28831866453A}" dt="2026-02-26T07:42:23.600" v="637" actId="20577"/>
          <ac:spMkLst>
            <pc:docMk/>
            <pc:sldMk cId="3083379284" sldId="308"/>
            <ac:spMk id="23" creationId="{F644E9EA-9E38-43FB-829B-FF3EE569384B}"/>
          </ac:spMkLst>
        </pc:spChg>
        <pc:spChg chg="del">
          <ac:chgData name="Anja Seeliger" userId="37d7628a-54f8-40cf-a30b-631098b03d1c" providerId="ADAL" clId="{10714F54-85CE-5343-AE6E-28831866453A}" dt="2026-02-25T16:16:18.015" v="154" actId="478"/>
          <ac:spMkLst>
            <pc:docMk/>
            <pc:sldMk cId="3083379284" sldId="308"/>
            <ac:spMk id="27" creationId="{25363DA1-2F2A-4560-B606-7860DD820FEF}"/>
          </ac:spMkLst>
        </pc:spChg>
        <pc:spChg chg="mod">
          <ac:chgData name="Anja Seeliger" userId="37d7628a-54f8-40cf-a30b-631098b03d1c" providerId="ADAL" clId="{10714F54-85CE-5343-AE6E-28831866453A}" dt="2026-02-26T07:42:19.430" v="636" actId="20577"/>
          <ac:spMkLst>
            <pc:docMk/>
            <pc:sldMk cId="3083379284" sldId="308"/>
            <ac:spMk id="31" creationId="{C46D3C46-CCE0-46BA-85FC-C632675C62A3}"/>
          </ac:spMkLst>
        </pc:spChg>
        <pc:spChg chg="mod">
          <ac:chgData name="Anja Seeliger" userId="37d7628a-54f8-40cf-a30b-631098b03d1c" providerId="ADAL" clId="{10714F54-85CE-5343-AE6E-28831866453A}" dt="2026-02-25T16:38:28.407" v="457" actId="207"/>
          <ac:spMkLst>
            <pc:docMk/>
            <pc:sldMk cId="3083379284" sldId="308"/>
            <ac:spMk id="40" creationId="{9959EEF3-7F92-447E-AB50-7FAA37C91FEB}"/>
          </ac:spMkLst>
        </pc:spChg>
        <pc:spChg chg="mod">
          <ac:chgData name="Anja Seeliger" userId="37d7628a-54f8-40cf-a30b-631098b03d1c" providerId="ADAL" clId="{10714F54-85CE-5343-AE6E-28831866453A}" dt="2026-02-25T16:38:31.299" v="458" actId="207"/>
          <ac:spMkLst>
            <pc:docMk/>
            <pc:sldMk cId="3083379284" sldId="308"/>
            <ac:spMk id="41" creationId="{A4EB03A9-BCA5-4909-98CF-0139F48ADE0A}"/>
          </ac:spMkLst>
        </pc:spChg>
        <pc:spChg chg="mod">
          <ac:chgData name="Anja Seeliger" userId="37d7628a-54f8-40cf-a30b-631098b03d1c" providerId="ADAL" clId="{10714F54-85CE-5343-AE6E-28831866453A}" dt="2026-02-25T16:38:33.369" v="459" actId="207"/>
          <ac:spMkLst>
            <pc:docMk/>
            <pc:sldMk cId="3083379284" sldId="308"/>
            <ac:spMk id="42" creationId="{B17C7946-8439-4587-A419-B41C5EA59D82}"/>
          </ac:spMkLst>
        </pc:spChg>
        <pc:spChg chg="mod">
          <ac:chgData name="Anja Seeliger" userId="37d7628a-54f8-40cf-a30b-631098b03d1c" providerId="ADAL" clId="{10714F54-85CE-5343-AE6E-28831866453A}" dt="2026-02-25T16:38:35.628" v="460" actId="207"/>
          <ac:spMkLst>
            <pc:docMk/>
            <pc:sldMk cId="3083379284" sldId="308"/>
            <ac:spMk id="43" creationId="{8A225BCA-C166-4B15-AD15-3DCF95B15635}"/>
          </ac:spMkLst>
        </pc:spChg>
        <pc:cxnChg chg="mod">
          <ac:chgData name="Anja Seeliger" userId="37d7628a-54f8-40cf-a30b-631098b03d1c" providerId="ADAL" clId="{10714F54-85CE-5343-AE6E-28831866453A}" dt="2026-02-25T16:16:41.345" v="165" actId="208"/>
          <ac:cxnSpMkLst>
            <pc:docMk/>
            <pc:sldMk cId="3083379284" sldId="308"/>
            <ac:cxnSpMk id="13" creationId="{7CFFA58D-1B53-44FE-9116-5983740A5BAE}"/>
          </ac:cxnSpMkLst>
        </pc:cxnChg>
      </pc:sldChg>
      <pc:sldChg chg="delSp modSp mod">
        <pc:chgData name="Anja Seeliger" userId="37d7628a-54f8-40cf-a30b-631098b03d1c" providerId="ADAL" clId="{10714F54-85CE-5343-AE6E-28831866453A}" dt="2026-02-25T16:38:22.396" v="455" actId="207"/>
        <pc:sldMkLst>
          <pc:docMk/>
          <pc:sldMk cId="566310717" sldId="312"/>
        </pc:sldMkLst>
        <pc:spChg chg="mod">
          <ac:chgData name="Anja Seeliger" userId="37d7628a-54f8-40cf-a30b-631098b03d1c" providerId="ADAL" clId="{10714F54-85CE-5343-AE6E-28831866453A}" dt="2026-02-25T16:38:22.396" v="455" actId="207"/>
          <ac:spMkLst>
            <pc:docMk/>
            <pc:sldMk cId="566310717" sldId="312"/>
            <ac:spMk id="2" creationId="{BE1FA086-CF7D-4B0C-AC66-901BAE5C2A26}"/>
          </ac:spMkLst>
        </pc:spChg>
        <pc:spChg chg="mod">
          <ac:chgData name="Anja Seeliger" userId="37d7628a-54f8-40cf-a30b-631098b03d1c" providerId="ADAL" clId="{10714F54-85CE-5343-AE6E-28831866453A}" dt="2026-02-25T16:38:22.396" v="455" actId="207"/>
          <ac:spMkLst>
            <pc:docMk/>
            <pc:sldMk cId="566310717" sldId="312"/>
            <ac:spMk id="7" creationId="{B7E4EFF3-8826-413E-BEFE-F0B20962B091}"/>
          </ac:spMkLst>
        </pc:spChg>
        <pc:spChg chg="mod">
          <ac:chgData name="Anja Seeliger" userId="37d7628a-54f8-40cf-a30b-631098b03d1c" providerId="ADAL" clId="{10714F54-85CE-5343-AE6E-28831866453A}" dt="2026-02-25T16:38:22.396" v="455" actId="207"/>
          <ac:spMkLst>
            <pc:docMk/>
            <pc:sldMk cId="566310717" sldId="312"/>
            <ac:spMk id="9" creationId="{CE385EEE-0422-4FD2-A5AA-60CCE66E777D}"/>
          </ac:spMkLst>
        </pc:spChg>
        <pc:spChg chg="del">
          <ac:chgData name="Anja Seeliger" userId="37d7628a-54f8-40cf-a30b-631098b03d1c" providerId="ADAL" clId="{10714F54-85CE-5343-AE6E-28831866453A}" dt="2026-02-25T16:16:53.014" v="168" actId="478"/>
          <ac:spMkLst>
            <pc:docMk/>
            <pc:sldMk cId="566310717" sldId="312"/>
            <ac:spMk id="10" creationId="{59FC214C-DAF3-4071-B1D6-F4B2315FFFA0}"/>
          </ac:spMkLst>
        </pc:spChg>
        <pc:spChg chg="mod">
          <ac:chgData name="Anja Seeliger" userId="37d7628a-54f8-40cf-a30b-631098b03d1c" providerId="ADAL" clId="{10714F54-85CE-5343-AE6E-28831866453A}" dt="2026-02-25T16:38:22.396" v="455" actId="207"/>
          <ac:spMkLst>
            <pc:docMk/>
            <pc:sldMk cId="566310717" sldId="312"/>
            <ac:spMk id="13" creationId="{52E248B2-04F9-4ED0-8C03-BF13047A0857}"/>
          </ac:spMkLst>
        </pc:spChg>
      </pc:sldChg>
      <pc:sldChg chg="delSp modSp mod">
        <pc:chgData name="Anja Seeliger" userId="37d7628a-54f8-40cf-a30b-631098b03d1c" providerId="ADAL" clId="{10714F54-85CE-5343-AE6E-28831866453A}" dt="2026-02-26T07:47:42.337" v="693" actId="20577"/>
        <pc:sldMkLst>
          <pc:docMk/>
          <pc:sldMk cId="895173213" sldId="317"/>
        </pc:sldMkLst>
        <pc:spChg chg="del">
          <ac:chgData name="Anja Seeliger" userId="37d7628a-54f8-40cf-a30b-631098b03d1c" providerId="ADAL" clId="{10714F54-85CE-5343-AE6E-28831866453A}" dt="2026-02-25T16:17:39.994" v="191" actId="478"/>
          <ac:spMkLst>
            <pc:docMk/>
            <pc:sldMk cId="895173213" sldId="317"/>
            <ac:spMk id="148" creationId="{BDE7DDC4-7AE9-41D4-AC83-C8D595884A53}"/>
          </ac:spMkLst>
        </pc:spChg>
        <pc:spChg chg="mod">
          <ac:chgData name="Anja Seeliger" userId="37d7628a-54f8-40cf-a30b-631098b03d1c" providerId="ADAL" clId="{10714F54-85CE-5343-AE6E-28831866453A}" dt="2026-02-25T16:37:49.007" v="444" actId="207"/>
          <ac:spMkLst>
            <pc:docMk/>
            <pc:sldMk cId="895173213" sldId="317"/>
            <ac:spMk id="158" creationId="{578817D8-7A72-434C-A790-B289042F28E0}"/>
          </ac:spMkLst>
        </pc:spChg>
        <pc:spChg chg="mod">
          <ac:chgData name="Anja Seeliger" userId="37d7628a-54f8-40cf-a30b-631098b03d1c" providerId="ADAL" clId="{10714F54-85CE-5343-AE6E-28831866453A}" dt="2026-02-25T16:37:47.235" v="443" actId="207"/>
          <ac:spMkLst>
            <pc:docMk/>
            <pc:sldMk cId="895173213" sldId="317"/>
            <ac:spMk id="164" creationId="{E596CA36-C257-40C7-BE7F-7290CF834DE8}"/>
          </ac:spMkLst>
        </pc:spChg>
        <pc:spChg chg="mod">
          <ac:chgData name="Anja Seeliger" userId="37d7628a-54f8-40cf-a30b-631098b03d1c" providerId="ADAL" clId="{10714F54-85CE-5343-AE6E-28831866453A}" dt="2026-02-25T16:37:51.459" v="445" actId="207"/>
          <ac:spMkLst>
            <pc:docMk/>
            <pc:sldMk cId="895173213" sldId="317"/>
            <ac:spMk id="182" creationId="{7DD736B8-1BC8-41D6-BDB3-33213F7B40AE}"/>
          </ac:spMkLst>
        </pc:spChg>
        <pc:spChg chg="mod">
          <ac:chgData name="Anja Seeliger" userId="37d7628a-54f8-40cf-a30b-631098b03d1c" providerId="ADAL" clId="{10714F54-85CE-5343-AE6E-28831866453A}" dt="2026-02-25T16:37:45.669" v="442" actId="207"/>
          <ac:spMkLst>
            <pc:docMk/>
            <pc:sldMk cId="895173213" sldId="317"/>
            <ac:spMk id="186" creationId="{F55D05B6-DE3F-491A-85B1-B58BA4368CF7}"/>
          </ac:spMkLst>
        </pc:spChg>
        <pc:spChg chg="mod">
          <ac:chgData name="Anja Seeliger" userId="37d7628a-54f8-40cf-a30b-631098b03d1c" providerId="ADAL" clId="{10714F54-85CE-5343-AE6E-28831866453A}" dt="2026-02-26T07:47:13.118" v="688" actId="14100"/>
          <ac:spMkLst>
            <pc:docMk/>
            <pc:sldMk cId="895173213" sldId="317"/>
            <ac:spMk id="190" creationId="{B36F91B8-CACB-4D52-86F5-3C4C5ADB9E75}"/>
          </ac:spMkLst>
        </pc:spChg>
        <pc:spChg chg="mod">
          <ac:chgData name="Anja Seeliger" userId="37d7628a-54f8-40cf-a30b-631098b03d1c" providerId="ADAL" clId="{10714F54-85CE-5343-AE6E-28831866453A}" dt="2026-02-26T07:47:27.365" v="690" actId="20577"/>
          <ac:spMkLst>
            <pc:docMk/>
            <pc:sldMk cId="895173213" sldId="317"/>
            <ac:spMk id="192" creationId="{621866F1-DD34-4D18-9772-2A5E97A09756}"/>
          </ac:spMkLst>
        </pc:spChg>
        <pc:spChg chg="mod">
          <ac:chgData name="Anja Seeliger" userId="37d7628a-54f8-40cf-a30b-631098b03d1c" providerId="ADAL" clId="{10714F54-85CE-5343-AE6E-28831866453A}" dt="2026-02-26T07:47:42.337" v="693" actId="20577"/>
          <ac:spMkLst>
            <pc:docMk/>
            <pc:sldMk cId="895173213" sldId="317"/>
            <ac:spMk id="194" creationId="{1A3DD6CF-FE04-4692-B441-E84FCE4C6E25}"/>
          </ac:spMkLst>
        </pc:spChg>
      </pc:sldChg>
      <pc:sldChg chg="delSp modSp mod">
        <pc:chgData name="Anja Seeliger" userId="37d7628a-54f8-40cf-a30b-631098b03d1c" providerId="ADAL" clId="{10714F54-85CE-5343-AE6E-28831866453A}" dt="2026-02-26T07:53:59.388" v="756" actId="20577"/>
        <pc:sldMkLst>
          <pc:docMk/>
          <pc:sldMk cId="3049681915" sldId="324"/>
        </pc:sldMkLst>
        <pc:spChg chg="del">
          <ac:chgData name="Anja Seeliger" userId="37d7628a-54f8-40cf-a30b-631098b03d1c" providerId="ADAL" clId="{10714F54-85CE-5343-AE6E-28831866453A}" dt="2026-02-25T16:18:59.765" v="224" actId="478"/>
          <ac:spMkLst>
            <pc:docMk/>
            <pc:sldMk cId="3049681915" sldId="324"/>
            <ac:spMk id="12" creationId="{F91C0E25-43EA-4598-8F92-F2DB826958DD}"/>
          </ac:spMkLst>
        </pc:spChg>
        <pc:spChg chg="mod">
          <ac:chgData name="Anja Seeliger" userId="37d7628a-54f8-40cf-a30b-631098b03d1c" providerId="ADAL" clId="{10714F54-85CE-5343-AE6E-28831866453A}" dt="2026-02-25T16:36:13.882" v="419" actId="207"/>
          <ac:spMkLst>
            <pc:docMk/>
            <pc:sldMk cId="3049681915" sldId="324"/>
            <ac:spMk id="27" creationId="{308CFED8-0EED-4D68-9EC6-3B81B4CD55F3}"/>
          </ac:spMkLst>
        </pc:spChg>
        <pc:spChg chg="mod">
          <ac:chgData name="Anja Seeliger" userId="37d7628a-54f8-40cf-a30b-631098b03d1c" providerId="ADAL" clId="{10714F54-85CE-5343-AE6E-28831866453A}" dt="2026-02-25T16:36:25.949" v="424" actId="207"/>
          <ac:spMkLst>
            <pc:docMk/>
            <pc:sldMk cId="3049681915" sldId="324"/>
            <ac:spMk id="35" creationId="{BE290416-5322-4811-A4F8-A409BF966116}"/>
          </ac:spMkLst>
        </pc:spChg>
        <pc:spChg chg="mod">
          <ac:chgData name="Anja Seeliger" userId="37d7628a-54f8-40cf-a30b-631098b03d1c" providerId="ADAL" clId="{10714F54-85CE-5343-AE6E-28831866453A}" dt="2026-02-25T16:36:15.758" v="420" actId="207"/>
          <ac:spMkLst>
            <pc:docMk/>
            <pc:sldMk cId="3049681915" sldId="324"/>
            <ac:spMk id="39" creationId="{115CD519-D94D-4B41-938D-D16E0F1DA0CC}"/>
          </ac:spMkLst>
        </pc:spChg>
        <pc:spChg chg="mod">
          <ac:chgData name="Anja Seeliger" userId="37d7628a-54f8-40cf-a30b-631098b03d1c" providerId="ADAL" clId="{10714F54-85CE-5343-AE6E-28831866453A}" dt="2026-02-26T07:53:34.664" v="755" actId="20577"/>
          <ac:spMkLst>
            <pc:docMk/>
            <pc:sldMk cId="3049681915" sldId="324"/>
            <ac:spMk id="40" creationId="{83FD8255-40B1-4058-BD73-7CB54E55A26B}"/>
          </ac:spMkLst>
        </pc:spChg>
        <pc:spChg chg="mod">
          <ac:chgData name="Anja Seeliger" userId="37d7628a-54f8-40cf-a30b-631098b03d1c" providerId="ADAL" clId="{10714F54-85CE-5343-AE6E-28831866453A}" dt="2026-02-26T07:53:59.388" v="756" actId="20577"/>
          <ac:spMkLst>
            <pc:docMk/>
            <pc:sldMk cId="3049681915" sldId="324"/>
            <ac:spMk id="41" creationId="{9916E515-DA5C-430B-A52F-CDA90D3F1783}"/>
          </ac:spMkLst>
        </pc:spChg>
        <pc:spChg chg="mod">
          <ac:chgData name="Anja Seeliger" userId="37d7628a-54f8-40cf-a30b-631098b03d1c" providerId="ADAL" clId="{10714F54-85CE-5343-AE6E-28831866453A}" dt="2026-02-25T16:36:41.800" v="427" actId="207"/>
          <ac:spMkLst>
            <pc:docMk/>
            <pc:sldMk cId="3049681915" sldId="324"/>
            <ac:spMk id="42" creationId="{2980B7F1-ADD8-406D-A1B1-1D33C53A4142}"/>
          </ac:spMkLst>
        </pc:spChg>
        <pc:spChg chg="mod">
          <ac:chgData name="Anja Seeliger" userId="37d7628a-54f8-40cf-a30b-631098b03d1c" providerId="ADAL" clId="{10714F54-85CE-5343-AE6E-28831866453A}" dt="2026-02-25T16:36:31.351" v="425" actId="1076"/>
          <ac:spMkLst>
            <pc:docMk/>
            <pc:sldMk cId="3049681915" sldId="324"/>
            <ac:spMk id="47" creationId="{F146833E-EB28-4EDB-B86E-48BA55E1F81B}"/>
          </ac:spMkLst>
        </pc:spChg>
        <pc:spChg chg="mod">
          <ac:chgData name="Anja Seeliger" userId="37d7628a-54f8-40cf-a30b-631098b03d1c" providerId="ADAL" clId="{10714F54-85CE-5343-AE6E-28831866453A}" dt="2026-02-26T07:52:30.482" v="737" actId="20577"/>
          <ac:spMkLst>
            <pc:docMk/>
            <pc:sldMk cId="3049681915" sldId="324"/>
            <ac:spMk id="50" creationId="{1B0C7D5D-FE70-424F-9ED6-E525FA6726C5}"/>
          </ac:spMkLst>
        </pc:spChg>
        <pc:graphicFrameChg chg="mod">
          <ac:chgData name="Anja Seeliger" userId="37d7628a-54f8-40cf-a30b-631098b03d1c" providerId="ADAL" clId="{10714F54-85CE-5343-AE6E-28831866453A}" dt="2026-02-25T16:36:35.946" v="426" actId="207"/>
          <ac:graphicFrameMkLst>
            <pc:docMk/>
            <pc:sldMk cId="3049681915" sldId="324"/>
            <ac:graphicFrameMk id="37" creationId="{6CF8DFD9-751A-4ED3-91D2-191A7B87EE25}"/>
          </ac:graphicFrameMkLst>
        </pc:graphicFrameChg>
      </pc:sldChg>
      <pc:sldChg chg="delSp modSp mod">
        <pc:chgData name="Anja Seeliger" userId="37d7628a-54f8-40cf-a30b-631098b03d1c" providerId="ADAL" clId="{10714F54-85CE-5343-AE6E-28831866453A}" dt="2026-02-26T07:35:03.897" v="576" actId="20577"/>
        <pc:sldMkLst>
          <pc:docMk/>
          <pc:sldMk cId="2236457937" sldId="337"/>
        </pc:sldMkLst>
        <pc:spChg chg="mod">
          <ac:chgData name="Anja Seeliger" userId="37d7628a-54f8-40cf-a30b-631098b03d1c" providerId="ADAL" clId="{10714F54-85CE-5343-AE6E-28831866453A}" dt="2026-02-25T16:40:33.096" v="494" actId="207"/>
          <ac:spMkLst>
            <pc:docMk/>
            <pc:sldMk cId="2236457937" sldId="337"/>
            <ac:spMk id="22" creationId="{ECF1BC0E-88DE-4099-BE67-725FDE89457B}"/>
          </ac:spMkLst>
        </pc:spChg>
        <pc:spChg chg="mod">
          <ac:chgData name="Anja Seeliger" userId="37d7628a-54f8-40cf-a30b-631098b03d1c" providerId="ADAL" clId="{10714F54-85CE-5343-AE6E-28831866453A}" dt="2026-02-25T16:40:28.907" v="493" actId="207"/>
          <ac:spMkLst>
            <pc:docMk/>
            <pc:sldMk cId="2236457937" sldId="337"/>
            <ac:spMk id="23" creationId="{B2E81938-1384-4D83-8B34-5D350F1AF4A7}"/>
          </ac:spMkLst>
        </pc:spChg>
        <pc:spChg chg="del">
          <ac:chgData name="Anja Seeliger" userId="37d7628a-54f8-40cf-a30b-631098b03d1c" providerId="ADAL" clId="{10714F54-85CE-5343-AE6E-28831866453A}" dt="2026-02-25T16:09:19.876" v="82" actId="478"/>
          <ac:spMkLst>
            <pc:docMk/>
            <pc:sldMk cId="2236457937" sldId="337"/>
            <ac:spMk id="29" creationId="{DFC70A5F-A70F-4EFD-957F-F4F4F8507823}"/>
          </ac:spMkLst>
        </pc:spChg>
        <pc:spChg chg="mod">
          <ac:chgData name="Anja Seeliger" userId="37d7628a-54f8-40cf-a30b-631098b03d1c" providerId="ADAL" clId="{10714F54-85CE-5343-AE6E-28831866453A}" dt="2026-02-25T16:40:37.181" v="496" actId="207"/>
          <ac:spMkLst>
            <pc:docMk/>
            <pc:sldMk cId="2236457937" sldId="337"/>
            <ac:spMk id="35" creationId="{9B860AE3-EAC6-4E75-84B7-C94312CAB7D3}"/>
          </ac:spMkLst>
        </pc:spChg>
        <pc:spChg chg="mod">
          <ac:chgData name="Anja Seeliger" userId="37d7628a-54f8-40cf-a30b-631098b03d1c" providerId="ADAL" clId="{10714F54-85CE-5343-AE6E-28831866453A}" dt="2026-02-26T07:35:03.897" v="576" actId="20577"/>
          <ac:spMkLst>
            <pc:docMk/>
            <pc:sldMk cId="2236457937" sldId="337"/>
            <ac:spMk id="36" creationId="{6470679E-035A-4862-8138-2101149FAF58}"/>
          </ac:spMkLst>
        </pc:spChg>
        <pc:spChg chg="mod">
          <ac:chgData name="Anja Seeliger" userId="37d7628a-54f8-40cf-a30b-631098b03d1c" providerId="ADAL" clId="{10714F54-85CE-5343-AE6E-28831866453A}" dt="2026-02-25T16:40:35.091" v="495" actId="207"/>
          <ac:spMkLst>
            <pc:docMk/>
            <pc:sldMk cId="2236457937" sldId="337"/>
            <ac:spMk id="46" creationId="{809C0C98-1F3D-46CC-889E-B3C90600721B}"/>
          </ac:spMkLst>
        </pc:spChg>
        <pc:spChg chg="mod">
          <ac:chgData name="Anja Seeliger" userId="37d7628a-54f8-40cf-a30b-631098b03d1c" providerId="ADAL" clId="{10714F54-85CE-5343-AE6E-28831866453A}" dt="2026-02-25T16:09:45.852" v="86" actId="692"/>
          <ac:spMkLst>
            <pc:docMk/>
            <pc:sldMk cId="2236457937" sldId="337"/>
            <ac:spMk id="52" creationId="{CF7788B0-B308-4862-8D9B-754C4926255A}"/>
          </ac:spMkLst>
        </pc:spChg>
        <pc:picChg chg="mod">
          <ac:chgData name="Anja Seeliger" userId="37d7628a-54f8-40cf-a30b-631098b03d1c" providerId="ADAL" clId="{10714F54-85CE-5343-AE6E-28831866453A}" dt="2026-02-25T16:09:41.769" v="85" actId="692"/>
          <ac:picMkLst>
            <pc:docMk/>
            <pc:sldMk cId="2236457937" sldId="337"/>
            <ac:picMk id="8" creationId="{A873A159-36DC-4126-8522-2F809F8B5640}"/>
          </ac:picMkLst>
        </pc:picChg>
        <pc:picChg chg="mod">
          <ac:chgData name="Anja Seeliger" userId="37d7628a-54f8-40cf-a30b-631098b03d1c" providerId="ADAL" clId="{10714F54-85CE-5343-AE6E-28831866453A}" dt="2026-02-25T16:09:45.852" v="86" actId="692"/>
          <ac:picMkLst>
            <pc:docMk/>
            <pc:sldMk cId="2236457937" sldId="337"/>
            <ac:picMk id="17" creationId="{08A78849-6B15-4771-8E25-98F1B4F65DBD}"/>
          </ac:picMkLst>
        </pc:picChg>
      </pc:sldChg>
      <pc:sldChg chg="delSp modSp mod">
        <pc:chgData name="Anja Seeliger" userId="37d7628a-54f8-40cf-a30b-631098b03d1c" providerId="ADAL" clId="{10714F54-85CE-5343-AE6E-28831866453A}" dt="2026-02-26T07:41:51.220" v="633" actId="1076"/>
        <pc:sldMkLst>
          <pc:docMk/>
          <pc:sldMk cId="2282108408" sldId="338"/>
        </pc:sldMkLst>
        <pc:spChg chg="del">
          <ac:chgData name="Anja Seeliger" userId="37d7628a-54f8-40cf-a30b-631098b03d1c" providerId="ADAL" clId="{10714F54-85CE-5343-AE6E-28831866453A}" dt="2026-02-25T16:16:15.872" v="153" actId="478"/>
          <ac:spMkLst>
            <pc:docMk/>
            <pc:sldMk cId="2282108408" sldId="338"/>
            <ac:spMk id="9" creationId="{47DC041D-0FE6-42EF-9621-F9017BF51FFB}"/>
          </ac:spMkLst>
        </pc:spChg>
        <pc:spChg chg="mod">
          <ac:chgData name="Anja Seeliger" userId="37d7628a-54f8-40cf-a30b-631098b03d1c" providerId="ADAL" clId="{10714F54-85CE-5343-AE6E-28831866453A}" dt="2026-02-25T16:38:41.439" v="461" actId="207"/>
          <ac:spMkLst>
            <pc:docMk/>
            <pc:sldMk cId="2282108408" sldId="338"/>
            <ac:spMk id="14" creationId="{4433A451-B2C4-4965-8E22-FBE4BB6D1617}"/>
          </ac:spMkLst>
        </pc:spChg>
        <pc:spChg chg="mod">
          <ac:chgData name="Anja Seeliger" userId="37d7628a-54f8-40cf-a30b-631098b03d1c" providerId="ADAL" clId="{10714F54-85CE-5343-AE6E-28831866453A}" dt="2026-02-26T07:41:51.220" v="633" actId="1076"/>
          <ac:spMkLst>
            <pc:docMk/>
            <pc:sldMk cId="2282108408" sldId="338"/>
            <ac:spMk id="16" creationId="{EDD3E6B5-C091-4703-A53C-77E153A62C0D}"/>
          </ac:spMkLst>
        </pc:spChg>
        <pc:spChg chg="mod">
          <ac:chgData name="Anja Seeliger" userId="37d7628a-54f8-40cf-a30b-631098b03d1c" providerId="ADAL" clId="{10714F54-85CE-5343-AE6E-28831866453A}" dt="2026-02-25T16:38:43.143" v="462" actId="207"/>
          <ac:spMkLst>
            <pc:docMk/>
            <pc:sldMk cId="2282108408" sldId="338"/>
            <ac:spMk id="31" creationId="{98251CBE-8111-42E2-B024-017FEBE90DA3}"/>
          </ac:spMkLst>
        </pc:spChg>
        <pc:spChg chg="mod">
          <ac:chgData name="Anja Seeliger" userId="37d7628a-54f8-40cf-a30b-631098b03d1c" providerId="ADAL" clId="{10714F54-85CE-5343-AE6E-28831866453A}" dt="2026-02-26T07:41:45.110" v="632" actId="1076"/>
          <ac:spMkLst>
            <pc:docMk/>
            <pc:sldMk cId="2282108408" sldId="338"/>
            <ac:spMk id="32" creationId="{9B4ABE3C-764A-4023-ADEA-F4DA4EFD9668}"/>
          </ac:spMkLst>
        </pc:spChg>
        <pc:spChg chg="mod">
          <ac:chgData name="Anja Seeliger" userId="37d7628a-54f8-40cf-a30b-631098b03d1c" providerId="ADAL" clId="{10714F54-85CE-5343-AE6E-28831866453A}" dt="2026-02-25T16:38:44.792" v="463" actId="207"/>
          <ac:spMkLst>
            <pc:docMk/>
            <pc:sldMk cId="2282108408" sldId="338"/>
            <ac:spMk id="34" creationId="{48D3A3C5-BA0E-40E7-9A76-C033EDA681A7}"/>
          </ac:spMkLst>
        </pc:spChg>
        <pc:spChg chg="mod">
          <ac:chgData name="Anja Seeliger" userId="37d7628a-54f8-40cf-a30b-631098b03d1c" providerId="ADAL" clId="{10714F54-85CE-5343-AE6E-28831866453A}" dt="2026-02-26T07:41:40.101" v="631" actId="1076"/>
          <ac:spMkLst>
            <pc:docMk/>
            <pc:sldMk cId="2282108408" sldId="338"/>
            <ac:spMk id="35" creationId="{6DD29935-7F3E-4E7C-BC25-306085A317C7}"/>
          </ac:spMkLst>
        </pc:spChg>
        <pc:spChg chg="mod">
          <ac:chgData name="Anja Seeliger" userId="37d7628a-54f8-40cf-a30b-631098b03d1c" providerId="ADAL" clId="{10714F54-85CE-5343-AE6E-28831866453A}" dt="2026-02-26T07:41:18.493" v="628" actId="1076"/>
          <ac:spMkLst>
            <pc:docMk/>
            <pc:sldMk cId="2282108408" sldId="338"/>
            <ac:spMk id="56" creationId="{D039DF10-48D7-4964-98E6-6D1BD6D3CA4C}"/>
          </ac:spMkLst>
        </pc:spChg>
        <pc:spChg chg="mod">
          <ac:chgData name="Anja Seeliger" userId="37d7628a-54f8-40cf-a30b-631098b03d1c" providerId="ADAL" clId="{10714F54-85CE-5343-AE6E-28831866453A}" dt="2026-02-26T07:41:28.806" v="629" actId="1076"/>
          <ac:spMkLst>
            <pc:docMk/>
            <pc:sldMk cId="2282108408" sldId="338"/>
            <ac:spMk id="57" creationId="{DA7ADC7C-0C3B-4349-9D4D-0A54B36FC39F}"/>
          </ac:spMkLst>
        </pc:spChg>
        <pc:spChg chg="mod">
          <ac:chgData name="Anja Seeliger" userId="37d7628a-54f8-40cf-a30b-631098b03d1c" providerId="ADAL" clId="{10714F54-85CE-5343-AE6E-28831866453A}" dt="2026-02-26T07:41:31.705" v="630" actId="1076"/>
          <ac:spMkLst>
            <pc:docMk/>
            <pc:sldMk cId="2282108408" sldId="338"/>
            <ac:spMk id="58" creationId="{8FA6F904-955A-4733-8568-8CFA2A0B49F8}"/>
          </ac:spMkLst>
        </pc:spChg>
      </pc:sldChg>
      <pc:sldChg chg="delSp modSp mod">
        <pc:chgData name="Anja Seeliger" userId="37d7628a-54f8-40cf-a30b-631098b03d1c" providerId="ADAL" clId="{10714F54-85CE-5343-AE6E-28831866453A}" dt="2026-02-26T07:46:40.960" v="683" actId="1076"/>
        <pc:sldMkLst>
          <pc:docMk/>
          <pc:sldMk cId="2992616775" sldId="342"/>
        </pc:sldMkLst>
        <pc:spChg chg="mod">
          <ac:chgData name="Anja Seeliger" userId="37d7628a-54f8-40cf-a30b-631098b03d1c" providerId="ADAL" clId="{10714F54-85CE-5343-AE6E-28831866453A}" dt="2026-02-25T16:37:58.321" v="447" actId="207"/>
          <ac:spMkLst>
            <pc:docMk/>
            <pc:sldMk cId="2992616775" sldId="342"/>
            <ac:spMk id="9" creationId="{836E9484-C9B0-4167-9D66-42A392F01268}"/>
          </ac:spMkLst>
        </pc:spChg>
        <pc:spChg chg="mod">
          <ac:chgData name="Anja Seeliger" userId="37d7628a-54f8-40cf-a30b-631098b03d1c" providerId="ADAL" clId="{10714F54-85CE-5343-AE6E-28831866453A}" dt="2026-02-26T07:46:26.760" v="681" actId="1076"/>
          <ac:spMkLst>
            <pc:docMk/>
            <pc:sldMk cId="2992616775" sldId="342"/>
            <ac:spMk id="10" creationId="{94A39260-B995-4EBB-8A6F-64E817A77378}"/>
          </ac:spMkLst>
        </pc:spChg>
        <pc:spChg chg="mod">
          <ac:chgData name="Anja Seeliger" userId="37d7628a-54f8-40cf-a30b-631098b03d1c" providerId="ADAL" clId="{10714F54-85CE-5343-AE6E-28831866453A}" dt="2026-02-26T07:45:36.986" v="666" actId="120"/>
          <ac:spMkLst>
            <pc:docMk/>
            <pc:sldMk cId="2992616775" sldId="342"/>
            <ac:spMk id="11" creationId="{71C7A036-B4BA-41B8-9731-72EBC3924349}"/>
          </ac:spMkLst>
        </pc:spChg>
        <pc:spChg chg="del">
          <ac:chgData name="Anja Seeliger" userId="37d7628a-54f8-40cf-a30b-631098b03d1c" providerId="ADAL" clId="{10714F54-85CE-5343-AE6E-28831866453A}" dt="2026-02-25T16:17:24.379" v="180" actId="478"/>
          <ac:spMkLst>
            <pc:docMk/>
            <pc:sldMk cId="2992616775" sldId="342"/>
            <ac:spMk id="17" creationId="{B7F1A80A-59A7-48A0-98DC-D5F8A5685511}"/>
          </ac:spMkLst>
        </pc:spChg>
        <pc:spChg chg="mod">
          <ac:chgData name="Anja Seeliger" userId="37d7628a-54f8-40cf-a30b-631098b03d1c" providerId="ADAL" clId="{10714F54-85CE-5343-AE6E-28831866453A}" dt="2026-02-26T07:45:26.600" v="664" actId="20577"/>
          <ac:spMkLst>
            <pc:docMk/>
            <pc:sldMk cId="2992616775" sldId="342"/>
            <ac:spMk id="20" creationId="{6BB7BC4D-9A64-46E0-A171-2A304AF60289}"/>
          </ac:spMkLst>
        </pc:spChg>
        <pc:spChg chg="mod">
          <ac:chgData name="Anja Seeliger" userId="37d7628a-54f8-40cf-a30b-631098b03d1c" providerId="ADAL" clId="{10714F54-85CE-5343-AE6E-28831866453A}" dt="2026-02-26T07:45:32.643" v="665" actId="120"/>
          <ac:spMkLst>
            <pc:docMk/>
            <pc:sldMk cId="2992616775" sldId="342"/>
            <ac:spMk id="24" creationId="{8B388399-0785-4E01-B74A-F4F504E38C10}"/>
          </ac:spMkLst>
        </pc:spChg>
        <pc:spChg chg="mod">
          <ac:chgData name="Anja Seeliger" userId="37d7628a-54f8-40cf-a30b-631098b03d1c" providerId="ADAL" clId="{10714F54-85CE-5343-AE6E-28831866453A}" dt="2026-02-26T07:44:44.342" v="659" actId="20577"/>
          <ac:spMkLst>
            <pc:docMk/>
            <pc:sldMk cId="2992616775" sldId="342"/>
            <ac:spMk id="26" creationId="{CF98E20D-4EC3-4493-A4E5-BE6EF00AC17E}"/>
          </ac:spMkLst>
        </pc:spChg>
        <pc:spChg chg="mod">
          <ac:chgData name="Anja Seeliger" userId="37d7628a-54f8-40cf-a30b-631098b03d1c" providerId="ADAL" clId="{10714F54-85CE-5343-AE6E-28831866453A}" dt="2026-02-25T16:37:56.221" v="446" actId="207"/>
          <ac:spMkLst>
            <pc:docMk/>
            <pc:sldMk cId="2992616775" sldId="342"/>
            <ac:spMk id="33" creationId="{92613B80-7A6D-4C70-B796-2C7EFE6993C6}"/>
          </ac:spMkLst>
        </pc:spChg>
        <pc:spChg chg="mod">
          <ac:chgData name="Anja Seeliger" userId="37d7628a-54f8-40cf-a30b-631098b03d1c" providerId="ADAL" clId="{10714F54-85CE-5343-AE6E-28831866453A}" dt="2026-02-25T16:38:00.189" v="448" actId="207"/>
          <ac:spMkLst>
            <pc:docMk/>
            <pc:sldMk cId="2992616775" sldId="342"/>
            <ac:spMk id="42" creationId="{85ADFC1E-6784-494E-8B26-F504839F85B3}"/>
          </ac:spMkLst>
        </pc:spChg>
        <pc:spChg chg="mod">
          <ac:chgData name="Anja Seeliger" userId="37d7628a-54f8-40cf-a30b-631098b03d1c" providerId="ADAL" clId="{10714F54-85CE-5343-AE6E-28831866453A}" dt="2026-02-26T07:46:29.380" v="682" actId="1076"/>
          <ac:spMkLst>
            <pc:docMk/>
            <pc:sldMk cId="2992616775" sldId="342"/>
            <ac:spMk id="43" creationId="{3263E368-D38C-4C03-9354-B95A8230EA66}"/>
          </ac:spMkLst>
        </pc:spChg>
        <pc:spChg chg="mod">
          <ac:chgData name="Anja Seeliger" userId="37d7628a-54f8-40cf-a30b-631098b03d1c" providerId="ADAL" clId="{10714F54-85CE-5343-AE6E-28831866453A}" dt="2026-02-25T16:38:03.020" v="449" actId="207"/>
          <ac:spMkLst>
            <pc:docMk/>
            <pc:sldMk cId="2992616775" sldId="342"/>
            <ac:spMk id="45" creationId="{8B11667F-FEA1-4442-9B09-57BBB8C83C29}"/>
          </ac:spMkLst>
        </pc:spChg>
        <pc:spChg chg="mod">
          <ac:chgData name="Anja Seeliger" userId="37d7628a-54f8-40cf-a30b-631098b03d1c" providerId="ADAL" clId="{10714F54-85CE-5343-AE6E-28831866453A}" dt="2026-02-26T07:46:40.960" v="683" actId="1076"/>
          <ac:spMkLst>
            <pc:docMk/>
            <pc:sldMk cId="2992616775" sldId="342"/>
            <ac:spMk id="46" creationId="{E7A4C128-6E2E-459F-8F34-BA645B3576DF}"/>
          </ac:spMkLst>
        </pc:spChg>
      </pc:sldChg>
      <pc:sldChg chg="delSp modSp mod">
        <pc:chgData name="Anja Seeliger" userId="37d7628a-54f8-40cf-a30b-631098b03d1c" providerId="ADAL" clId="{10714F54-85CE-5343-AE6E-28831866453A}" dt="2026-02-26T08:06:19.696" v="822" actId="27918"/>
        <pc:sldMkLst>
          <pc:docMk/>
          <pc:sldMk cId="977870538" sldId="347"/>
        </pc:sldMkLst>
        <pc:spChg chg="del">
          <ac:chgData name="Anja Seeliger" userId="37d7628a-54f8-40cf-a30b-631098b03d1c" providerId="ADAL" clId="{10714F54-85CE-5343-AE6E-28831866453A}" dt="2026-02-25T16:20:49.265" v="241" actId="478"/>
          <ac:spMkLst>
            <pc:docMk/>
            <pc:sldMk cId="977870538" sldId="347"/>
            <ac:spMk id="12" creationId="{3A7BA016-FEF2-4368-9C13-18F650AA0E30}"/>
          </ac:spMkLst>
        </pc:spChg>
        <pc:spChg chg="mod">
          <ac:chgData name="Anja Seeliger" userId="37d7628a-54f8-40cf-a30b-631098b03d1c" providerId="ADAL" clId="{10714F54-85CE-5343-AE6E-28831866453A}" dt="2026-02-26T08:00:59.709" v="810" actId="20577"/>
          <ac:spMkLst>
            <pc:docMk/>
            <pc:sldMk cId="977870538" sldId="347"/>
            <ac:spMk id="13" creationId="{DB47710D-33CD-4E3F-9F87-08460E715EA2}"/>
          </ac:spMkLst>
        </pc:spChg>
        <pc:spChg chg="mod">
          <ac:chgData name="Anja Seeliger" userId="37d7628a-54f8-40cf-a30b-631098b03d1c" providerId="ADAL" clId="{10714F54-85CE-5343-AE6E-28831866453A}" dt="2026-02-25T16:35:35.611" v="411" actId="207"/>
          <ac:spMkLst>
            <pc:docMk/>
            <pc:sldMk cId="977870538" sldId="347"/>
            <ac:spMk id="25" creationId="{AEC066DF-7C11-4580-A60A-50E7CF6BE1B0}"/>
          </ac:spMkLst>
        </pc:spChg>
        <pc:spChg chg="mod">
          <ac:chgData name="Anja Seeliger" userId="37d7628a-54f8-40cf-a30b-631098b03d1c" providerId="ADAL" clId="{10714F54-85CE-5343-AE6E-28831866453A}" dt="2026-02-26T08:01:31.534" v="812" actId="20577"/>
          <ac:spMkLst>
            <pc:docMk/>
            <pc:sldMk cId="977870538" sldId="347"/>
            <ac:spMk id="45" creationId="{4F49F2BB-5EC1-47EB-82B9-3DAE55540434}"/>
          </ac:spMkLst>
        </pc:spChg>
        <pc:spChg chg="mod">
          <ac:chgData name="Anja Seeliger" userId="37d7628a-54f8-40cf-a30b-631098b03d1c" providerId="ADAL" clId="{10714F54-85CE-5343-AE6E-28831866453A}" dt="2026-02-25T16:35:24.013" v="408" actId="207"/>
          <ac:spMkLst>
            <pc:docMk/>
            <pc:sldMk cId="977870538" sldId="347"/>
            <ac:spMk id="46" creationId="{8FB25301-AB38-4E32-B03B-038A51B6C185}"/>
          </ac:spMkLst>
        </pc:spChg>
        <pc:graphicFrameChg chg="mod">
          <ac:chgData name="Anja Seeliger" userId="37d7628a-54f8-40cf-a30b-631098b03d1c" providerId="ADAL" clId="{10714F54-85CE-5343-AE6E-28831866453A}" dt="2026-02-25T16:35:28.909" v="409" actId="207"/>
          <ac:graphicFrameMkLst>
            <pc:docMk/>
            <pc:sldMk cId="977870538" sldId="347"/>
            <ac:graphicFrameMk id="27" creationId="{37D1937B-5D4D-45F5-9302-6CFE6A7295E9}"/>
          </ac:graphicFrameMkLst>
        </pc:graphicFrameChg>
      </pc:sldChg>
      <pc:sldChg chg="delSp modSp mod">
        <pc:chgData name="Anja Seeliger" userId="37d7628a-54f8-40cf-a30b-631098b03d1c" providerId="ADAL" clId="{10714F54-85CE-5343-AE6E-28831866453A}" dt="2026-02-25T16:39:33.107" v="475" actId="208"/>
        <pc:sldMkLst>
          <pc:docMk/>
          <pc:sldMk cId="580259244" sldId="351"/>
        </pc:sldMkLst>
        <pc:spChg chg="mod">
          <ac:chgData name="Anja Seeliger" userId="37d7628a-54f8-40cf-a30b-631098b03d1c" providerId="ADAL" clId="{10714F54-85CE-5343-AE6E-28831866453A}" dt="2026-02-25T16:38:50.402" v="465" actId="207"/>
          <ac:spMkLst>
            <pc:docMk/>
            <pc:sldMk cId="580259244" sldId="351"/>
            <ac:spMk id="22" creationId="{1DB7BA73-9F53-4CC7-AC70-70A317C6D8ED}"/>
          </ac:spMkLst>
        </pc:spChg>
        <pc:spChg chg="mod">
          <ac:chgData name="Anja Seeliger" userId="37d7628a-54f8-40cf-a30b-631098b03d1c" providerId="ADAL" clId="{10714F54-85CE-5343-AE6E-28831866453A}" dt="2026-02-25T16:38:52.278" v="466" actId="207"/>
          <ac:spMkLst>
            <pc:docMk/>
            <pc:sldMk cId="580259244" sldId="351"/>
            <ac:spMk id="26" creationId="{EF00266D-F3A1-4C85-AE15-17FFB6CAFCF4}"/>
          </ac:spMkLst>
        </pc:spChg>
        <pc:spChg chg="mod">
          <ac:chgData name="Anja Seeliger" userId="37d7628a-54f8-40cf-a30b-631098b03d1c" providerId="ADAL" clId="{10714F54-85CE-5343-AE6E-28831866453A}" dt="2026-02-25T16:39:05.427" v="468" actId="207"/>
          <ac:spMkLst>
            <pc:docMk/>
            <pc:sldMk cId="580259244" sldId="351"/>
            <ac:spMk id="29" creationId="{5F8D0D7E-37A3-4073-B4A4-3930DBEDD473}"/>
          </ac:spMkLst>
        </pc:spChg>
        <pc:spChg chg="mod">
          <ac:chgData name="Anja Seeliger" userId="37d7628a-54f8-40cf-a30b-631098b03d1c" providerId="ADAL" clId="{10714F54-85CE-5343-AE6E-28831866453A}" dt="2026-02-25T16:38:54.767" v="467" actId="207"/>
          <ac:spMkLst>
            <pc:docMk/>
            <pc:sldMk cId="580259244" sldId="351"/>
            <ac:spMk id="30" creationId="{E7DE49FD-F5A8-4E5C-A705-991A1D2DF879}"/>
          </ac:spMkLst>
        </pc:spChg>
        <pc:spChg chg="mod">
          <ac:chgData name="Anja Seeliger" userId="37d7628a-54f8-40cf-a30b-631098b03d1c" providerId="ADAL" clId="{10714F54-85CE-5343-AE6E-28831866453A}" dt="2026-02-25T16:38:48.580" v="464" actId="207"/>
          <ac:spMkLst>
            <pc:docMk/>
            <pc:sldMk cId="580259244" sldId="351"/>
            <ac:spMk id="31" creationId="{9658DE75-BE7A-484B-A07D-04F1AE3480F9}"/>
          </ac:spMkLst>
        </pc:spChg>
        <pc:spChg chg="mod">
          <ac:chgData name="Anja Seeliger" userId="37d7628a-54f8-40cf-a30b-631098b03d1c" providerId="ADAL" clId="{10714F54-85CE-5343-AE6E-28831866453A}" dt="2026-02-25T16:39:16.242" v="469" actId="207"/>
          <ac:spMkLst>
            <pc:docMk/>
            <pc:sldMk cId="580259244" sldId="351"/>
            <ac:spMk id="34" creationId="{021B4D7E-6484-42AF-8B86-B47AB4EED7E2}"/>
          </ac:spMkLst>
        </pc:spChg>
        <pc:spChg chg="mod">
          <ac:chgData name="Anja Seeliger" userId="37d7628a-54f8-40cf-a30b-631098b03d1c" providerId="ADAL" clId="{10714F54-85CE-5343-AE6E-28831866453A}" dt="2026-02-25T16:39:20.290" v="470" actId="207"/>
          <ac:spMkLst>
            <pc:docMk/>
            <pc:sldMk cId="580259244" sldId="351"/>
            <ac:spMk id="35" creationId="{524219BD-45E0-44EE-A76F-2E60709F91A6}"/>
          </ac:spMkLst>
        </pc:spChg>
        <pc:spChg chg="mod">
          <ac:chgData name="Anja Seeliger" userId="37d7628a-54f8-40cf-a30b-631098b03d1c" providerId="ADAL" clId="{10714F54-85CE-5343-AE6E-28831866453A}" dt="2026-02-25T16:39:05.427" v="468" actId="207"/>
          <ac:spMkLst>
            <pc:docMk/>
            <pc:sldMk cId="580259244" sldId="351"/>
            <ac:spMk id="36" creationId="{EA2C3D68-C429-4CC0-863A-CB5953F5A44F}"/>
          </ac:spMkLst>
        </pc:spChg>
        <pc:spChg chg="mod">
          <ac:chgData name="Anja Seeliger" userId="37d7628a-54f8-40cf-a30b-631098b03d1c" providerId="ADAL" clId="{10714F54-85CE-5343-AE6E-28831866453A}" dt="2026-02-25T16:39:05.427" v="468" actId="207"/>
          <ac:spMkLst>
            <pc:docMk/>
            <pc:sldMk cId="580259244" sldId="351"/>
            <ac:spMk id="37" creationId="{928052F6-9078-4D94-AFF9-A5B41F740D99}"/>
          </ac:spMkLst>
        </pc:spChg>
        <pc:spChg chg="mod">
          <ac:chgData name="Anja Seeliger" userId="37d7628a-54f8-40cf-a30b-631098b03d1c" providerId="ADAL" clId="{10714F54-85CE-5343-AE6E-28831866453A}" dt="2026-02-25T16:39:05.427" v="468" actId="207"/>
          <ac:spMkLst>
            <pc:docMk/>
            <pc:sldMk cId="580259244" sldId="351"/>
            <ac:spMk id="38" creationId="{3C1E6A85-8D89-4B10-9FE8-1E822ACB4327}"/>
          </ac:spMkLst>
        </pc:spChg>
        <pc:spChg chg="mod">
          <ac:chgData name="Anja Seeliger" userId="37d7628a-54f8-40cf-a30b-631098b03d1c" providerId="ADAL" clId="{10714F54-85CE-5343-AE6E-28831866453A}" dt="2026-02-25T16:39:05.427" v="468" actId="207"/>
          <ac:spMkLst>
            <pc:docMk/>
            <pc:sldMk cId="580259244" sldId="351"/>
            <ac:spMk id="44" creationId="{2E9F14C9-9797-411C-9ACC-2277504014ED}"/>
          </ac:spMkLst>
        </pc:spChg>
        <pc:spChg chg="mod">
          <ac:chgData name="Anja Seeliger" userId="37d7628a-54f8-40cf-a30b-631098b03d1c" providerId="ADAL" clId="{10714F54-85CE-5343-AE6E-28831866453A}" dt="2026-02-25T16:39:05.427" v="468" actId="207"/>
          <ac:spMkLst>
            <pc:docMk/>
            <pc:sldMk cId="580259244" sldId="351"/>
            <ac:spMk id="45" creationId="{B3C61E6A-BBE4-4D92-958A-0BBFC548DDD8}"/>
          </ac:spMkLst>
        </pc:spChg>
        <pc:spChg chg="mod">
          <ac:chgData name="Anja Seeliger" userId="37d7628a-54f8-40cf-a30b-631098b03d1c" providerId="ADAL" clId="{10714F54-85CE-5343-AE6E-28831866453A}" dt="2026-02-25T16:39:05.427" v="468" actId="207"/>
          <ac:spMkLst>
            <pc:docMk/>
            <pc:sldMk cId="580259244" sldId="351"/>
            <ac:spMk id="48" creationId="{344CD6B1-781A-44AD-AB75-8952FA541E5C}"/>
          </ac:spMkLst>
        </pc:spChg>
        <pc:spChg chg="del mod">
          <ac:chgData name="Anja Seeliger" userId="37d7628a-54f8-40cf-a30b-631098b03d1c" providerId="ADAL" clId="{10714F54-85CE-5343-AE6E-28831866453A}" dt="2026-02-25T16:13:53.550" v="117" actId="478"/>
          <ac:spMkLst>
            <pc:docMk/>
            <pc:sldMk cId="580259244" sldId="351"/>
            <ac:spMk id="58" creationId="{B24567E0-6BBD-43F3-B377-866D71B9F222}"/>
          </ac:spMkLst>
        </pc:spChg>
        <pc:graphicFrameChg chg="mod">
          <ac:chgData name="Anja Seeliger" userId="37d7628a-54f8-40cf-a30b-631098b03d1c" providerId="ADAL" clId="{10714F54-85CE-5343-AE6E-28831866453A}" dt="2026-02-25T16:15:28.700" v="145"/>
          <ac:graphicFrameMkLst>
            <pc:docMk/>
            <pc:sldMk cId="580259244" sldId="351"/>
            <ac:graphicFrameMk id="23" creationId="{D9174B43-DF13-424C-AD0D-427C8627A66C}"/>
          </ac:graphicFrameMkLst>
        </pc:graphicFrameChg>
        <pc:cxnChg chg="mod">
          <ac:chgData name="Anja Seeliger" userId="37d7628a-54f8-40cf-a30b-631098b03d1c" providerId="ADAL" clId="{10714F54-85CE-5343-AE6E-28831866453A}" dt="2026-02-25T16:39:26.876" v="472" actId="208"/>
          <ac:cxnSpMkLst>
            <pc:docMk/>
            <pc:sldMk cId="580259244" sldId="351"/>
            <ac:cxnSpMk id="17" creationId="{B7863245-DD85-499F-870A-FE6838B96207}"/>
          </ac:cxnSpMkLst>
        </pc:cxnChg>
        <pc:cxnChg chg="mod">
          <ac:chgData name="Anja Seeliger" userId="37d7628a-54f8-40cf-a30b-631098b03d1c" providerId="ADAL" clId="{10714F54-85CE-5343-AE6E-28831866453A}" dt="2026-02-25T16:39:24.906" v="471" actId="208"/>
          <ac:cxnSpMkLst>
            <pc:docMk/>
            <pc:sldMk cId="580259244" sldId="351"/>
            <ac:cxnSpMk id="60" creationId="{6FED0D9F-684E-4D35-8F83-B2B495B22338}"/>
          </ac:cxnSpMkLst>
        </pc:cxnChg>
        <pc:cxnChg chg="mod">
          <ac:chgData name="Anja Seeliger" userId="37d7628a-54f8-40cf-a30b-631098b03d1c" providerId="ADAL" clId="{10714F54-85CE-5343-AE6E-28831866453A}" dt="2026-02-25T16:39:28.736" v="473" actId="208"/>
          <ac:cxnSpMkLst>
            <pc:docMk/>
            <pc:sldMk cId="580259244" sldId="351"/>
            <ac:cxnSpMk id="61" creationId="{519CB041-3C6F-48C7-949C-9A7FFA82F845}"/>
          </ac:cxnSpMkLst>
        </pc:cxnChg>
        <pc:cxnChg chg="mod">
          <ac:chgData name="Anja Seeliger" userId="37d7628a-54f8-40cf-a30b-631098b03d1c" providerId="ADAL" clId="{10714F54-85CE-5343-AE6E-28831866453A}" dt="2026-02-25T16:39:33.107" v="475" actId="208"/>
          <ac:cxnSpMkLst>
            <pc:docMk/>
            <pc:sldMk cId="580259244" sldId="351"/>
            <ac:cxnSpMk id="62" creationId="{023CAB25-5D43-4FC5-A5F6-D4146DF90C25}"/>
          </ac:cxnSpMkLst>
        </pc:cxnChg>
        <pc:cxnChg chg="mod">
          <ac:chgData name="Anja Seeliger" userId="37d7628a-54f8-40cf-a30b-631098b03d1c" providerId="ADAL" clId="{10714F54-85CE-5343-AE6E-28831866453A}" dt="2026-02-25T16:39:31.077" v="474" actId="208"/>
          <ac:cxnSpMkLst>
            <pc:docMk/>
            <pc:sldMk cId="580259244" sldId="351"/>
            <ac:cxnSpMk id="64" creationId="{75AC0D6C-2776-47CA-B68E-35B2703F0355}"/>
          </ac:cxnSpMkLst>
        </pc:cxnChg>
      </pc:sldChg>
      <pc:sldChg chg="delSp modSp mod">
        <pc:chgData name="Anja Seeliger" userId="37d7628a-54f8-40cf-a30b-631098b03d1c" providerId="ADAL" clId="{10714F54-85CE-5343-AE6E-28831866453A}" dt="2026-02-25T16:44:36.430" v="540" actId="207"/>
        <pc:sldMkLst>
          <pc:docMk/>
          <pc:sldMk cId="705361737" sldId="352"/>
        </pc:sldMkLst>
        <pc:spChg chg="mod">
          <ac:chgData name="Anja Seeliger" userId="37d7628a-54f8-40cf-a30b-631098b03d1c" providerId="ADAL" clId="{10714F54-85CE-5343-AE6E-28831866453A}" dt="2026-02-25T16:44:36.430" v="540" actId="207"/>
          <ac:spMkLst>
            <pc:docMk/>
            <pc:sldMk cId="705361737" sldId="352"/>
            <ac:spMk id="3" creationId="{FA1C86F2-A159-44DF-AAD7-3423C1E5CDFD}"/>
          </ac:spMkLst>
        </pc:spChg>
        <pc:spChg chg="mod">
          <ac:chgData name="Anja Seeliger" userId="37d7628a-54f8-40cf-a30b-631098b03d1c" providerId="ADAL" clId="{10714F54-85CE-5343-AE6E-28831866453A}" dt="2026-02-25T16:44:36.430" v="540" actId="207"/>
          <ac:spMkLst>
            <pc:docMk/>
            <pc:sldMk cId="705361737" sldId="352"/>
            <ac:spMk id="13" creationId="{78F710E2-1A74-4B19-AFB3-E697CEB36AB4}"/>
          </ac:spMkLst>
        </pc:spChg>
        <pc:spChg chg="mod">
          <ac:chgData name="Anja Seeliger" userId="37d7628a-54f8-40cf-a30b-631098b03d1c" providerId="ADAL" clId="{10714F54-85CE-5343-AE6E-28831866453A}" dt="2026-02-25T16:44:36.430" v="540" actId="207"/>
          <ac:spMkLst>
            <pc:docMk/>
            <pc:sldMk cId="705361737" sldId="352"/>
            <ac:spMk id="17" creationId="{05DFBABC-15F2-49D7-BA20-8D98E4BD4B1D}"/>
          </ac:spMkLst>
        </pc:spChg>
        <pc:spChg chg="mod">
          <ac:chgData name="Anja Seeliger" userId="37d7628a-54f8-40cf-a30b-631098b03d1c" providerId="ADAL" clId="{10714F54-85CE-5343-AE6E-28831866453A}" dt="2026-02-25T16:44:36.430" v="540" actId="207"/>
          <ac:spMkLst>
            <pc:docMk/>
            <pc:sldMk cId="705361737" sldId="352"/>
            <ac:spMk id="19" creationId="{49BC67FD-F1E9-4EC5-BA62-30D993BC954B}"/>
          </ac:spMkLst>
        </pc:spChg>
        <pc:spChg chg="mod">
          <ac:chgData name="Anja Seeliger" userId="37d7628a-54f8-40cf-a30b-631098b03d1c" providerId="ADAL" clId="{10714F54-85CE-5343-AE6E-28831866453A}" dt="2026-02-25T16:44:36.430" v="540" actId="207"/>
          <ac:spMkLst>
            <pc:docMk/>
            <pc:sldMk cId="705361737" sldId="352"/>
            <ac:spMk id="21" creationId="{858B8263-6F99-4922-AC68-A2EA48AECE6C}"/>
          </ac:spMkLst>
        </pc:spChg>
        <pc:spChg chg="mod">
          <ac:chgData name="Anja Seeliger" userId="37d7628a-54f8-40cf-a30b-631098b03d1c" providerId="ADAL" clId="{10714F54-85CE-5343-AE6E-28831866453A}" dt="2026-02-25T16:44:36.430" v="540" actId="207"/>
          <ac:spMkLst>
            <pc:docMk/>
            <pc:sldMk cId="705361737" sldId="352"/>
            <ac:spMk id="23" creationId="{C866A1D7-BE37-49CD-B5F3-E51226C0D47E}"/>
          </ac:spMkLst>
        </pc:spChg>
        <pc:spChg chg="mod">
          <ac:chgData name="Anja Seeliger" userId="37d7628a-54f8-40cf-a30b-631098b03d1c" providerId="ADAL" clId="{10714F54-85CE-5343-AE6E-28831866453A}" dt="2026-02-25T16:44:36.430" v="540" actId="207"/>
          <ac:spMkLst>
            <pc:docMk/>
            <pc:sldMk cId="705361737" sldId="352"/>
            <ac:spMk id="25" creationId="{3AE92A45-D4B9-4EB4-9272-6A1BBC0FA394}"/>
          </ac:spMkLst>
        </pc:spChg>
        <pc:spChg chg="mod">
          <ac:chgData name="Anja Seeliger" userId="37d7628a-54f8-40cf-a30b-631098b03d1c" providerId="ADAL" clId="{10714F54-85CE-5343-AE6E-28831866453A}" dt="2026-02-25T16:44:36.430" v="540" actId="207"/>
          <ac:spMkLst>
            <pc:docMk/>
            <pc:sldMk cId="705361737" sldId="352"/>
            <ac:spMk id="27" creationId="{2F6694AA-961D-4C83-B21B-80A62EF95810}"/>
          </ac:spMkLst>
        </pc:spChg>
        <pc:spChg chg="mod">
          <ac:chgData name="Anja Seeliger" userId="37d7628a-54f8-40cf-a30b-631098b03d1c" providerId="ADAL" clId="{10714F54-85CE-5343-AE6E-28831866453A}" dt="2026-02-25T16:44:36.430" v="540" actId="207"/>
          <ac:spMkLst>
            <pc:docMk/>
            <pc:sldMk cId="705361737" sldId="352"/>
            <ac:spMk id="29" creationId="{FEBECEB0-9BF3-4F3E-A08B-08B4F5319121}"/>
          </ac:spMkLst>
        </pc:spChg>
        <pc:spChg chg="mod">
          <ac:chgData name="Anja Seeliger" userId="37d7628a-54f8-40cf-a30b-631098b03d1c" providerId="ADAL" clId="{10714F54-85CE-5343-AE6E-28831866453A}" dt="2026-02-25T16:44:36.430" v="540" actId="207"/>
          <ac:spMkLst>
            <pc:docMk/>
            <pc:sldMk cId="705361737" sldId="352"/>
            <ac:spMk id="31" creationId="{6A0D5F57-83C2-4CC6-9C0E-CFA14F25D0D4}"/>
          </ac:spMkLst>
        </pc:spChg>
        <pc:spChg chg="del">
          <ac:chgData name="Anja Seeliger" userId="37d7628a-54f8-40cf-a30b-631098b03d1c" providerId="ADAL" clId="{10714F54-85CE-5343-AE6E-28831866453A}" dt="2026-02-25T16:02:20.849" v="27" actId="478"/>
          <ac:spMkLst>
            <pc:docMk/>
            <pc:sldMk cId="705361737" sldId="352"/>
            <ac:spMk id="34" creationId="{03E7B2C0-204E-4B5F-9296-C79BF3040B9A}"/>
          </ac:spMkLst>
        </pc:spChg>
        <pc:spChg chg="mod">
          <ac:chgData name="Anja Seeliger" userId="37d7628a-54f8-40cf-a30b-631098b03d1c" providerId="ADAL" clId="{10714F54-85CE-5343-AE6E-28831866453A}" dt="2026-02-25T16:44:36.430" v="540" actId="207"/>
          <ac:spMkLst>
            <pc:docMk/>
            <pc:sldMk cId="705361737" sldId="352"/>
            <ac:spMk id="46" creationId="{E3E01F97-4C7C-4B60-9B60-7EA1B8FC8919}"/>
          </ac:spMkLst>
        </pc:spChg>
        <pc:spChg chg="mod">
          <ac:chgData name="Anja Seeliger" userId="37d7628a-54f8-40cf-a30b-631098b03d1c" providerId="ADAL" clId="{10714F54-85CE-5343-AE6E-28831866453A}" dt="2026-02-25T16:44:36.430" v="540" actId="207"/>
          <ac:spMkLst>
            <pc:docMk/>
            <pc:sldMk cId="705361737" sldId="352"/>
            <ac:spMk id="47" creationId="{13E852B0-6F97-4A21-9983-735923AB43C9}"/>
          </ac:spMkLst>
        </pc:spChg>
        <pc:spChg chg="mod">
          <ac:chgData name="Anja Seeliger" userId="37d7628a-54f8-40cf-a30b-631098b03d1c" providerId="ADAL" clId="{10714F54-85CE-5343-AE6E-28831866453A}" dt="2026-02-25T16:44:36.430" v="540" actId="207"/>
          <ac:spMkLst>
            <pc:docMk/>
            <pc:sldMk cId="705361737" sldId="352"/>
            <ac:spMk id="48" creationId="{E18BE27D-CA8A-4294-8CBC-3B625999E447}"/>
          </ac:spMkLst>
        </pc:spChg>
        <pc:spChg chg="mod">
          <ac:chgData name="Anja Seeliger" userId="37d7628a-54f8-40cf-a30b-631098b03d1c" providerId="ADAL" clId="{10714F54-85CE-5343-AE6E-28831866453A}" dt="2026-02-25T16:44:36.430" v="540" actId="207"/>
          <ac:spMkLst>
            <pc:docMk/>
            <pc:sldMk cId="705361737" sldId="352"/>
            <ac:spMk id="49" creationId="{55BB12BE-F548-4F3C-A730-019931124C70}"/>
          </ac:spMkLst>
        </pc:spChg>
        <pc:spChg chg="mod">
          <ac:chgData name="Anja Seeliger" userId="37d7628a-54f8-40cf-a30b-631098b03d1c" providerId="ADAL" clId="{10714F54-85CE-5343-AE6E-28831866453A}" dt="2026-02-25T16:44:36.430" v="540" actId="207"/>
          <ac:spMkLst>
            <pc:docMk/>
            <pc:sldMk cId="705361737" sldId="352"/>
            <ac:spMk id="50" creationId="{8B6D3237-5834-43E0-9C3D-68BD4F515466}"/>
          </ac:spMkLst>
        </pc:spChg>
        <pc:spChg chg="mod">
          <ac:chgData name="Anja Seeliger" userId="37d7628a-54f8-40cf-a30b-631098b03d1c" providerId="ADAL" clId="{10714F54-85CE-5343-AE6E-28831866453A}" dt="2026-02-25T16:44:36.430" v="540" actId="207"/>
          <ac:spMkLst>
            <pc:docMk/>
            <pc:sldMk cId="705361737" sldId="352"/>
            <ac:spMk id="51" creationId="{DA309070-F3FB-46D4-94BD-656F2BBBE25A}"/>
          </ac:spMkLst>
        </pc:spChg>
        <pc:spChg chg="mod">
          <ac:chgData name="Anja Seeliger" userId="37d7628a-54f8-40cf-a30b-631098b03d1c" providerId="ADAL" clId="{10714F54-85CE-5343-AE6E-28831866453A}" dt="2026-02-25T16:44:36.430" v="540" actId="207"/>
          <ac:spMkLst>
            <pc:docMk/>
            <pc:sldMk cId="705361737" sldId="352"/>
            <ac:spMk id="52" creationId="{160FE14E-14C6-4545-A524-61C47E22F7FA}"/>
          </ac:spMkLst>
        </pc:spChg>
        <pc:spChg chg="mod">
          <ac:chgData name="Anja Seeliger" userId="37d7628a-54f8-40cf-a30b-631098b03d1c" providerId="ADAL" clId="{10714F54-85CE-5343-AE6E-28831866453A}" dt="2026-02-25T16:44:36.430" v="540" actId="207"/>
          <ac:spMkLst>
            <pc:docMk/>
            <pc:sldMk cId="705361737" sldId="352"/>
            <ac:spMk id="53" creationId="{D7D9D1CC-D162-4445-A9E0-4873154CD0F2}"/>
          </ac:spMkLst>
        </pc:spChg>
        <pc:spChg chg="mod">
          <ac:chgData name="Anja Seeliger" userId="37d7628a-54f8-40cf-a30b-631098b03d1c" providerId="ADAL" clId="{10714F54-85CE-5343-AE6E-28831866453A}" dt="2026-02-25T16:44:36.430" v="540" actId="207"/>
          <ac:spMkLst>
            <pc:docMk/>
            <pc:sldMk cId="705361737" sldId="352"/>
            <ac:spMk id="54" creationId="{0C8D0FAC-2431-430D-9175-ED8DB435502C}"/>
          </ac:spMkLst>
        </pc:spChg>
        <pc:spChg chg="mod">
          <ac:chgData name="Anja Seeliger" userId="37d7628a-54f8-40cf-a30b-631098b03d1c" providerId="ADAL" clId="{10714F54-85CE-5343-AE6E-28831866453A}" dt="2026-02-25T16:44:36.430" v="540" actId="207"/>
          <ac:spMkLst>
            <pc:docMk/>
            <pc:sldMk cId="705361737" sldId="352"/>
            <ac:spMk id="55" creationId="{69845376-E826-406D-954E-73BF4FD942CD}"/>
          </ac:spMkLst>
        </pc:spChg>
        <pc:spChg chg="mod">
          <ac:chgData name="Anja Seeliger" userId="37d7628a-54f8-40cf-a30b-631098b03d1c" providerId="ADAL" clId="{10714F54-85CE-5343-AE6E-28831866453A}" dt="2026-02-25T16:44:36.430" v="540" actId="207"/>
          <ac:spMkLst>
            <pc:docMk/>
            <pc:sldMk cId="705361737" sldId="352"/>
            <ac:spMk id="56" creationId="{E36FAE0D-22A5-4E18-BDC8-EA99AB70EA26}"/>
          </ac:spMkLst>
        </pc:spChg>
        <pc:spChg chg="mod">
          <ac:chgData name="Anja Seeliger" userId="37d7628a-54f8-40cf-a30b-631098b03d1c" providerId="ADAL" clId="{10714F54-85CE-5343-AE6E-28831866453A}" dt="2026-02-25T16:44:36.430" v="540" actId="207"/>
          <ac:spMkLst>
            <pc:docMk/>
            <pc:sldMk cId="705361737" sldId="352"/>
            <ac:spMk id="57" creationId="{881E5828-DCD3-4FF9-A8C7-B02C23837049}"/>
          </ac:spMkLst>
        </pc:spChg>
        <pc:spChg chg="mod">
          <ac:chgData name="Anja Seeliger" userId="37d7628a-54f8-40cf-a30b-631098b03d1c" providerId="ADAL" clId="{10714F54-85CE-5343-AE6E-28831866453A}" dt="2026-02-25T16:44:36.430" v="540" actId="207"/>
          <ac:spMkLst>
            <pc:docMk/>
            <pc:sldMk cId="705361737" sldId="352"/>
            <ac:spMk id="58" creationId="{D97CFBFA-CA17-4AA9-BEEE-9D1652D0CABD}"/>
          </ac:spMkLst>
        </pc:spChg>
        <pc:spChg chg="mod">
          <ac:chgData name="Anja Seeliger" userId="37d7628a-54f8-40cf-a30b-631098b03d1c" providerId="ADAL" clId="{10714F54-85CE-5343-AE6E-28831866453A}" dt="2026-02-25T16:44:36.430" v="540" actId="207"/>
          <ac:spMkLst>
            <pc:docMk/>
            <pc:sldMk cId="705361737" sldId="352"/>
            <ac:spMk id="59" creationId="{FC2F0904-F8A3-4997-8CB7-103825F38BCD}"/>
          </ac:spMkLst>
        </pc:spChg>
        <pc:spChg chg="mod">
          <ac:chgData name="Anja Seeliger" userId="37d7628a-54f8-40cf-a30b-631098b03d1c" providerId="ADAL" clId="{10714F54-85CE-5343-AE6E-28831866453A}" dt="2026-02-25T16:44:36.430" v="540" actId="207"/>
          <ac:spMkLst>
            <pc:docMk/>
            <pc:sldMk cId="705361737" sldId="352"/>
            <ac:spMk id="60" creationId="{22E088AF-1D6D-41D0-96B5-79E78DA10D91}"/>
          </ac:spMkLst>
        </pc:spChg>
        <pc:spChg chg="mod">
          <ac:chgData name="Anja Seeliger" userId="37d7628a-54f8-40cf-a30b-631098b03d1c" providerId="ADAL" clId="{10714F54-85CE-5343-AE6E-28831866453A}" dt="2026-02-25T16:44:36.430" v="540" actId="207"/>
          <ac:spMkLst>
            <pc:docMk/>
            <pc:sldMk cId="705361737" sldId="352"/>
            <ac:spMk id="61" creationId="{786063C5-F1FF-43F4-AFB4-74EE6365B055}"/>
          </ac:spMkLst>
        </pc:spChg>
        <pc:spChg chg="mod">
          <ac:chgData name="Anja Seeliger" userId="37d7628a-54f8-40cf-a30b-631098b03d1c" providerId="ADAL" clId="{10714F54-85CE-5343-AE6E-28831866453A}" dt="2026-02-25T16:44:36.430" v="540" actId="207"/>
          <ac:spMkLst>
            <pc:docMk/>
            <pc:sldMk cId="705361737" sldId="352"/>
            <ac:spMk id="62" creationId="{5CCC3AD2-2735-4CAA-B890-75DDE308170D}"/>
          </ac:spMkLst>
        </pc:spChg>
        <pc:grpChg chg="mod">
          <ac:chgData name="Anja Seeliger" userId="37d7628a-54f8-40cf-a30b-631098b03d1c" providerId="ADAL" clId="{10714F54-85CE-5343-AE6E-28831866453A}" dt="2026-02-25T16:44:36.430" v="540" actId="207"/>
          <ac:grpSpMkLst>
            <pc:docMk/>
            <pc:sldMk cId="705361737" sldId="352"/>
            <ac:grpSpMk id="5" creationId="{D4DDD8E1-0745-45DC-B27E-9EC23DED3D31}"/>
          </ac:grpSpMkLst>
        </pc:grpChg>
        <pc:grpChg chg="mod">
          <ac:chgData name="Anja Seeliger" userId="37d7628a-54f8-40cf-a30b-631098b03d1c" providerId="ADAL" clId="{10714F54-85CE-5343-AE6E-28831866453A}" dt="2026-02-25T16:44:36.430" v="540" actId="207"/>
          <ac:grpSpMkLst>
            <pc:docMk/>
            <pc:sldMk cId="705361737" sldId="352"/>
            <ac:grpSpMk id="7" creationId="{196E498F-2560-4F27-9C33-A0CA81B06106}"/>
          </ac:grpSpMkLst>
        </pc:grpChg>
      </pc:sldChg>
      <pc:sldChg chg="delSp modSp mod">
        <pc:chgData name="Anja Seeliger" userId="37d7628a-54f8-40cf-a30b-631098b03d1c" providerId="ADAL" clId="{10714F54-85CE-5343-AE6E-28831866453A}" dt="2026-02-26T08:09:26.446" v="851" actId="20577"/>
        <pc:sldMkLst>
          <pc:docMk/>
          <pc:sldMk cId="2360385378" sldId="355"/>
        </pc:sldMkLst>
        <pc:spChg chg="mod">
          <ac:chgData name="Anja Seeliger" userId="37d7628a-54f8-40cf-a30b-631098b03d1c" providerId="ADAL" clId="{10714F54-85CE-5343-AE6E-28831866453A}" dt="2026-02-25T16:34:58.281" v="401" actId="2085"/>
          <ac:spMkLst>
            <pc:docMk/>
            <pc:sldMk cId="2360385378" sldId="355"/>
            <ac:spMk id="20" creationId="{A2CBE371-CA13-41E5-8087-ECAFA7B644E9}"/>
          </ac:spMkLst>
        </pc:spChg>
        <pc:spChg chg="mod">
          <ac:chgData name="Anja Seeliger" userId="37d7628a-54f8-40cf-a30b-631098b03d1c" providerId="ADAL" clId="{10714F54-85CE-5343-AE6E-28831866453A}" dt="2026-02-25T16:35:00.779" v="403" actId="2085"/>
          <ac:spMkLst>
            <pc:docMk/>
            <pc:sldMk cId="2360385378" sldId="355"/>
            <ac:spMk id="31" creationId="{D784203A-20E1-4183-8D3F-FBF9C9E2C3EC}"/>
          </ac:spMkLst>
        </pc:spChg>
        <pc:spChg chg="mod">
          <ac:chgData name="Anja Seeliger" userId="37d7628a-54f8-40cf-a30b-631098b03d1c" providerId="ADAL" clId="{10714F54-85CE-5343-AE6E-28831866453A}" dt="2026-02-26T08:09:26.446" v="851" actId="20577"/>
          <ac:spMkLst>
            <pc:docMk/>
            <pc:sldMk cId="2360385378" sldId="355"/>
            <ac:spMk id="33" creationId="{6950D33D-1DA8-43D4-B81E-517A31433BF4}"/>
          </ac:spMkLst>
        </pc:spChg>
        <pc:spChg chg="del">
          <ac:chgData name="Anja Seeliger" userId="37d7628a-54f8-40cf-a30b-631098b03d1c" providerId="ADAL" clId="{10714F54-85CE-5343-AE6E-28831866453A}" dt="2026-02-25T16:22:32.035" v="258" actId="478"/>
          <ac:spMkLst>
            <pc:docMk/>
            <pc:sldMk cId="2360385378" sldId="355"/>
            <ac:spMk id="34" creationId="{A456E746-C2AE-44F2-823A-5000AAEB0744}"/>
          </ac:spMkLst>
        </pc:spChg>
        <pc:graphicFrameChg chg="mod">
          <ac:chgData name="Anja Seeliger" userId="37d7628a-54f8-40cf-a30b-631098b03d1c" providerId="ADAL" clId="{10714F54-85CE-5343-AE6E-28831866453A}" dt="2026-02-25T16:34:49.738" v="399" actId="207"/>
          <ac:graphicFrameMkLst>
            <pc:docMk/>
            <pc:sldMk cId="2360385378" sldId="355"/>
            <ac:graphicFrameMk id="12" creationId="{351DAE47-FD7A-4FAA-9FA1-9A891AC505A8}"/>
          </ac:graphicFrameMkLst>
        </pc:graphicFrameChg>
      </pc:sldChg>
      <pc:sldChg chg="addSp delSp modSp mod">
        <pc:chgData name="Anja Seeliger" userId="37d7628a-54f8-40cf-a30b-631098b03d1c" providerId="ADAL" clId="{10714F54-85CE-5343-AE6E-28831866453A}" dt="2026-02-26T08:07:25.680" v="833" actId="164"/>
        <pc:sldMkLst>
          <pc:docMk/>
          <pc:sldMk cId="1287671573" sldId="357"/>
        </pc:sldMkLst>
        <pc:spChg chg="mod">
          <ac:chgData name="Anja Seeliger" userId="37d7628a-54f8-40cf-a30b-631098b03d1c" providerId="ADAL" clId="{10714F54-85CE-5343-AE6E-28831866453A}" dt="2026-02-25T16:35:14.841" v="406" actId="207"/>
          <ac:spMkLst>
            <pc:docMk/>
            <pc:sldMk cId="1287671573" sldId="357"/>
            <ac:spMk id="51" creationId="{360A4060-FADC-489B-A1CD-8FB38D26F956}"/>
          </ac:spMkLst>
        </pc:spChg>
        <pc:spChg chg="mod">
          <ac:chgData name="Anja Seeliger" userId="37d7628a-54f8-40cf-a30b-631098b03d1c" providerId="ADAL" clId="{10714F54-85CE-5343-AE6E-28831866453A}" dt="2026-02-26T08:07:01.503" v="829" actId="20577"/>
          <ac:spMkLst>
            <pc:docMk/>
            <pc:sldMk cId="1287671573" sldId="357"/>
            <ac:spMk id="80" creationId="{39775921-B6BC-4731-85A2-404C44CB5FE6}"/>
          </ac:spMkLst>
        </pc:spChg>
        <pc:spChg chg="mod topLvl">
          <ac:chgData name="Anja Seeliger" userId="37d7628a-54f8-40cf-a30b-631098b03d1c" providerId="ADAL" clId="{10714F54-85CE-5343-AE6E-28831866453A}" dt="2026-02-26T08:07:25.680" v="833" actId="164"/>
          <ac:spMkLst>
            <pc:docMk/>
            <pc:sldMk cId="1287671573" sldId="357"/>
            <ac:spMk id="83" creationId="{BD3D634F-83EA-4662-B4B3-2271BFACA7F6}"/>
          </ac:spMkLst>
        </pc:spChg>
        <pc:spChg chg="del">
          <ac:chgData name="Anja Seeliger" userId="37d7628a-54f8-40cf-a30b-631098b03d1c" providerId="ADAL" clId="{10714F54-85CE-5343-AE6E-28831866453A}" dt="2026-02-25T16:21:05.825" v="247" actId="478"/>
          <ac:spMkLst>
            <pc:docMk/>
            <pc:sldMk cId="1287671573" sldId="357"/>
            <ac:spMk id="113" creationId="{172AC3CE-2271-4589-9AC4-BA8ADA22BEA8}"/>
          </ac:spMkLst>
        </pc:spChg>
        <pc:spChg chg="mod topLvl">
          <ac:chgData name="Anja Seeliger" userId="37d7628a-54f8-40cf-a30b-631098b03d1c" providerId="ADAL" clId="{10714F54-85CE-5343-AE6E-28831866453A}" dt="2026-02-26T08:07:25.680" v="833" actId="164"/>
          <ac:spMkLst>
            <pc:docMk/>
            <pc:sldMk cId="1287671573" sldId="357"/>
            <ac:spMk id="114" creationId="{C652F6E2-EBAA-405F-A60D-908E52BF967C}"/>
          </ac:spMkLst>
        </pc:spChg>
        <pc:spChg chg="mod">
          <ac:chgData name="Anja Seeliger" userId="37d7628a-54f8-40cf-a30b-631098b03d1c" providerId="ADAL" clId="{10714F54-85CE-5343-AE6E-28831866453A}" dt="2026-02-25T16:35:13.063" v="405" actId="207"/>
          <ac:spMkLst>
            <pc:docMk/>
            <pc:sldMk cId="1287671573" sldId="357"/>
            <ac:spMk id="116" creationId="{29C9E205-36D4-4CF5-9921-4F646ECBC311}"/>
          </ac:spMkLst>
        </pc:spChg>
        <pc:spChg chg="mod">
          <ac:chgData name="Anja Seeliger" userId="37d7628a-54f8-40cf-a30b-631098b03d1c" providerId="ADAL" clId="{10714F54-85CE-5343-AE6E-28831866453A}" dt="2026-02-26T08:06:39.443" v="825" actId="20577"/>
          <ac:spMkLst>
            <pc:docMk/>
            <pc:sldMk cId="1287671573" sldId="357"/>
            <ac:spMk id="117" creationId="{D261F628-9EFD-417B-9940-B83E3FC82F37}"/>
          </ac:spMkLst>
        </pc:spChg>
        <pc:grpChg chg="add mod">
          <ac:chgData name="Anja Seeliger" userId="37d7628a-54f8-40cf-a30b-631098b03d1c" providerId="ADAL" clId="{10714F54-85CE-5343-AE6E-28831866453A}" dt="2026-02-26T08:07:25.680" v="833" actId="164"/>
          <ac:grpSpMkLst>
            <pc:docMk/>
            <pc:sldMk cId="1287671573" sldId="357"/>
            <ac:grpSpMk id="2" creationId="{66D83EB4-EA80-26C1-53DF-54FF10FB0565}"/>
          </ac:grpSpMkLst>
        </pc:grpChg>
        <pc:grpChg chg="del mod">
          <ac:chgData name="Anja Seeliger" userId="37d7628a-54f8-40cf-a30b-631098b03d1c" providerId="ADAL" clId="{10714F54-85CE-5343-AE6E-28831866453A}" dt="2026-02-26T08:07:14.994" v="830" actId="165"/>
          <ac:grpSpMkLst>
            <pc:docMk/>
            <pc:sldMk cId="1287671573" sldId="357"/>
            <ac:grpSpMk id="8" creationId="{3CC5FE36-34D4-4581-AFDE-5CB318992BAA}"/>
          </ac:grpSpMkLst>
        </pc:grpChg>
      </pc:sldChg>
      <pc:sldChg chg="modSp mod">
        <pc:chgData name="Anja Seeliger" userId="37d7628a-54f8-40cf-a30b-631098b03d1c" providerId="ADAL" clId="{10714F54-85CE-5343-AE6E-28831866453A}" dt="2026-02-26T08:15:38.811" v="951" actId="20577"/>
        <pc:sldMkLst>
          <pc:docMk/>
          <pc:sldMk cId="106259827" sldId="358"/>
        </pc:sldMkLst>
        <pc:spChg chg="mod">
          <ac:chgData name="Anja Seeliger" userId="37d7628a-54f8-40cf-a30b-631098b03d1c" providerId="ADAL" clId="{10714F54-85CE-5343-AE6E-28831866453A}" dt="2026-02-25T16:31:10.126" v="315" actId="207"/>
          <ac:spMkLst>
            <pc:docMk/>
            <pc:sldMk cId="106259827" sldId="358"/>
            <ac:spMk id="11" creationId="{ADA6D05A-3FA5-412C-9B43-74E9B2C27B4F}"/>
          </ac:spMkLst>
        </pc:spChg>
        <pc:spChg chg="mod">
          <ac:chgData name="Anja Seeliger" userId="37d7628a-54f8-40cf-a30b-631098b03d1c" providerId="ADAL" clId="{10714F54-85CE-5343-AE6E-28831866453A}" dt="2026-02-26T08:15:38.811" v="951" actId="20577"/>
          <ac:spMkLst>
            <pc:docMk/>
            <pc:sldMk cId="106259827" sldId="358"/>
            <ac:spMk id="24" creationId="{1422C150-41E8-4734-BE46-E77696C7D310}"/>
          </ac:spMkLst>
        </pc:spChg>
        <pc:spChg chg="mod">
          <ac:chgData name="Anja Seeliger" userId="37d7628a-54f8-40cf-a30b-631098b03d1c" providerId="ADAL" clId="{10714F54-85CE-5343-AE6E-28831866453A}" dt="2026-02-25T16:31:14.771" v="316" actId="1076"/>
          <ac:spMkLst>
            <pc:docMk/>
            <pc:sldMk cId="106259827" sldId="358"/>
            <ac:spMk id="27" creationId="{999BCAFB-409D-496A-93AB-C4587BC19502}"/>
          </ac:spMkLst>
        </pc:spChg>
        <pc:graphicFrameChg chg="mod">
          <ac:chgData name="Anja Seeliger" userId="37d7628a-54f8-40cf-a30b-631098b03d1c" providerId="ADAL" clId="{10714F54-85CE-5343-AE6E-28831866453A}" dt="2026-02-26T08:15:16.067" v="943"/>
          <ac:graphicFrameMkLst>
            <pc:docMk/>
            <pc:sldMk cId="106259827" sldId="358"/>
            <ac:graphicFrameMk id="5" creationId="{A05CA68B-2D31-4BD7-983F-FF3A9C27AAAF}"/>
          </ac:graphicFrameMkLst>
        </pc:graphicFrameChg>
      </pc:sldChg>
      <pc:sldChg chg="delSp modSp mod">
        <pc:chgData name="Anja Seeliger" userId="37d7628a-54f8-40cf-a30b-631098b03d1c" providerId="ADAL" clId="{10714F54-85CE-5343-AE6E-28831866453A}" dt="2026-02-26T08:11:25.824" v="880"/>
        <pc:sldMkLst>
          <pc:docMk/>
          <pc:sldMk cId="3487777279" sldId="360"/>
        </pc:sldMkLst>
        <pc:spChg chg="del">
          <ac:chgData name="Anja Seeliger" userId="37d7628a-54f8-40cf-a30b-631098b03d1c" providerId="ADAL" clId="{10714F54-85CE-5343-AE6E-28831866453A}" dt="2026-02-25T16:24:50.456" v="264" actId="478"/>
          <ac:spMkLst>
            <pc:docMk/>
            <pc:sldMk cId="3487777279" sldId="360"/>
            <ac:spMk id="16" creationId="{97020269-176E-4AF9-A767-148D43834975}"/>
          </ac:spMkLst>
        </pc:spChg>
        <pc:spChg chg="mod">
          <ac:chgData name="Anja Seeliger" userId="37d7628a-54f8-40cf-a30b-631098b03d1c" providerId="ADAL" clId="{10714F54-85CE-5343-AE6E-28831866453A}" dt="2026-02-25T16:34:11.262" v="391" actId="2085"/>
          <ac:spMkLst>
            <pc:docMk/>
            <pc:sldMk cId="3487777279" sldId="360"/>
            <ac:spMk id="31" creationId="{D7AE6437-C4AF-4713-8C6F-0E4497058174}"/>
          </ac:spMkLst>
        </pc:spChg>
        <pc:spChg chg="mod">
          <ac:chgData name="Anja Seeliger" userId="37d7628a-54f8-40cf-a30b-631098b03d1c" providerId="ADAL" clId="{10714F54-85CE-5343-AE6E-28831866453A}" dt="2026-02-26T08:10:04.030" v="862" actId="20577"/>
          <ac:spMkLst>
            <pc:docMk/>
            <pc:sldMk cId="3487777279" sldId="360"/>
            <ac:spMk id="32" creationId="{E36FB202-51B9-48EB-BD30-3E8177226F20}"/>
          </ac:spMkLst>
        </pc:spChg>
        <pc:spChg chg="mod">
          <ac:chgData name="Anja Seeliger" userId="37d7628a-54f8-40cf-a30b-631098b03d1c" providerId="ADAL" clId="{10714F54-85CE-5343-AE6E-28831866453A}" dt="2026-02-26T08:10:20.660" v="868" actId="20577"/>
          <ac:spMkLst>
            <pc:docMk/>
            <pc:sldMk cId="3487777279" sldId="360"/>
            <ac:spMk id="39" creationId="{31A890B4-BC19-4F53-B4EC-BA571D8E6C6E}"/>
          </ac:spMkLst>
        </pc:spChg>
        <pc:spChg chg="mod">
          <ac:chgData name="Anja Seeliger" userId="37d7628a-54f8-40cf-a30b-631098b03d1c" providerId="ADAL" clId="{10714F54-85CE-5343-AE6E-28831866453A}" dt="2026-02-25T16:34:07.999" v="389" actId="2085"/>
          <ac:spMkLst>
            <pc:docMk/>
            <pc:sldMk cId="3487777279" sldId="360"/>
            <ac:spMk id="42" creationId="{636855C7-C16A-45A0-93A5-923705817DF8}"/>
          </ac:spMkLst>
        </pc:spChg>
        <pc:graphicFrameChg chg="mod">
          <ac:chgData name="Anja Seeliger" userId="37d7628a-54f8-40cf-a30b-631098b03d1c" providerId="ADAL" clId="{10714F54-85CE-5343-AE6E-28831866453A}" dt="2026-02-26T08:11:25.824" v="880"/>
          <ac:graphicFrameMkLst>
            <pc:docMk/>
            <pc:sldMk cId="3487777279" sldId="360"/>
            <ac:graphicFrameMk id="6" creationId="{DB6A8DDA-885C-40FD-9D0F-A0420154855F}"/>
          </ac:graphicFrameMkLst>
        </pc:graphicFrameChg>
      </pc:sldChg>
      <pc:sldChg chg="delSp modSp mod">
        <pc:chgData name="Anja Seeliger" userId="37d7628a-54f8-40cf-a30b-631098b03d1c" providerId="ADAL" clId="{10714F54-85CE-5343-AE6E-28831866453A}" dt="2026-02-26T08:19:28.457" v="1126" actId="20577"/>
        <pc:sldMkLst>
          <pc:docMk/>
          <pc:sldMk cId="4063377980" sldId="364"/>
        </pc:sldMkLst>
        <pc:spChg chg="mod">
          <ac:chgData name="Anja Seeliger" userId="37d7628a-54f8-40cf-a30b-631098b03d1c" providerId="ADAL" clId="{10714F54-85CE-5343-AE6E-28831866453A}" dt="2026-02-26T08:19:28.457" v="1126" actId="20577"/>
          <ac:spMkLst>
            <pc:docMk/>
            <pc:sldMk cId="4063377980" sldId="364"/>
            <ac:spMk id="30" creationId="{185B1EFF-04BE-47B4-AD11-2FE641AFA3F7}"/>
          </ac:spMkLst>
        </pc:spChg>
        <pc:spChg chg="mod">
          <ac:chgData name="Anja Seeliger" userId="37d7628a-54f8-40cf-a30b-631098b03d1c" providerId="ADAL" clId="{10714F54-85CE-5343-AE6E-28831866453A}" dt="2026-02-25T16:32:43.711" v="358" actId="2085"/>
          <ac:spMkLst>
            <pc:docMk/>
            <pc:sldMk cId="4063377980" sldId="364"/>
            <ac:spMk id="45" creationId="{0ADDAE7C-005C-4F8A-A6E1-0B98E556F725}"/>
          </ac:spMkLst>
        </pc:spChg>
        <pc:spChg chg="mod">
          <ac:chgData name="Anja Seeliger" userId="37d7628a-54f8-40cf-a30b-631098b03d1c" providerId="ADAL" clId="{10714F54-85CE-5343-AE6E-28831866453A}" dt="2026-02-25T16:32:45.958" v="360" actId="2085"/>
          <ac:spMkLst>
            <pc:docMk/>
            <pc:sldMk cId="4063377980" sldId="364"/>
            <ac:spMk id="47" creationId="{6F240B45-D9C0-48D2-9BD7-8595B30827A2}"/>
          </ac:spMkLst>
        </pc:spChg>
        <pc:spChg chg="mod">
          <ac:chgData name="Anja Seeliger" userId="37d7628a-54f8-40cf-a30b-631098b03d1c" providerId="ADAL" clId="{10714F54-85CE-5343-AE6E-28831866453A}" dt="2026-02-26T08:18:22.362" v="1014" actId="20577"/>
          <ac:spMkLst>
            <pc:docMk/>
            <pc:sldMk cId="4063377980" sldId="364"/>
            <ac:spMk id="67" creationId="{E3F280D0-2C26-4003-A6DB-8E25F2AD5A45}"/>
          </ac:spMkLst>
        </pc:spChg>
        <pc:spChg chg="mod">
          <ac:chgData name="Anja Seeliger" userId="37d7628a-54f8-40cf-a30b-631098b03d1c" providerId="ADAL" clId="{10714F54-85CE-5343-AE6E-28831866453A}" dt="2026-02-26T08:18:25.891" v="1016" actId="20577"/>
          <ac:spMkLst>
            <pc:docMk/>
            <pc:sldMk cId="4063377980" sldId="364"/>
            <ac:spMk id="70" creationId="{DC12FB88-4C44-4F40-9F4E-515952387BDC}"/>
          </ac:spMkLst>
        </pc:spChg>
        <pc:spChg chg="mod">
          <ac:chgData name="Anja Seeliger" userId="37d7628a-54f8-40cf-a30b-631098b03d1c" providerId="ADAL" clId="{10714F54-85CE-5343-AE6E-28831866453A}" dt="2026-02-26T08:18:28.471" v="1018" actId="20577"/>
          <ac:spMkLst>
            <pc:docMk/>
            <pc:sldMk cId="4063377980" sldId="364"/>
            <ac:spMk id="71" creationId="{7DCF0849-2E04-499D-8CE7-4DD6BD1AC256}"/>
          </ac:spMkLst>
        </pc:spChg>
        <pc:spChg chg="mod">
          <ac:chgData name="Anja Seeliger" userId="37d7628a-54f8-40cf-a30b-631098b03d1c" providerId="ADAL" clId="{10714F54-85CE-5343-AE6E-28831866453A}" dt="2026-02-26T08:18:38.777" v="1029" actId="20577"/>
          <ac:spMkLst>
            <pc:docMk/>
            <pc:sldMk cId="4063377980" sldId="364"/>
            <ac:spMk id="72" creationId="{8AF37286-1554-4F0C-A977-062A533CA273}"/>
          </ac:spMkLst>
        </pc:spChg>
        <pc:spChg chg="mod">
          <ac:chgData name="Anja Seeliger" userId="37d7628a-54f8-40cf-a30b-631098b03d1c" providerId="ADAL" clId="{10714F54-85CE-5343-AE6E-28831866453A}" dt="2026-02-26T08:18:43.684" v="1033" actId="20577"/>
          <ac:spMkLst>
            <pc:docMk/>
            <pc:sldMk cId="4063377980" sldId="364"/>
            <ac:spMk id="73" creationId="{87CFFC20-435F-471C-9285-A509E4AEF9CF}"/>
          </ac:spMkLst>
        </pc:spChg>
        <pc:spChg chg="mod">
          <ac:chgData name="Anja Seeliger" userId="37d7628a-54f8-40cf-a30b-631098b03d1c" providerId="ADAL" clId="{10714F54-85CE-5343-AE6E-28831866453A}" dt="2026-02-26T08:18:46.640" v="1037" actId="20577"/>
          <ac:spMkLst>
            <pc:docMk/>
            <pc:sldMk cId="4063377980" sldId="364"/>
            <ac:spMk id="74" creationId="{85D58293-0AED-4A73-A0E3-0202E81D2A81}"/>
          </ac:spMkLst>
        </pc:spChg>
        <pc:spChg chg="mod">
          <ac:chgData name="Anja Seeliger" userId="37d7628a-54f8-40cf-a30b-631098b03d1c" providerId="ADAL" clId="{10714F54-85CE-5343-AE6E-28831866453A}" dt="2026-02-26T08:18:50.793" v="1039" actId="20577"/>
          <ac:spMkLst>
            <pc:docMk/>
            <pc:sldMk cId="4063377980" sldId="364"/>
            <ac:spMk id="75" creationId="{EB6BBDD6-31B1-4B07-A99E-921DAF14F32B}"/>
          </ac:spMkLst>
        </pc:spChg>
        <pc:spChg chg="mod">
          <ac:chgData name="Anja Seeliger" userId="37d7628a-54f8-40cf-a30b-631098b03d1c" providerId="ADAL" clId="{10714F54-85CE-5343-AE6E-28831866453A}" dt="2026-02-25T16:32:48.858" v="362" actId="2085"/>
          <ac:spMkLst>
            <pc:docMk/>
            <pc:sldMk cId="4063377980" sldId="364"/>
            <ac:spMk id="78" creationId="{3436098A-71BF-4F96-AE52-2CA14BC97149}"/>
          </ac:spMkLst>
        </pc:spChg>
        <pc:spChg chg="del">
          <ac:chgData name="Anja Seeliger" userId="37d7628a-54f8-40cf-a30b-631098b03d1c" providerId="ADAL" clId="{10714F54-85CE-5343-AE6E-28831866453A}" dt="2026-02-25T16:32:39.929" v="356" actId="478"/>
          <ac:spMkLst>
            <pc:docMk/>
            <pc:sldMk cId="4063377980" sldId="364"/>
            <ac:spMk id="99" creationId="{080E24E8-190C-48EC-B2A5-8814302DCCDB}"/>
          </ac:spMkLst>
        </pc:spChg>
      </pc:sldChg>
      <pc:sldChg chg="delSp modSp mod">
        <pc:chgData name="Anja Seeliger" userId="37d7628a-54f8-40cf-a30b-631098b03d1c" providerId="ADAL" clId="{10714F54-85CE-5343-AE6E-28831866453A}" dt="2026-02-26T08:17:47.099" v="998" actId="1076"/>
        <pc:sldMkLst>
          <pc:docMk/>
          <pc:sldMk cId="2398288043" sldId="365"/>
        </pc:sldMkLst>
        <pc:spChg chg="mod">
          <ac:chgData name="Anja Seeliger" userId="37d7628a-54f8-40cf-a30b-631098b03d1c" providerId="ADAL" clId="{10714F54-85CE-5343-AE6E-28831866453A}" dt="2026-02-26T08:16:46.034" v="967" actId="20577"/>
          <ac:spMkLst>
            <pc:docMk/>
            <pc:sldMk cId="2398288043" sldId="365"/>
            <ac:spMk id="18" creationId="{060FA205-797E-49FB-9EA6-AF13C7856F5A}"/>
          </ac:spMkLst>
        </pc:spChg>
        <pc:spChg chg="mod">
          <ac:chgData name="Anja Seeliger" userId="37d7628a-54f8-40cf-a30b-631098b03d1c" providerId="ADAL" clId="{10714F54-85CE-5343-AE6E-28831866453A}" dt="2026-02-26T08:16:48.630" v="969" actId="20577"/>
          <ac:spMkLst>
            <pc:docMk/>
            <pc:sldMk cId="2398288043" sldId="365"/>
            <ac:spMk id="19" creationId="{F00CA028-C495-4897-8901-DD4B5ED3E23F}"/>
          </ac:spMkLst>
        </pc:spChg>
        <pc:spChg chg="mod">
          <ac:chgData name="Anja Seeliger" userId="37d7628a-54f8-40cf-a30b-631098b03d1c" providerId="ADAL" clId="{10714F54-85CE-5343-AE6E-28831866453A}" dt="2026-02-26T08:16:50.852" v="971" actId="20577"/>
          <ac:spMkLst>
            <pc:docMk/>
            <pc:sldMk cId="2398288043" sldId="365"/>
            <ac:spMk id="20" creationId="{AB614656-6AED-417E-A207-442672E74789}"/>
          </ac:spMkLst>
        </pc:spChg>
        <pc:spChg chg="mod">
          <ac:chgData name="Anja Seeliger" userId="37d7628a-54f8-40cf-a30b-631098b03d1c" providerId="ADAL" clId="{10714F54-85CE-5343-AE6E-28831866453A}" dt="2026-02-26T08:16:52.813" v="973" actId="20577"/>
          <ac:spMkLst>
            <pc:docMk/>
            <pc:sldMk cId="2398288043" sldId="365"/>
            <ac:spMk id="21" creationId="{3D034BE4-7050-4751-923B-55B905EFFF17}"/>
          </ac:spMkLst>
        </pc:spChg>
        <pc:spChg chg="mod">
          <ac:chgData name="Anja Seeliger" userId="37d7628a-54f8-40cf-a30b-631098b03d1c" providerId="ADAL" clId="{10714F54-85CE-5343-AE6E-28831866453A}" dt="2026-02-26T08:16:55.544" v="975" actId="20577"/>
          <ac:spMkLst>
            <pc:docMk/>
            <pc:sldMk cId="2398288043" sldId="365"/>
            <ac:spMk id="22" creationId="{974541DD-76C1-4DC5-BD46-1853E1EE1440}"/>
          </ac:spMkLst>
        </pc:spChg>
        <pc:spChg chg="mod">
          <ac:chgData name="Anja Seeliger" userId="37d7628a-54f8-40cf-a30b-631098b03d1c" providerId="ADAL" clId="{10714F54-85CE-5343-AE6E-28831866453A}" dt="2026-02-26T08:16:58.352" v="977" actId="20577"/>
          <ac:spMkLst>
            <pc:docMk/>
            <pc:sldMk cId="2398288043" sldId="365"/>
            <ac:spMk id="23" creationId="{742C0301-D75A-408D-957D-7DAA8807A8F3}"/>
          </ac:spMkLst>
        </pc:spChg>
        <pc:spChg chg="mod">
          <ac:chgData name="Anja Seeliger" userId="37d7628a-54f8-40cf-a30b-631098b03d1c" providerId="ADAL" clId="{10714F54-85CE-5343-AE6E-28831866453A}" dt="2026-02-26T08:17:00.824" v="981" actId="20577"/>
          <ac:spMkLst>
            <pc:docMk/>
            <pc:sldMk cId="2398288043" sldId="365"/>
            <ac:spMk id="24" creationId="{C23A26D0-F122-4F4C-803C-50988DB9EAAF}"/>
          </ac:spMkLst>
        </pc:spChg>
        <pc:spChg chg="mod">
          <ac:chgData name="Anja Seeliger" userId="37d7628a-54f8-40cf-a30b-631098b03d1c" providerId="ADAL" clId="{10714F54-85CE-5343-AE6E-28831866453A}" dt="2026-02-26T08:17:07.578" v="985" actId="20577"/>
          <ac:spMkLst>
            <pc:docMk/>
            <pc:sldMk cId="2398288043" sldId="365"/>
            <ac:spMk id="25" creationId="{C12C8126-9AB8-4AF1-A48E-804D00F37902}"/>
          </ac:spMkLst>
        </pc:spChg>
        <pc:spChg chg="mod">
          <ac:chgData name="Anja Seeliger" userId="37d7628a-54f8-40cf-a30b-631098b03d1c" providerId="ADAL" clId="{10714F54-85CE-5343-AE6E-28831866453A}" dt="2026-02-26T08:17:10.681" v="989" actId="20577"/>
          <ac:spMkLst>
            <pc:docMk/>
            <pc:sldMk cId="2398288043" sldId="365"/>
            <ac:spMk id="26" creationId="{215BDFE6-1456-40FD-8685-949485BB31FA}"/>
          </ac:spMkLst>
        </pc:spChg>
        <pc:spChg chg="del mod">
          <ac:chgData name="Anja Seeliger" userId="37d7628a-54f8-40cf-a30b-631098b03d1c" providerId="ADAL" clId="{10714F54-85CE-5343-AE6E-28831866453A}" dt="2026-02-26T08:17:33.859" v="997" actId="478"/>
          <ac:spMkLst>
            <pc:docMk/>
            <pc:sldMk cId="2398288043" sldId="365"/>
            <ac:spMk id="30" creationId="{B0A39C4F-1776-4F07-BE42-0F44A92DAF59}"/>
          </ac:spMkLst>
        </pc:spChg>
        <pc:spChg chg="mod">
          <ac:chgData name="Anja Seeliger" userId="37d7628a-54f8-40cf-a30b-631098b03d1c" providerId="ADAL" clId="{10714F54-85CE-5343-AE6E-28831866453A}" dt="2026-02-26T08:17:13.865" v="993" actId="20577"/>
          <ac:spMkLst>
            <pc:docMk/>
            <pc:sldMk cId="2398288043" sldId="365"/>
            <ac:spMk id="33" creationId="{A4973976-5439-46F9-98C1-BCB87A9774FB}"/>
          </ac:spMkLst>
        </pc:spChg>
        <pc:spChg chg="del">
          <ac:chgData name="Anja Seeliger" userId="37d7628a-54f8-40cf-a30b-631098b03d1c" providerId="ADAL" clId="{10714F54-85CE-5343-AE6E-28831866453A}" dt="2026-02-25T16:32:26.467" v="352" actId="478"/>
          <ac:spMkLst>
            <pc:docMk/>
            <pc:sldMk cId="2398288043" sldId="365"/>
            <ac:spMk id="36" creationId="{3995E18D-F31C-4977-938E-7EDE77E1589A}"/>
          </ac:spMkLst>
        </pc:spChg>
        <pc:spChg chg="mod">
          <ac:chgData name="Anja Seeliger" userId="37d7628a-54f8-40cf-a30b-631098b03d1c" providerId="ADAL" clId="{10714F54-85CE-5343-AE6E-28831866453A}" dt="2026-02-25T16:32:22.414" v="351" actId="2085"/>
          <ac:spMkLst>
            <pc:docMk/>
            <pc:sldMk cId="2398288043" sldId="365"/>
            <ac:spMk id="55" creationId="{88C4DB5F-DEDC-4D29-8E20-33AA42F13381}"/>
          </ac:spMkLst>
        </pc:spChg>
        <pc:spChg chg="mod">
          <ac:chgData name="Anja Seeliger" userId="37d7628a-54f8-40cf-a30b-631098b03d1c" providerId="ADAL" clId="{10714F54-85CE-5343-AE6E-28831866453A}" dt="2026-02-26T08:17:47.099" v="998" actId="1076"/>
          <ac:spMkLst>
            <pc:docMk/>
            <pc:sldMk cId="2398288043" sldId="365"/>
            <ac:spMk id="59" creationId="{33E514D2-61AA-4D7F-B6D9-C89E4FABC9CA}"/>
          </ac:spMkLst>
        </pc:spChg>
        <pc:spChg chg="mod">
          <ac:chgData name="Anja Seeliger" userId="37d7628a-54f8-40cf-a30b-631098b03d1c" providerId="ADAL" clId="{10714F54-85CE-5343-AE6E-28831866453A}" dt="2026-02-25T16:31:35.117" v="324" actId="2085"/>
          <ac:spMkLst>
            <pc:docMk/>
            <pc:sldMk cId="2398288043" sldId="365"/>
            <ac:spMk id="62" creationId="{2534DD25-4EAF-4975-92B3-A19D65ADAE48}"/>
          </ac:spMkLst>
        </pc:spChg>
        <pc:spChg chg="mod">
          <ac:chgData name="Anja Seeliger" userId="37d7628a-54f8-40cf-a30b-631098b03d1c" providerId="ADAL" clId="{10714F54-85CE-5343-AE6E-28831866453A}" dt="2026-02-25T16:31:31.171" v="320" actId="2085"/>
          <ac:spMkLst>
            <pc:docMk/>
            <pc:sldMk cId="2398288043" sldId="365"/>
            <ac:spMk id="63" creationId="{FE32B5F8-CFA4-4AFD-B8FF-55D7EF65CB92}"/>
          </ac:spMkLst>
        </pc:spChg>
        <pc:spChg chg="mod">
          <ac:chgData name="Anja Seeliger" userId="37d7628a-54f8-40cf-a30b-631098b03d1c" providerId="ADAL" clId="{10714F54-85CE-5343-AE6E-28831866453A}" dt="2026-02-25T16:31:33.175" v="322" actId="2085"/>
          <ac:spMkLst>
            <pc:docMk/>
            <pc:sldMk cId="2398288043" sldId="365"/>
            <ac:spMk id="64" creationId="{A4F264BC-8598-4DB6-9CF8-1840D3ECDAA0}"/>
          </ac:spMkLst>
        </pc:spChg>
        <pc:spChg chg="mod">
          <ac:chgData name="Anja Seeliger" userId="37d7628a-54f8-40cf-a30b-631098b03d1c" providerId="ADAL" clId="{10714F54-85CE-5343-AE6E-28831866453A}" dt="2026-02-25T16:31:37.809" v="327" actId="2085"/>
          <ac:spMkLst>
            <pc:docMk/>
            <pc:sldMk cId="2398288043" sldId="365"/>
            <ac:spMk id="65" creationId="{2786B2E5-B7EF-427C-87B2-9F41EFCB6BAC}"/>
          </ac:spMkLst>
        </pc:spChg>
        <pc:spChg chg="mod">
          <ac:chgData name="Anja Seeliger" userId="37d7628a-54f8-40cf-a30b-631098b03d1c" providerId="ADAL" clId="{10714F54-85CE-5343-AE6E-28831866453A}" dt="2026-02-25T16:31:40.219" v="329" actId="2085"/>
          <ac:spMkLst>
            <pc:docMk/>
            <pc:sldMk cId="2398288043" sldId="365"/>
            <ac:spMk id="66" creationId="{7710EBAF-58C1-48D3-9FDF-6B3FAF144291}"/>
          </ac:spMkLst>
        </pc:spChg>
        <pc:spChg chg="mod">
          <ac:chgData name="Anja Seeliger" userId="37d7628a-54f8-40cf-a30b-631098b03d1c" providerId="ADAL" clId="{10714F54-85CE-5343-AE6E-28831866453A}" dt="2026-02-25T16:31:47.643" v="333" actId="2085"/>
          <ac:spMkLst>
            <pc:docMk/>
            <pc:sldMk cId="2398288043" sldId="365"/>
            <ac:spMk id="67" creationId="{6CE25DC8-3BDE-4BCA-8656-0644EE5B8320}"/>
          </ac:spMkLst>
        </pc:spChg>
        <pc:spChg chg="mod">
          <ac:chgData name="Anja Seeliger" userId="37d7628a-54f8-40cf-a30b-631098b03d1c" providerId="ADAL" clId="{10714F54-85CE-5343-AE6E-28831866453A}" dt="2026-02-25T16:31:55.282" v="337" actId="2085"/>
          <ac:spMkLst>
            <pc:docMk/>
            <pc:sldMk cId="2398288043" sldId="365"/>
            <ac:spMk id="68" creationId="{AC6405B4-FB25-4BE4-AC58-7B88A554B372}"/>
          </ac:spMkLst>
        </pc:spChg>
        <pc:spChg chg="mod">
          <ac:chgData name="Anja Seeliger" userId="37d7628a-54f8-40cf-a30b-631098b03d1c" providerId="ADAL" clId="{10714F54-85CE-5343-AE6E-28831866453A}" dt="2026-02-25T16:32:00.152" v="341" actId="2085"/>
          <ac:spMkLst>
            <pc:docMk/>
            <pc:sldMk cId="2398288043" sldId="365"/>
            <ac:spMk id="69" creationId="{4319B990-F025-4A9F-ACB4-EEF68968995F}"/>
          </ac:spMkLst>
        </pc:spChg>
        <pc:spChg chg="mod">
          <ac:chgData name="Anja Seeliger" userId="37d7628a-54f8-40cf-a30b-631098b03d1c" providerId="ADAL" clId="{10714F54-85CE-5343-AE6E-28831866453A}" dt="2026-02-25T16:32:16.631" v="347" actId="2085"/>
          <ac:spMkLst>
            <pc:docMk/>
            <pc:sldMk cId="2398288043" sldId="365"/>
            <ac:spMk id="70" creationId="{CA7F30E2-42F7-4488-8155-52429F660B54}"/>
          </ac:spMkLst>
        </pc:spChg>
        <pc:spChg chg="mod">
          <ac:chgData name="Anja Seeliger" userId="37d7628a-54f8-40cf-a30b-631098b03d1c" providerId="ADAL" clId="{10714F54-85CE-5343-AE6E-28831866453A}" dt="2026-02-25T16:32:19.083" v="349" actId="2085"/>
          <ac:spMkLst>
            <pc:docMk/>
            <pc:sldMk cId="2398288043" sldId="365"/>
            <ac:spMk id="72" creationId="{CB3274A9-EE3F-4D6E-A654-891F0E1FF737}"/>
          </ac:spMkLst>
        </pc:spChg>
        <pc:spChg chg="mod">
          <ac:chgData name="Anja Seeliger" userId="37d7628a-54f8-40cf-a30b-631098b03d1c" providerId="ADAL" clId="{10714F54-85CE-5343-AE6E-28831866453A}" dt="2026-02-25T16:32:11.719" v="345" actId="207"/>
          <ac:spMkLst>
            <pc:docMk/>
            <pc:sldMk cId="2398288043" sldId="365"/>
            <ac:spMk id="77" creationId="{0BFE9421-57A7-428A-9798-19567D2352D4}"/>
          </ac:spMkLst>
        </pc:spChg>
        <pc:spChg chg="mod">
          <ac:chgData name="Anja Seeliger" userId="37d7628a-54f8-40cf-a30b-631098b03d1c" providerId="ADAL" clId="{10714F54-85CE-5343-AE6E-28831866453A}" dt="2026-02-25T16:32:04.243" v="342" actId="207"/>
          <ac:spMkLst>
            <pc:docMk/>
            <pc:sldMk cId="2398288043" sldId="365"/>
            <ac:spMk id="78" creationId="{F56D9CFF-C1E3-46F0-AFC3-5454A93A24EA}"/>
          </ac:spMkLst>
        </pc:spChg>
        <pc:spChg chg="mod">
          <ac:chgData name="Anja Seeliger" userId="37d7628a-54f8-40cf-a30b-631098b03d1c" providerId="ADAL" clId="{10714F54-85CE-5343-AE6E-28831866453A}" dt="2026-02-25T16:32:06.649" v="343" actId="207"/>
          <ac:spMkLst>
            <pc:docMk/>
            <pc:sldMk cId="2398288043" sldId="365"/>
            <ac:spMk id="79" creationId="{11CFE5A0-4A8C-446E-A33B-EF682D75E621}"/>
          </ac:spMkLst>
        </pc:spChg>
        <pc:spChg chg="mod">
          <ac:chgData name="Anja Seeliger" userId="37d7628a-54f8-40cf-a30b-631098b03d1c" providerId="ADAL" clId="{10714F54-85CE-5343-AE6E-28831866453A}" dt="2026-02-25T16:32:09.005" v="344" actId="207"/>
          <ac:spMkLst>
            <pc:docMk/>
            <pc:sldMk cId="2398288043" sldId="365"/>
            <ac:spMk id="80" creationId="{63DBD23F-D91F-494A-B58D-3E275C21543A}"/>
          </ac:spMkLst>
        </pc:spChg>
        <pc:spChg chg="mod">
          <ac:chgData name="Anja Seeliger" userId="37d7628a-54f8-40cf-a30b-631098b03d1c" providerId="ADAL" clId="{10714F54-85CE-5343-AE6E-28831866453A}" dt="2026-02-25T16:31:44.291" v="331" actId="2085"/>
          <ac:spMkLst>
            <pc:docMk/>
            <pc:sldMk cId="2398288043" sldId="365"/>
            <ac:spMk id="82" creationId="{00BB49C2-8C21-4039-89B6-4D857BBF22B2}"/>
          </ac:spMkLst>
        </pc:spChg>
        <pc:spChg chg="mod">
          <ac:chgData name="Anja Seeliger" userId="37d7628a-54f8-40cf-a30b-631098b03d1c" providerId="ADAL" clId="{10714F54-85CE-5343-AE6E-28831866453A}" dt="2026-02-26T08:16:18.527" v="965" actId="20577"/>
          <ac:spMkLst>
            <pc:docMk/>
            <pc:sldMk cId="2398288043" sldId="365"/>
            <ac:spMk id="93" creationId="{1208C8EB-AE21-42CC-9CCA-8146F58E3038}"/>
          </ac:spMkLst>
        </pc:spChg>
        <pc:spChg chg="del">
          <ac:chgData name="Anja Seeliger" userId="37d7628a-54f8-40cf-a30b-631098b03d1c" providerId="ADAL" clId="{10714F54-85CE-5343-AE6E-28831866453A}" dt="2026-02-26T08:17:30.800" v="996" actId="478"/>
          <ac:spMkLst>
            <pc:docMk/>
            <pc:sldMk cId="2398288043" sldId="365"/>
            <ac:spMk id="109" creationId="{99FAAF59-6BC8-482C-9EE5-5A4B5D1E6C35}"/>
          </ac:spMkLst>
        </pc:spChg>
      </pc:sldChg>
      <pc:sldChg chg="addSp delSp modSp mod">
        <pc:chgData name="Anja Seeliger" userId="37d7628a-54f8-40cf-a30b-631098b03d1c" providerId="ADAL" clId="{10714F54-85CE-5343-AE6E-28831866453A}" dt="2026-02-26T07:51:23.644" v="721" actId="20577"/>
        <pc:sldMkLst>
          <pc:docMk/>
          <pc:sldMk cId="1719394569" sldId="366"/>
        </pc:sldMkLst>
        <pc:spChg chg="del">
          <ac:chgData name="Anja Seeliger" userId="37d7628a-54f8-40cf-a30b-631098b03d1c" providerId="ADAL" clId="{10714F54-85CE-5343-AE6E-28831866453A}" dt="2026-02-25T16:18:08.327" v="202" actId="478"/>
          <ac:spMkLst>
            <pc:docMk/>
            <pc:sldMk cId="1719394569" sldId="366"/>
            <ac:spMk id="37" creationId="{1B22B0CB-5A4E-4309-82D4-5A0CD3CCC242}"/>
          </ac:spMkLst>
        </pc:spChg>
        <pc:spChg chg="mod">
          <ac:chgData name="Anja Seeliger" userId="37d7628a-54f8-40cf-a30b-631098b03d1c" providerId="ADAL" clId="{10714F54-85CE-5343-AE6E-28831866453A}" dt="2026-02-26T07:48:35.026" v="698" actId="20577"/>
          <ac:spMkLst>
            <pc:docMk/>
            <pc:sldMk cId="1719394569" sldId="366"/>
            <ac:spMk id="61" creationId="{1B449A55-0FA3-4BF1-8888-CBD9228F38E0}"/>
          </ac:spMkLst>
        </pc:spChg>
        <pc:spChg chg="mod">
          <ac:chgData name="Anja Seeliger" userId="37d7628a-54f8-40cf-a30b-631098b03d1c" providerId="ADAL" clId="{10714F54-85CE-5343-AE6E-28831866453A}" dt="2026-02-26T07:50:29.368" v="703" actId="20577"/>
          <ac:spMkLst>
            <pc:docMk/>
            <pc:sldMk cId="1719394569" sldId="366"/>
            <ac:spMk id="82" creationId="{241773CD-10E7-4905-B123-431CB68C2374}"/>
          </ac:spMkLst>
        </pc:spChg>
        <pc:spChg chg="mod">
          <ac:chgData name="Anja Seeliger" userId="37d7628a-54f8-40cf-a30b-631098b03d1c" providerId="ADAL" clId="{10714F54-85CE-5343-AE6E-28831866453A}" dt="2026-02-26T07:50:18.781" v="701" actId="20577"/>
          <ac:spMkLst>
            <pc:docMk/>
            <pc:sldMk cId="1719394569" sldId="366"/>
            <ac:spMk id="104" creationId="{E7C016EC-2949-48DA-8EDC-72C92A00612D}"/>
          </ac:spMkLst>
        </pc:spChg>
        <pc:spChg chg="mod">
          <ac:chgData name="Anja Seeliger" userId="37d7628a-54f8-40cf-a30b-631098b03d1c" providerId="ADAL" clId="{10714F54-85CE-5343-AE6E-28831866453A}" dt="2026-02-25T16:37:03.024" v="432" actId="207"/>
          <ac:spMkLst>
            <pc:docMk/>
            <pc:sldMk cId="1719394569" sldId="366"/>
            <ac:spMk id="117" creationId="{AB290114-02A5-4A1E-88C8-49DD53CA9DC5}"/>
          </ac:spMkLst>
        </pc:spChg>
        <pc:spChg chg="mod topLvl">
          <ac:chgData name="Anja Seeliger" userId="37d7628a-54f8-40cf-a30b-631098b03d1c" providerId="ADAL" clId="{10714F54-85CE-5343-AE6E-28831866453A}" dt="2026-02-26T07:50:56.810" v="708" actId="164"/>
          <ac:spMkLst>
            <pc:docMk/>
            <pc:sldMk cId="1719394569" sldId="366"/>
            <ac:spMk id="119" creationId="{866E3796-9483-4C8D-B2ED-A9985DF0EDD1}"/>
          </ac:spMkLst>
        </pc:spChg>
        <pc:spChg chg="mod topLvl">
          <ac:chgData name="Anja Seeliger" userId="37d7628a-54f8-40cf-a30b-631098b03d1c" providerId="ADAL" clId="{10714F54-85CE-5343-AE6E-28831866453A}" dt="2026-02-26T07:50:56.810" v="708" actId="164"/>
          <ac:spMkLst>
            <pc:docMk/>
            <pc:sldMk cId="1719394569" sldId="366"/>
            <ac:spMk id="120" creationId="{7330C23B-A3C8-41CC-9B9D-2AD2CDAF0643}"/>
          </ac:spMkLst>
        </pc:spChg>
        <pc:spChg chg="mod">
          <ac:chgData name="Anja Seeliger" userId="37d7628a-54f8-40cf-a30b-631098b03d1c" providerId="ADAL" clId="{10714F54-85CE-5343-AE6E-28831866453A}" dt="2026-02-25T16:37:09.262" v="434" actId="207"/>
          <ac:spMkLst>
            <pc:docMk/>
            <pc:sldMk cId="1719394569" sldId="366"/>
            <ac:spMk id="124" creationId="{32991508-9C70-458B-B99C-8AC099C0E8D1}"/>
          </ac:spMkLst>
        </pc:spChg>
        <pc:spChg chg="mod">
          <ac:chgData name="Anja Seeliger" userId="37d7628a-54f8-40cf-a30b-631098b03d1c" providerId="ADAL" clId="{10714F54-85CE-5343-AE6E-28831866453A}" dt="2026-02-25T16:37:12.495" v="435" actId="207"/>
          <ac:spMkLst>
            <pc:docMk/>
            <pc:sldMk cId="1719394569" sldId="366"/>
            <ac:spMk id="125" creationId="{0F9CA085-1C6B-486E-8F01-764FA649A11B}"/>
          </ac:spMkLst>
        </pc:spChg>
        <pc:spChg chg="mod">
          <ac:chgData name="Anja Seeliger" userId="37d7628a-54f8-40cf-a30b-631098b03d1c" providerId="ADAL" clId="{10714F54-85CE-5343-AE6E-28831866453A}" dt="2026-02-25T16:37:14.484" v="436" actId="207"/>
          <ac:spMkLst>
            <pc:docMk/>
            <pc:sldMk cId="1719394569" sldId="366"/>
            <ac:spMk id="126" creationId="{EA637F7C-D2BB-4DBF-9AB7-F6193D83E13E}"/>
          </ac:spMkLst>
        </pc:spChg>
        <pc:spChg chg="mod">
          <ac:chgData name="Anja Seeliger" userId="37d7628a-54f8-40cf-a30b-631098b03d1c" providerId="ADAL" clId="{10714F54-85CE-5343-AE6E-28831866453A}" dt="2026-02-25T16:37:06.809" v="433" actId="207"/>
          <ac:spMkLst>
            <pc:docMk/>
            <pc:sldMk cId="1719394569" sldId="366"/>
            <ac:spMk id="127" creationId="{CE57ED13-0561-4B3F-A3EF-308CCEC06A05}"/>
          </ac:spMkLst>
        </pc:spChg>
        <pc:spChg chg="mod">
          <ac:chgData name="Anja Seeliger" userId="37d7628a-54f8-40cf-a30b-631098b03d1c" providerId="ADAL" clId="{10714F54-85CE-5343-AE6E-28831866453A}" dt="2026-02-26T07:51:12.022" v="711" actId="20577"/>
          <ac:spMkLst>
            <pc:docMk/>
            <pc:sldMk cId="1719394569" sldId="366"/>
            <ac:spMk id="131" creationId="{9D1650A7-42DF-452A-A7D8-13C0441F5015}"/>
          </ac:spMkLst>
        </pc:spChg>
        <pc:spChg chg="mod">
          <ac:chgData name="Anja Seeliger" userId="37d7628a-54f8-40cf-a30b-631098b03d1c" providerId="ADAL" clId="{10714F54-85CE-5343-AE6E-28831866453A}" dt="2026-02-26T07:48:42.828" v="700" actId="20577"/>
          <ac:spMkLst>
            <pc:docMk/>
            <pc:sldMk cId="1719394569" sldId="366"/>
            <ac:spMk id="142" creationId="{4FD9CFE3-062F-4D84-BCFA-8D4914AB55C0}"/>
          </ac:spMkLst>
        </pc:spChg>
        <pc:spChg chg="mod">
          <ac:chgData name="Anja Seeliger" userId="37d7628a-54f8-40cf-a30b-631098b03d1c" providerId="ADAL" clId="{10714F54-85CE-5343-AE6E-28831866453A}" dt="2026-02-25T16:36:57.734" v="431" actId="207"/>
          <ac:spMkLst>
            <pc:docMk/>
            <pc:sldMk cId="1719394569" sldId="366"/>
            <ac:spMk id="150" creationId="{DEDB8D61-EE26-458D-BF6D-0796E2A12F63}"/>
          </ac:spMkLst>
        </pc:spChg>
        <pc:spChg chg="mod">
          <ac:chgData name="Anja Seeliger" userId="37d7628a-54f8-40cf-a30b-631098b03d1c" providerId="ADAL" clId="{10714F54-85CE-5343-AE6E-28831866453A}" dt="2026-02-25T16:18:20.229" v="210" actId="207"/>
          <ac:spMkLst>
            <pc:docMk/>
            <pc:sldMk cId="1719394569" sldId="366"/>
            <ac:spMk id="151" creationId="{52D3B1C9-DC11-4B1D-8BF3-EFF2F231D667}"/>
          </ac:spMkLst>
        </pc:spChg>
        <pc:grpChg chg="add mod">
          <ac:chgData name="Anja Seeliger" userId="37d7628a-54f8-40cf-a30b-631098b03d1c" providerId="ADAL" clId="{10714F54-85CE-5343-AE6E-28831866453A}" dt="2026-02-26T07:51:02.869" v="709" actId="1076"/>
          <ac:grpSpMkLst>
            <pc:docMk/>
            <pc:sldMk cId="1719394569" sldId="366"/>
            <ac:grpSpMk id="3" creationId="{0BA02BD9-E789-8C09-60DA-F1B8F1900370}"/>
          </ac:grpSpMkLst>
        </pc:grpChg>
        <pc:grpChg chg="del mod">
          <ac:chgData name="Anja Seeliger" userId="37d7628a-54f8-40cf-a30b-631098b03d1c" providerId="ADAL" clId="{10714F54-85CE-5343-AE6E-28831866453A}" dt="2026-02-26T07:50:41.164" v="705" actId="165"/>
          <ac:grpSpMkLst>
            <pc:docMk/>
            <pc:sldMk cId="1719394569" sldId="366"/>
            <ac:grpSpMk id="118" creationId="{B05B7D2B-4327-46A2-9F33-D9525B97B0AE}"/>
          </ac:grpSpMkLst>
        </pc:grpChg>
        <pc:graphicFrameChg chg="mod">
          <ac:chgData name="Anja Seeliger" userId="37d7628a-54f8-40cf-a30b-631098b03d1c" providerId="ADAL" clId="{10714F54-85CE-5343-AE6E-28831866453A}" dt="2026-02-25T16:18:38.326" v="217"/>
          <ac:graphicFrameMkLst>
            <pc:docMk/>
            <pc:sldMk cId="1719394569" sldId="366"/>
            <ac:graphicFrameMk id="99" creationId="{8DD585A7-CA93-4580-9985-9598DC394710}"/>
          </ac:graphicFrameMkLst>
        </pc:graphicFrameChg>
        <pc:graphicFrameChg chg="modGraphic">
          <ac:chgData name="Anja Seeliger" userId="37d7628a-54f8-40cf-a30b-631098b03d1c" providerId="ADAL" clId="{10714F54-85CE-5343-AE6E-28831866453A}" dt="2026-02-26T07:51:23.644" v="721" actId="20577"/>
          <ac:graphicFrameMkLst>
            <pc:docMk/>
            <pc:sldMk cId="1719394569" sldId="366"/>
            <ac:graphicFrameMk id="128" creationId="{13194993-46B3-4AA1-ACD6-E6D46B44955F}"/>
          </ac:graphicFrameMkLst>
        </pc:graphicFrameChg>
      </pc:sldChg>
      <pc:sldChg chg="delSp modSp mod">
        <pc:chgData name="Anja Seeliger" userId="37d7628a-54f8-40cf-a30b-631098b03d1c" providerId="ADAL" clId="{10714F54-85CE-5343-AE6E-28831866453A}" dt="2026-02-26T07:44:15.611" v="655" actId="27918"/>
        <pc:sldMkLst>
          <pc:docMk/>
          <pc:sldMk cId="395789375" sldId="367"/>
        </pc:sldMkLst>
        <pc:spChg chg="mod">
          <ac:chgData name="Anja Seeliger" userId="37d7628a-54f8-40cf-a30b-631098b03d1c" providerId="ADAL" clId="{10714F54-85CE-5343-AE6E-28831866453A}" dt="2026-02-25T16:38:14.189" v="452" actId="207"/>
          <ac:spMkLst>
            <pc:docMk/>
            <pc:sldMk cId="395789375" sldId="367"/>
            <ac:spMk id="22" creationId="{CC941DA6-217A-41BE-A840-1BA04EA24B93}"/>
          </ac:spMkLst>
        </pc:spChg>
        <pc:spChg chg="mod">
          <ac:chgData name="Anja Seeliger" userId="37d7628a-54f8-40cf-a30b-631098b03d1c" providerId="ADAL" clId="{10714F54-85CE-5343-AE6E-28831866453A}" dt="2026-02-26T07:43:15.784" v="646" actId="20577"/>
          <ac:spMkLst>
            <pc:docMk/>
            <pc:sldMk cId="395789375" sldId="367"/>
            <ac:spMk id="25" creationId="{8F8B671A-3F26-45EB-AFD6-68239B3E067E}"/>
          </ac:spMkLst>
        </pc:spChg>
        <pc:spChg chg="mod">
          <ac:chgData name="Anja Seeliger" userId="37d7628a-54f8-40cf-a30b-631098b03d1c" providerId="ADAL" clId="{10714F54-85CE-5343-AE6E-28831866453A}" dt="2026-02-26T07:43:24.198" v="649" actId="20577"/>
          <ac:spMkLst>
            <pc:docMk/>
            <pc:sldMk cId="395789375" sldId="367"/>
            <ac:spMk id="29" creationId="{6C6F398F-852D-40CE-ABE3-5982D131FE3F}"/>
          </ac:spMkLst>
        </pc:spChg>
        <pc:spChg chg="del">
          <ac:chgData name="Anja Seeliger" userId="37d7628a-54f8-40cf-a30b-631098b03d1c" providerId="ADAL" clId="{10714F54-85CE-5343-AE6E-28831866453A}" dt="2026-02-25T16:17:21.800" v="179" actId="478"/>
          <ac:spMkLst>
            <pc:docMk/>
            <pc:sldMk cId="395789375" sldId="367"/>
            <ac:spMk id="30" creationId="{A674A718-6AC4-49A5-9783-FEDCAC922EFE}"/>
          </ac:spMkLst>
        </pc:spChg>
        <pc:spChg chg="mod">
          <ac:chgData name="Anja Seeliger" userId="37d7628a-54f8-40cf-a30b-631098b03d1c" providerId="ADAL" clId="{10714F54-85CE-5343-AE6E-28831866453A}" dt="2026-02-26T07:43:09.572" v="644" actId="20577"/>
          <ac:spMkLst>
            <pc:docMk/>
            <pc:sldMk cId="395789375" sldId="367"/>
            <ac:spMk id="34" creationId="{155FACEE-D0C7-4FDC-B586-4F0567C2AC99}"/>
          </ac:spMkLst>
        </pc:spChg>
        <pc:spChg chg="mod">
          <ac:chgData name="Anja Seeliger" userId="37d7628a-54f8-40cf-a30b-631098b03d1c" providerId="ADAL" clId="{10714F54-85CE-5343-AE6E-28831866453A}" dt="2026-02-25T16:38:12.430" v="451" actId="207"/>
          <ac:spMkLst>
            <pc:docMk/>
            <pc:sldMk cId="395789375" sldId="367"/>
            <ac:spMk id="39" creationId="{966F0130-DBA5-47CA-8FE6-E4787E02C7A8}"/>
          </ac:spMkLst>
        </pc:spChg>
        <pc:spChg chg="mod">
          <ac:chgData name="Anja Seeliger" userId="37d7628a-54f8-40cf-a30b-631098b03d1c" providerId="ADAL" clId="{10714F54-85CE-5343-AE6E-28831866453A}" dt="2026-02-26T07:43:14.147" v="645" actId="20577"/>
          <ac:spMkLst>
            <pc:docMk/>
            <pc:sldMk cId="395789375" sldId="367"/>
            <ac:spMk id="41" creationId="{FF058145-8113-4C46-AD03-B15C575FC900}"/>
          </ac:spMkLst>
        </pc:spChg>
        <pc:spChg chg="mod">
          <ac:chgData name="Anja Seeliger" userId="37d7628a-54f8-40cf-a30b-631098b03d1c" providerId="ADAL" clId="{10714F54-85CE-5343-AE6E-28831866453A}" dt="2026-02-25T16:38:15.969" v="453" actId="207"/>
          <ac:spMkLst>
            <pc:docMk/>
            <pc:sldMk cId="395789375" sldId="367"/>
            <ac:spMk id="45" creationId="{2AA8E477-3A40-4284-AEB9-24720E089BC9}"/>
          </ac:spMkLst>
        </pc:spChg>
        <pc:spChg chg="mod">
          <ac:chgData name="Anja Seeliger" userId="37d7628a-54f8-40cf-a30b-631098b03d1c" providerId="ADAL" clId="{10714F54-85CE-5343-AE6E-28831866453A}" dt="2026-02-26T07:43:17.417" v="647" actId="20577"/>
          <ac:spMkLst>
            <pc:docMk/>
            <pc:sldMk cId="395789375" sldId="367"/>
            <ac:spMk id="47" creationId="{DF30DCCE-C017-4E3E-9858-3B5978EBAAEC}"/>
          </ac:spMkLst>
        </pc:spChg>
        <pc:graphicFrameChg chg="mod">
          <ac:chgData name="Anja Seeliger" userId="37d7628a-54f8-40cf-a30b-631098b03d1c" providerId="ADAL" clId="{10714F54-85CE-5343-AE6E-28831866453A}" dt="2026-02-26T07:43:35.685" v="651" actId="20577"/>
          <ac:graphicFrameMkLst>
            <pc:docMk/>
            <pc:sldMk cId="395789375" sldId="367"/>
            <ac:graphicFrameMk id="6" creationId="{D6C9C7E3-14BC-45AA-995F-949E48C4229A}"/>
          </ac:graphicFrameMkLst>
        </pc:graphicFrameChg>
        <pc:graphicFrameChg chg="mod">
          <ac:chgData name="Anja Seeliger" userId="37d7628a-54f8-40cf-a30b-631098b03d1c" providerId="ADAL" clId="{10714F54-85CE-5343-AE6E-28831866453A}" dt="2026-02-25T16:17:14.238" v="178"/>
          <ac:graphicFrameMkLst>
            <pc:docMk/>
            <pc:sldMk cId="395789375" sldId="367"/>
            <ac:graphicFrameMk id="31" creationId="{A46FF28A-467E-4166-9537-5BEEC7807140}"/>
          </ac:graphicFrameMkLst>
        </pc:graphicFrameChg>
      </pc:sldChg>
      <pc:sldChg chg="delSp modSp mod">
        <pc:chgData name="Anja Seeliger" userId="37d7628a-54f8-40cf-a30b-631098b03d1c" providerId="ADAL" clId="{10714F54-85CE-5343-AE6E-28831866453A}" dt="2026-02-25T16:44:30.426" v="539" actId="207"/>
        <pc:sldMkLst>
          <pc:docMk/>
          <pc:sldMk cId="2947397918" sldId="368"/>
        </pc:sldMkLst>
        <pc:spChg chg="mod">
          <ac:chgData name="Anja Seeliger" userId="37d7628a-54f8-40cf-a30b-631098b03d1c" providerId="ADAL" clId="{10714F54-85CE-5343-AE6E-28831866453A}" dt="2026-02-25T16:44:30.426" v="539" actId="207"/>
          <ac:spMkLst>
            <pc:docMk/>
            <pc:sldMk cId="2947397918" sldId="368"/>
            <ac:spMk id="7" creationId="{B7E4EFF3-8826-413E-BEFE-F0B20962B091}"/>
          </ac:spMkLst>
        </pc:spChg>
        <pc:spChg chg="mod">
          <ac:chgData name="Anja Seeliger" userId="37d7628a-54f8-40cf-a30b-631098b03d1c" providerId="ADAL" clId="{10714F54-85CE-5343-AE6E-28831866453A}" dt="2026-02-25T16:44:30.426" v="539" actId="207"/>
          <ac:spMkLst>
            <pc:docMk/>
            <pc:sldMk cId="2947397918" sldId="368"/>
            <ac:spMk id="9" creationId="{CE385EEE-0422-4FD2-A5AA-60CCE66E777D}"/>
          </ac:spMkLst>
        </pc:spChg>
        <pc:spChg chg="mod">
          <ac:chgData name="Anja Seeliger" userId="37d7628a-54f8-40cf-a30b-631098b03d1c" providerId="ADAL" clId="{10714F54-85CE-5343-AE6E-28831866453A}" dt="2026-02-25T16:44:30.426" v="539" actId="207"/>
          <ac:spMkLst>
            <pc:docMk/>
            <pc:sldMk cId="2947397918" sldId="368"/>
            <ac:spMk id="11" creationId="{B4145483-1C05-4863-9DEA-C0A414B294F3}"/>
          </ac:spMkLst>
        </pc:spChg>
        <pc:spChg chg="mod">
          <ac:chgData name="Anja Seeliger" userId="37d7628a-54f8-40cf-a30b-631098b03d1c" providerId="ADAL" clId="{10714F54-85CE-5343-AE6E-28831866453A}" dt="2026-02-25T16:44:30.426" v="539" actId="207"/>
          <ac:spMkLst>
            <pc:docMk/>
            <pc:sldMk cId="2947397918" sldId="368"/>
            <ac:spMk id="13" creationId="{52E248B2-04F9-4ED0-8C03-BF13047A0857}"/>
          </ac:spMkLst>
        </pc:spChg>
        <pc:spChg chg="del">
          <ac:chgData name="Anja Seeliger" userId="37d7628a-54f8-40cf-a30b-631098b03d1c" providerId="ADAL" clId="{10714F54-85CE-5343-AE6E-28831866453A}" dt="2026-02-25T16:03:18.627" v="30" actId="478"/>
          <ac:spMkLst>
            <pc:docMk/>
            <pc:sldMk cId="2947397918" sldId="368"/>
            <ac:spMk id="15" creationId="{261BB7A3-E061-4A35-86B2-8BD3DE486218}"/>
          </ac:spMkLst>
        </pc:spChg>
      </pc:sldChg>
      <pc:sldChg chg="delSp modSp mod">
        <pc:chgData name="Anja Seeliger" userId="37d7628a-54f8-40cf-a30b-631098b03d1c" providerId="ADAL" clId="{10714F54-85CE-5343-AE6E-28831866453A}" dt="2026-02-25T16:37:42.154" v="441" actId="207"/>
        <pc:sldMkLst>
          <pc:docMk/>
          <pc:sldMk cId="2669583001" sldId="369"/>
        </pc:sldMkLst>
        <pc:spChg chg="mod">
          <ac:chgData name="Anja Seeliger" userId="37d7628a-54f8-40cf-a30b-631098b03d1c" providerId="ADAL" clId="{10714F54-85CE-5343-AE6E-28831866453A}" dt="2026-02-25T16:37:42.154" v="441" actId="207"/>
          <ac:spMkLst>
            <pc:docMk/>
            <pc:sldMk cId="2669583001" sldId="369"/>
            <ac:spMk id="2" creationId="{BE1FA086-CF7D-4B0C-AC66-901BAE5C2A26}"/>
          </ac:spMkLst>
        </pc:spChg>
        <pc:spChg chg="mod">
          <ac:chgData name="Anja Seeliger" userId="37d7628a-54f8-40cf-a30b-631098b03d1c" providerId="ADAL" clId="{10714F54-85CE-5343-AE6E-28831866453A}" dt="2026-02-25T16:37:42.154" v="441" actId="207"/>
          <ac:spMkLst>
            <pc:docMk/>
            <pc:sldMk cId="2669583001" sldId="369"/>
            <ac:spMk id="7" creationId="{B7E4EFF3-8826-413E-BEFE-F0B20962B091}"/>
          </ac:spMkLst>
        </pc:spChg>
        <pc:spChg chg="mod">
          <ac:chgData name="Anja Seeliger" userId="37d7628a-54f8-40cf-a30b-631098b03d1c" providerId="ADAL" clId="{10714F54-85CE-5343-AE6E-28831866453A}" dt="2026-02-25T16:37:42.154" v="441" actId="207"/>
          <ac:spMkLst>
            <pc:docMk/>
            <pc:sldMk cId="2669583001" sldId="369"/>
            <ac:spMk id="9" creationId="{CE385EEE-0422-4FD2-A5AA-60CCE66E777D}"/>
          </ac:spMkLst>
        </pc:spChg>
        <pc:spChg chg="del">
          <ac:chgData name="Anja Seeliger" userId="37d7628a-54f8-40cf-a30b-631098b03d1c" providerId="ADAL" clId="{10714F54-85CE-5343-AE6E-28831866453A}" dt="2026-02-25T16:17:59.330" v="200" actId="478"/>
          <ac:spMkLst>
            <pc:docMk/>
            <pc:sldMk cId="2669583001" sldId="369"/>
            <ac:spMk id="10" creationId="{59FC214C-DAF3-4071-B1D6-F4B2315FFFA0}"/>
          </ac:spMkLst>
        </pc:spChg>
        <pc:spChg chg="mod">
          <ac:chgData name="Anja Seeliger" userId="37d7628a-54f8-40cf-a30b-631098b03d1c" providerId="ADAL" clId="{10714F54-85CE-5343-AE6E-28831866453A}" dt="2026-02-25T16:37:42.154" v="441" actId="207"/>
          <ac:spMkLst>
            <pc:docMk/>
            <pc:sldMk cId="2669583001" sldId="369"/>
            <ac:spMk id="13" creationId="{52E248B2-04F9-4ED0-8C03-BF13047A0857}"/>
          </ac:spMkLst>
        </pc:spChg>
      </pc:sldChg>
      <pc:sldChg chg="delSp modSp mod">
        <pc:chgData name="Anja Seeliger" userId="37d7628a-54f8-40cf-a30b-631098b03d1c" providerId="ADAL" clId="{10714F54-85CE-5343-AE6E-28831866453A}" dt="2026-02-25T16:36:48.959" v="428" actId="207"/>
        <pc:sldMkLst>
          <pc:docMk/>
          <pc:sldMk cId="530748753" sldId="370"/>
        </pc:sldMkLst>
        <pc:spChg chg="mod">
          <ac:chgData name="Anja Seeliger" userId="37d7628a-54f8-40cf-a30b-631098b03d1c" providerId="ADAL" clId="{10714F54-85CE-5343-AE6E-28831866453A}" dt="2026-02-25T16:36:48.959" v="428" actId="207"/>
          <ac:spMkLst>
            <pc:docMk/>
            <pc:sldMk cId="530748753" sldId="370"/>
            <ac:spMk id="2" creationId="{BE1FA086-CF7D-4B0C-AC66-901BAE5C2A26}"/>
          </ac:spMkLst>
        </pc:spChg>
        <pc:spChg chg="mod">
          <ac:chgData name="Anja Seeliger" userId="37d7628a-54f8-40cf-a30b-631098b03d1c" providerId="ADAL" clId="{10714F54-85CE-5343-AE6E-28831866453A}" dt="2026-02-25T16:36:48.959" v="428" actId="207"/>
          <ac:spMkLst>
            <pc:docMk/>
            <pc:sldMk cId="530748753" sldId="370"/>
            <ac:spMk id="7" creationId="{B7E4EFF3-8826-413E-BEFE-F0B20962B091}"/>
          </ac:spMkLst>
        </pc:spChg>
        <pc:spChg chg="mod">
          <ac:chgData name="Anja Seeliger" userId="37d7628a-54f8-40cf-a30b-631098b03d1c" providerId="ADAL" clId="{10714F54-85CE-5343-AE6E-28831866453A}" dt="2026-02-25T16:36:48.959" v="428" actId="207"/>
          <ac:spMkLst>
            <pc:docMk/>
            <pc:sldMk cId="530748753" sldId="370"/>
            <ac:spMk id="9" creationId="{CE385EEE-0422-4FD2-A5AA-60CCE66E777D}"/>
          </ac:spMkLst>
        </pc:spChg>
        <pc:spChg chg="del">
          <ac:chgData name="Anja Seeliger" userId="37d7628a-54f8-40cf-a30b-631098b03d1c" providerId="ADAL" clId="{10714F54-85CE-5343-AE6E-28831866453A}" dt="2026-02-25T16:18:51.620" v="221" actId="478"/>
          <ac:spMkLst>
            <pc:docMk/>
            <pc:sldMk cId="530748753" sldId="370"/>
            <ac:spMk id="10" creationId="{59FC214C-DAF3-4071-B1D6-F4B2315FFFA0}"/>
          </ac:spMkLst>
        </pc:spChg>
        <pc:spChg chg="mod">
          <ac:chgData name="Anja Seeliger" userId="37d7628a-54f8-40cf-a30b-631098b03d1c" providerId="ADAL" clId="{10714F54-85CE-5343-AE6E-28831866453A}" dt="2026-02-25T16:36:48.959" v="428" actId="207"/>
          <ac:spMkLst>
            <pc:docMk/>
            <pc:sldMk cId="530748753" sldId="370"/>
            <ac:spMk id="13" creationId="{52E248B2-04F9-4ED0-8C03-BF13047A0857}"/>
          </ac:spMkLst>
        </pc:spChg>
      </pc:sldChg>
      <pc:sldChg chg="delSp modSp mod">
        <pc:chgData name="Anja Seeliger" userId="37d7628a-54f8-40cf-a30b-631098b03d1c" providerId="ADAL" clId="{10714F54-85CE-5343-AE6E-28831866453A}" dt="2026-02-25T16:35:07.436" v="404" actId="207"/>
        <pc:sldMkLst>
          <pc:docMk/>
          <pc:sldMk cId="2668654562" sldId="371"/>
        </pc:sldMkLst>
        <pc:spChg chg="mod">
          <ac:chgData name="Anja Seeliger" userId="37d7628a-54f8-40cf-a30b-631098b03d1c" providerId="ADAL" clId="{10714F54-85CE-5343-AE6E-28831866453A}" dt="2026-02-25T16:35:07.436" v="404" actId="207"/>
          <ac:spMkLst>
            <pc:docMk/>
            <pc:sldMk cId="2668654562" sldId="371"/>
            <ac:spMk id="2" creationId="{BE1FA086-CF7D-4B0C-AC66-901BAE5C2A26}"/>
          </ac:spMkLst>
        </pc:spChg>
        <pc:spChg chg="mod">
          <ac:chgData name="Anja Seeliger" userId="37d7628a-54f8-40cf-a30b-631098b03d1c" providerId="ADAL" clId="{10714F54-85CE-5343-AE6E-28831866453A}" dt="2026-02-25T16:35:07.436" v="404" actId="207"/>
          <ac:spMkLst>
            <pc:docMk/>
            <pc:sldMk cId="2668654562" sldId="371"/>
            <ac:spMk id="7" creationId="{B7E4EFF3-8826-413E-BEFE-F0B20962B091}"/>
          </ac:spMkLst>
        </pc:spChg>
        <pc:spChg chg="mod">
          <ac:chgData name="Anja Seeliger" userId="37d7628a-54f8-40cf-a30b-631098b03d1c" providerId="ADAL" clId="{10714F54-85CE-5343-AE6E-28831866453A}" dt="2026-02-25T16:35:07.436" v="404" actId="207"/>
          <ac:spMkLst>
            <pc:docMk/>
            <pc:sldMk cId="2668654562" sldId="371"/>
            <ac:spMk id="9" creationId="{CE385EEE-0422-4FD2-A5AA-60CCE66E777D}"/>
          </ac:spMkLst>
        </pc:spChg>
        <pc:spChg chg="del">
          <ac:chgData name="Anja Seeliger" userId="37d7628a-54f8-40cf-a30b-631098b03d1c" providerId="ADAL" clId="{10714F54-85CE-5343-AE6E-28831866453A}" dt="2026-02-25T16:21:50.065" v="257" actId="478"/>
          <ac:spMkLst>
            <pc:docMk/>
            <pc:sldMk cId="2668654562" sldId="371"/>
            <ac:spMk id="10" creationId="{59FC214C-DAF3-4071-B1D6-F4B2315FFFA0}"/>
          </ac:spMkLst>
        </pc:spChg>
        <pc:spChg chg="mod">
          <ac:chgData name="Anja Seeliger" userId="37d7628a-54f8-40cf-a30b-631098b03d1c" providerId="ADAL" clId="{10714F54-85CE-5343-AE6E-28831866453A}" dt="2026-02-25T16:35:07.436" v="404" actId="207"/>
          <ac:spMkLst>
            <pc:docMk/>
            <pc:sldMk cId="2668654562" sldId="371"/>
            <ac:spMk id="13" creationId="{52E248B2-04F9-4ED0-8C03-BF13047A0857}"/>
          </ac:spMkLst>
        </pc:spChg>
      </pc:sldChg>
      <pc:sldChg chg="delSp modSp mod">
        <pc:chgData name="Anja Seeliger" userId="37d7628a-54f8-40cf-a30b-631098b03d1c" providerId="ADAL" clId="{10714F54-85CE-5343-AE6E-28831866453A}" dt="2026-02-25T16:32:37.622" v="355" actId="478"/>
        <pc:sldMkLst>
          <pc:docMk/>
          <pc:sldMk cId="2682827546" sldId="372"/>
        </pc:sldMkLst>
        <pc:spChg chg="mod">
          <ac:chgData name="Anja Seeliger" userId="37d7628a-54f8-40cf-a30b-631098b03d1c" providerId="ADAL" clId="{10714F54-85CE-5343-AE6E-28831866453A}" dt="2026-02-25T16:32:32.577" v="354" actId="2085"/>
          <ac:spMkLst>
            <pc:docMk/>
            <pc:sldMk cId="2682827546" sldId="372"/>
            <ac:spMk id="2" creationId="{BE1FA086-CF7D-4B0C-AC66-901BAE5C2A26}"/>
          </ac:spMkLst>
        </pc:spChg>
        <pc:spChg chg="mod">
          <ac:chgData name="Anja Seeliger" userId="37d7628a-54f8-40cf-a30b-631098b03d1c" providerId="ADAL" clId="{10714F54-85CE-5343-AE6E-28831866453A}" dt="2026-02-25T16:32:32.577" v="354" actId="2085"/>
          <ac:spMkLst>
            <pc:docMk/>
            <pc:sldMk cId="2682827546" sldId="372"/>
            <ac:spMk id="7" creationId="{B7E4EFF3-8826-413E-BEFE-F0B20962B091}"/>
          </ac:spMkLst>
        </pc:spChg>
        <pc:spChg chg="mod">
          <ac:chgData name="Anja Seeliger" userId="37d7628a-54f8-40cf-a30b-631098b03d1c" providerId="ADAL" clId="{10714F54-85CE-5343-AE6E-28831866453A}" dt="2026-02-25T16:32:32.577" v="354" actId="2085"/>
          <ac:spMkLst>
            <pc:docMk/>
            <pc:sldMk cId="2682827546" sldId="372"/>
            <ac:spMk id="9" creationId="{CE385EEE-0422-4FD2-A5AA-60CCE66E777D}"/>
          </ac:spMkLst>
        </pc:spChg>
        <pc:spChg chg="del">
          <ac:chgData name="Anja Seeliger" userId="37d7628a-54f8-40cf-a30b-631098b03d1c" providerId="ADAL" clId="{10714F54-85CE-5343-AE6E-28831866453A}" dt="2026-02-25T16:32:37.622" v="355" actId="478"/>
          <ac:spMkLst>
            <pc:docMk/>
            <pc:sldMk cId="2682827546" sldId="372"/>
            <ac:spMk id="10" creationId="{59FC214C-DAF3-4071-B1D6-F4B2315FFFA0}"/>
          </ac:spMkLst>
        </pc:spChg>
        <pc:spChg chg="mod">
          <ac:chgData name="Anja Seeliger" userId="37d7628a-54f8-40cf-a30b-631098b03d1c" providerId="ADAL" clId="{10714F54-85CE-5343-AE6E-28831866453A}" dt="2026-02-25T16:32:32.577" v="354" actId="2085"/>
          <ac:spMkLst>
            <pc:docMk/>
            <pc:sldMk cId="2682827546" sldId="372"/>
            <ac:spMk id="13" creationId="{52E248B2-04F9-4ED0-8C03-BF13047A0857}"/>
          </ac:spMkLst>
        </pc:spChg>
      </pc:sldChg>
      <pc:sldChg chg="delSp modSp mod">
        <pc:chgData name="Anja Seeliger" userId="37d7628a-54f8-40cf-a30b-631098b03d1c" providerId="ADAL" clId="{10714F54-85CE-5343-AE6E-28831866453A}" dt="2026-02-25T16:32:58.723" v="365" actId="478"/>
        <pc:sldMkLst>
          <pc:docMk/>
          <pc:sldMk cId="2440193160" sldId="373"/>
        </pc:sldMkLst>
        <pc:spChg chg="mod">
          <ac:chgData name="Anja Seeliger" userId="37d7628a-54f8-40cf-a30b-631098b03d1c" providerId="ADAL" clId="{10714F54-85CE-5343-AE6E-28831866453A}" dt="2026-02-25T16:32:56.270" v="364" actId="2085"/>
          <ac:spMkLst>
            <pc:docMk/>
            <pc:sldMk cId="2440193160" sldId="373"/>
            <ac:spMk id="2" creationId="{BE1FA086-CF7D-4B0C-AC66-901BAE5C2A26}"/>
          </ac:spMkLst>
        </pc:spChg>
        <pc:spChg chg="mod">
          <ac:chgData name="Anja Seeliger" userId="37d7628a-54f8-40cf-a30b-631098b03d1c" providerId="ADAL" clId="{10714F54-85CE-5343-AE6E-28831866453A}" dt="2026-02-25T16:32:56.270" v="364" actId="2085"/>
          <ac:spMkLst>
            <pc:docMk/>
            <pc:sldMk cId="2440193160" sldId="373"/>
            <ac:spMk id="7" creationId="{B7E4EFF3-8826-413E-BEFE-F0B20962B091}"/>
          </ac:spMkLst>
        </pc:spChg>
        <pc:spChg chg="mod">
          <ac:chgData name="Anja Seeliger" userId="37d7628a-54f8-40cf-a30b-631098b03d1c" providerId="ADAL" clId="{10714F54-85CE-5343-AE6E-28831866453A}" dt="2026-02-25T16:32:56.270" v="364" actId="2085"/>
          <ac:spMkLst>
            <pc:docMk/>
            <pc:sldMk cId="2440193160" sldId="373"/>
            <ac:spMk id="9" creationId="{CE385EEE-0422-4FD2-A5AA-60CCE66E777D}"/>
          </ac:spMkLst>
        </pc:spChg>
        <pc:spChg chg="del">
          <ac:chgData name="Anja Seeliger" userId="37d7628a-54f8-40cf-a30b-631098b03d1c" providerId="ADAL" clId="{10714F54-85CE-5343-AE6E-28831866453A}" dt="2026-02-25T16:32:58.723" v="365" actId="478"/>
          <ac:spMkLst>
            <pc:docMk/>
            <pc:sldMk cId="2440193160" sldId="373"/>
            <ac:spMk id="10" creationId="{59FC214C-DAF3-4071-B1D6-F4B2315FFFA0}"/>
          </ac:spMkLst>
        </pc:spChg>
        <pc:spChg chg="mod">
          <ac:chgData name="Anja Seeliger" userId="37d7628a-54f8-40cf-a30b-631098b03d1c" providerId="ADAL" clId="{10714F54-85CE-5343-AE6E-28831866453A}" dt="2026-02-25T16:32:56.270" v="364" actId="2085"/>
          <ac:spMkLst>
            <pc:docMk/>
            <pc:sldMk cId="2440193160" sldId="373"/>
            <ac:spMk id="13" creationId="{52E248B2-04F9-4ED0-8C03-BF13047A0857}"/>
          </ac:spMkLst>
        </pc:spChg>
      </pc:sldChg>
      <pc:sldChg chg="delSp modSp mod">
        <pc:chgData name="Anja Seeliger" userId="37d7628a-54f8-40cf-a30b-631098b03d1c" providerId="ADAL" clId="{10714F54-85CE-5343-AE6E-28831866453A}" dt="2026-02-26T07:33:16.394" v="562" actId="1076"/>
        <pc:sldMkLst>
          <pc:docMk/>
          <pc:sldMk cId="1386513648" sldId="377"/>
        </pc:sldMkLst>
        <pc:spChg chg="del">
          <ac:chgData name="Anja Seeliger" userId="37d7628a-54f8-40cf-a30b-631098b03d1c" providerId="ADAL" clId="{10714F54-85CE-5343-AE6E-28831866453A}" dt="2026-02-25T16:07:14.237" v="44" actId="478"/>
          <ac:spMkLst>
            <pc:docMk/>
            <pc:sldMk cId="1386513648" sldId="377"/>
            <ac:spMk id="43" creationId="{4D95E7AE-58E8-4F4B-838D-E9AA010F6A1F}"/>
          </ac:spMkLst>
        </pc:spChg>
        <pc:spChg chg="mod">
          <ac:chgData name="Anja Seeliger" userId="37d7628a-54f8-40cf-a30b-631098b03d1c" providerId="ADAL" clId="{10714F54-85CE-5343-AE6E-28831866453A}" dt="2026-02-26T07:32:22.558" v="555" actId="20577"/>
          <ac:spMkLst>
            <pc:docMk/>
            <pc:sldMk cId="1386513648" sldId="377"/>
            <ac:spMk id="51" creationId="{A59A170C-BB85-4786-9CB9-17D4494E3A6E}"/>
          </ac:spMkLst>
        </pc:spChg>
        <pc:spChg chg="mod">
          <ac:chgData name="Anja Seeliger" userId="37d7628a-54f8-40cf-a30b-631098b03d1c" providerId="ADAL" clId="{10714F54-85CE-5343-AE6E-28831866453A}" dt="2026-02-25T16:44:22.355" v="537" actId="207"/>
          <ac:spMkLst>
            <pc:docMk/>
            <pc:sldMk cId="1386513648" sldId="377"/>
            <ac:spMk id="67" creationId="{E557853E-59A5-454A-9B4B-CEBB7C877C17}"/>
          </ac:spMkLst>
        </pc:spChg>
        <pc:spChg chg="mod">
          <ac:chgData name="Anja Seeliger" userId="37d7628a-54f8-40cf-a30b-631098b03d1c" providerId="ADAL" clId="{10714F54-85CE-5343-AE6E-28831866453A}" dt="2026-02-25T16:44:24.043" v="538" actId="207"/>
          <ac:spMkLst>
            <pc:docMk/>
            <pc:sldMk cId="1386513648" sldId="377"/>
            <ac:spMk id="75" creationId="{DCAF3B76-CDEA-4C81-94F2-E8F57384C5E5}"/>
          </ac:spMkLst>
        </pc:spChg>
        <pc:spChg chg="mod">
          <ac:chgData name="Anja Seeliger" userId="37d7628a-54f8-40cf-a30b-631098b03d1c" providerId="ADAL" clId="{10714F54-85CE-5343-AE6E-28831866453A}" dt="2026-02-26T07:33:10.878" v="561" actId="1076"/>
          <ac:spMkLst>
            <pc:docMk/>
            <pc:sldMk cId="1386513648" sldId="377"/>
            <ac:spMk id="77" creationId="{E31452C3-4C2C-4B8B-AC06-C30407ABE3B8}"/>
          </ac:spMkLst>
        </pc:spChg>
        <pc:spChg chg="mod">
          <ac:chgData name="Anja Seeliger" userId="37d7628a-54f8-40cf-a30b-631098b03d1c" providerId="ADAL" clId="{10714F54-85CE-5343-AE6E-28831866453A}" dt="2026-02-25T16:44:20.699" v="536" actId="207"/>
          <ac:spMkLst>
            <pc:docMk/>
            <pc:sldMk cId="1386513648" sldId="377"/>
            <ac:spMk id="79" creationId="{F71C79E6-27A2-482E-92F1-349BDD172C7F}"/>
          </ac:spMkLst>
        </pc:spChg>
        <pc:spChg chg="mod">
          <ac:chgData name="Anja Seeliger" userId="37d7628a-54f8-40cf-a30b-631098b03d1c" providerId="ADAL" clId="{10714F54-85CE-5343-AE6E-28831866453A}" dt="2026-02-26T07:33:16.394" v="562" actId="1076"/>
          <ac:spMkLst>
            <pc:docMk/>
            <pc:sldMk cId="1386513648" sldId="377"/>
            <ac:spMk id="81" creationId="{D7DB0868-FA2B-4367-91C0-C49195B5EDE7}"/>
          </ac:spMkLst>
        </pc:spChg>
        <pc:spChg chg="mod">
          <ac:chgData name="Anja Seeliger" userId="37d7628a-54f8-40cf-a30b-631098b03d1c" providerId="ADAL" clId="{10714F54-85CE-5343-AE6E-28831866453A}" dt="2026-02-25T16:44:18.895" v="535" actId="207"/>
          <ac:spMkLst>
            <pc:docMk/>
            <pc:sldMk cId="1386513648" sldId="377"/>
            <ac:spMk id="97" creationId="{E3EFDFFB-6DC4-4A7B-956B-40B9FE5A23D9}"/>
          </ac:spMkLst>
        </pc:spChg>
        <pc:spChg chg="mod">
          <ac:chgData name="Anja Seeliger" userId="37d7628a-54f8-40cf-a30b-631098b03d1c" providerId="ADAL" clId="{10714F54-85CE-5343-AE6E-28831866453A}" dt="2026-02-26T07:32:58.059" v="559" actId="2085"/>
          <ac:spMkLst>
            <pc:docMk/>
            <pc:sldMk cId="1386513648" sldId="377"/>
            <ac:spMk id="114" creationId="{15833DFF-A501-4EB9-BC7D-34C949FC1EA7}"/>
          </ac:spMkLst>
        </pc:spChg>
        <pc:graphicFrameChg chg="mod">
          <ac:chgData name="Anja Seeliger" userId="37d7628a-54f8-40cf-a30b-631098b03d1c" providerId="ADAL" clId="{10714F54-85CE-5343-AE6E-28831866453A}" dt="2026-02-25T16:04:26.096" v="43"/>
          <ac:graphicFrameMkLst>
            <pc:docMk/>
            <pc:sldMk cId="1386513648" sldId="377"/>
            <ac:graphicFrameMk id="115" creationId="{417C0A6F-50D9-4FD4-8167-41C6E98857EA}"/>
          </ac:graphicFrameMkLst>
        </pc:graphicFrameChg>
      </pc:sldChg>
      <pc:sldChg chg="delSp modSp mod">
        <pc:chgData name="Anja Seeliger" userId="37d7628a-54f8-40cf-a30b-631098b03d1c" providerId="ADAL" clId="{10714F54-85CE-5343-AE6E-28831866453A}" dt="2026-02-26T07:34:36.089" v="570" actId="20577"/>
        <pc:sldMkLst>
          <pc:docMk/>
          <pc:sldMk cId="3129345240" sldId="378"/>
        </pc:sldMkLst>
        <pc:spChg chg="mod">
          <ac:chgData name="Anja Seeliger" userId="37d7628a-54f8-40cf-a30b-631098b03d1c" providerId="ADAL" clId="{10714F54-85CE-5343-AE6E-28831866453A}" dt="2026-02-25T16:42:26.790" v="515" actId="18245"/>
          <ac:spMkLst>
            <pc:docMk/>
            <pc:sldMk cId="3129345240" sldId="378"/>
            <ac:spMk id="6" creationId="{D4E20DEC-6A93-3409-F825-9C04C87CACCC}"/>
          </ac:spMkLst>
        </pc:spChg>
        <pc:spChg chg="mod">
          <ac:chgData name="Anja Seeliger" userId="37d7628a-54f8-40cf-a30b-631098b03d1c" providerId="ADAL" clId="{10714F54-85CE-5343-AE6E-28831866453A}" dt="2026-02-25T16:42:38.165" v="517" actId="167"/>
          <ac:spMkLst>
            <pc:docMk/>
            <pc:sldMk cId="3129345240" sldId="378"/>
            <ac:spMk id="7" creationId="{7611F7D9-FCE0-4014-E990-E56A5C73C711}"/>
          </ac:spMkLst>
        </pc:spChg>
        <pc:spChg chg="mod">
          <ac:chgData name="Anja Seeliger" userId="37d7628a-54f8-40cf-a30b-631098b03d1c" providerId="ADAL" clId="{10714F54-85CE-5343-AE6E-28831866453A}" dt="2026-02-25T16:43:07.593" v="521" actId="692"/>
          <ac:spMkLst>
            <pc:docMk/>
            <pc:sldMk cId="3129345240" sldId="378"/>
            <ac:spMk id="9" creationId="{8AE883E2-2A33-600E-A951-96DBF521FDDF}"/>
          </ac:spMkLst>
        </pc:spChg>
        <pc:spChg chg="mod">
          <ac:chgData name="Anja Seeliger" userId="37d7628a-54f8-40cf-a30b-631098b03d1c" providerId="ADAL" clId="{10714F54-85CE-5343-AE6E-28831866453A}" dt="2026-02-25T16:42:26.790" v="515" actId="18245"/>
          <ac:spMkLst>
            <pc:docMk/>
            <pc:sldMk cId="3129345240" sldId="378"/>
            <ac:spMk id="10" creationId="{3EE30E41-2EEE-D2AB-48C0-BD1D3245B384}"/>
          </ac:spMkLst>
        </pc:spChg>
        <pc:spChg chg="mod">
          <ac:chgData name="Anja Seeliger" userId="37d7628a-54f8-40cf-a30b-631098b03d1c" providerId="ADAL" clId="{10714F54-85CE-5343-AE6E-28831866453A}" dt="2026-02-25T16:43:26.218" v="522" actId="108"/>
          <ac:spMkLst>
            <pc:docMk/>
            <pc:sldMk cId="3129345240" sldId="378"/>
            <ac:spMk id="11" creationId="{FCAAF438-ED08-2165-282E-559FB9AD461D}"/>
          </ac:spMkLst>
        </pc:spChg>
        <pc:spChg chg="mod">
          <ac:chgData name="Anja Seeliger" userId="37d7628a-54f8-40cf-a30b-631098b03d1c" providerId="ADAL" clId="{10714F54-85CE-5343-AE6E-28831866453A}" dt="2026-02-25T16:42:26.790" v="515" actId="18245"/>
          <ac:spMkLst>
            <pc:docMk/>
            <pc:sldMk cId="3129345240" sldId="378"/>
            <ac:spMk id="12" creationId="{CB0356D4-A4AC-166E-35FA-8F72C87F1B08}"/>
          </ac:spMkLst>
        </pc:spChg>
        <pc:spChg chg="del">
          <ac:chgData name="Anja Seeliger" userId="37d7628a-54f8-40cf-a30b-631098b03d1c" providerId="ADAL" clId="{10714F54-85CE-5343-AE6E-28831866453A}" dt="2026-02-25T16:27:13.572" v="269" actId="478"/>
          <ac:spMkLst>
            <pc:docMk/>
            <pc:sldMk cId="3129345240" sldId="378"/>
            <ac:spMk id="13" creationId="{2717C010-3731-4DA7-8067-E1BD0CD1E496}"/>
          </ac:spMkLst>
        </pc:spChg>
        <pc:spChg chg="mod">
          <ac:chgData name="Anja Seeliger" userId="37d7628a-54f8-40cf-a30b-631098b03d1c" providerId="ADAL" clId="{10714F54-85CE-5343-AE6E-28831866453A}" dt="2026-02-25T16:43:29.398" v="523" actId="108"/>
          <ac:spMkLst>
            <pc:docMk/>
            <pc:sldMk cId="3129345240" sldId="378"/>
            <ac:spMk id="14" creationId="{DEC164B4-BE36-6ABC-52C3-9C0F060612B7}"/>
          </ac:spMkLst>
        </pc:spChg>
        <pc:spChg chg="mod">
          <ac:chgData name="Anja Seeliger" userId="37d7628a-54f8-40cf-a30b-631098b03d1c" providerId="ADAL" clId="{10714F54-85CE-5343-AE6E-28831866453A}" dt="2026-02-26T07:34:36.089" v="570" actId="20577"/>
          <ac:spMkLst>
            <pc:docMk/>
            <pc:sldMk cId="3129345240" sldId="378"/>
            <ac:spMk id="15" creationId="{0E1E92DC-A8DB-485E-BDF1-0A780ABF66B7}"/>
          </ac:spMkLst>
        </pc:spChg>
        <pc:spChg chg="mod">
          <ac:chgData name="Anja Seeliger" userId="37d7628a-54f8-40cf-a30b-631098b03d1c" providerId="ADAL" clId="{10714F54-85CE-5343-AE6E-28831866453A}" dt="2026-02-25T16:42:26.790" v="515" actId="18245"/>
          <ac:spMkLst>
            <pc:docMk/>
            <pc:sldMk cId="3129345240" sldId="378"/>
            <ac:spMk id="22" creationId="{7488A37A-86E4-BC67-87B3-8A770B495A5C}"/>
          </ac:spMkLst>
        </pc:spChg>
        <pc:spChg chg="mod">
          <ac:chgData name="Anja Seeliger" userId="37d7628a-54f8-40cf-a30b-631098b03d1c" providerId="ADAL" clId="{10714F54-85CE-5343-AE6E-28831866453A}" dt="2026-02-25T16:43:37.972" v="524" actId="108"/>
          <ac:spMkLst>
            <pc:docMk/>
            <pc:sldMk cId="3129345240" sldId="378"/>
            <ac:spMk id="23" creationId="{A5091EC8-5F7C-1D37-3048-02E7A5256F0E}"/>
          </ac:spMkLst>
        </pc:spChg>
        <pc:spChg chg="mod">
          <ac:chgData name="Anja Seeliger" userId="37d7628a-54f8-40cf-a30b-631098b03d1c" providerId="ADAL" clId="{10714F54-85CE-5343-AE6E-28831866453A}" dt="2026-02-25T16:42:26.790" v="515" actId="18245"/>
          <ac:spMkLst>
            <pc:docMk/>
            <pc:sldMk cId="3129345240" sldId="378"/>
            <ac:spMk id="24" creationId="{74F55AF8-02CF-944E-4E90-9F859341FAF8}"/>
          </ac:spMkLst>
        </pc:spChg>
        <pc:spChg chg="mod">
          <ac:chgData name="Anja Seeliger" userId="37d7628a-54f8-40cf-a30b-631098b03d1c" providerId="ADAL" clId="{10714F54-85CE-5343-AE6E-28831866453A}" dt="2026-02-25T16:43:40.836" v="525" actId="108"/>
          <ac:spMkLst>
            <pc:docMk/>
            <pc:sldMk cId="3129345240" sldId="378"/>
            <ac:spMk id="25" creationId="{3A577232-7939-BA7C-3C37-8E8E7648FD17}"/>
          </ac:spMkLst>
        </pc:spChg>
        <pc:spChg chg="mod">
          <ac:chgData name="Anja Seeliger" userId="37d7628a-54f8-40cf-a30b-631098b03d1c" providerId="ADAL" clId="{10714F54-85CE-5343-AE6E-28831866453A}" dt="2026-02-25T16:42:26.790" v="515" actId="18245"/>
          <ac:spMkLst>
            <pc:docMk/>
            <pc:sldMk cId="3129345240" sldId="378"/>
            <ac:spMk id="26" creationId="{37FD2B61-747B-629F-A580-4E49ADD0DA46}"/>
          </ac:spMkLst>
        </pc:spChg>
        <pc:spChg chg="mod">
          <ac:chgData name="Anja Seeliger" userId="37d7628a-54f8-40cf-a30b-631098b03d1c" providerId="ADAL" clId="{10714F54-85CE-5343-AE6E-28831866453A}" dt="2026-02-25T16:44:05.963" v="532" actId="692"/>
          <ac:spMkLst>
            <pc:docMk/>
            <pc:sldMk cId="3129345240" sldId="378"/>
            <ac:spMk id="27" creationId="{9F133890-7B9C-012E-4412-65CAFAE2073A}"/>
          </ac:spMkLst>
        </pc:spChg>
        <pc:spChg chg="mod">
          <ac:chgData name="Anja Seeliger" userId="37d7628a-54f8-40cf-a30b-631098b03d1c" providerId="ADAL" clId="{10714F54-85CE-5343-AE6E-28831866453A}" dt="2026-02-25T16:42:26.790" v="515" actId="18245"/>
          <ac:spMkLst>
            <pc:docMk/>
            <pc:sldMk cId="3129345240" sldId="378"/>
            <ac:spMk id="28" creationId="{A89FF806-10F2-3FB0-4669-E5D1F652C9AF}"/>
          </ac:spMkLst>
        </pc:spChg>
        <pc:spChg chg="mod">
          <ac:chgData name="Anja Seeliger" userId="37d7628a-54f8-40cf-a30b-631098b03d1c" providerId="ADAL" clId="{10714F54-85CE-5343-AE6E-28831866453A}" dt="2026-02-25T16:44:09.577" v="533" actId="692"/>
          <ac:spMkLst>
            <pc:docMk/>
            <pc:sldMk cId="3129345240" sldId="378"/>
            <ac:spMk id="29" creationId="{CD754E92-2E80-8D13-55CF-97265288EFB4}"/>
          </ac:spMkLst>
        </pc:spChg>
        <pc:grpChg chg="mod">
          <ac:chgData name="Anja Seeliger" userId="37d7628a-54f8-40cf-a30b-631098b03d1c" providerId="ADAL" clId="{10714F54-85CE-5343-AE6E-28831866453A}" dt="2026-02-25T16:44:00.925" v="531" actId="1076"/>
          <ac:grpSpMkLst>
            <pc:docMk/>
            <pc:sldMk cId="3129345240" sldId="378"/>
            <ac:grpSpMk id="5" creationId="{22FBAB8B-4773-A913-D922-382571BB846F}"/>
          </ac:grpSpMkLst>
        </pc:grpChg>
        <pc:graphicFrameChg chg="del mod">
          <ac:chgData name="Anja Seeliger" userId="37d7628a-54f8-40cf-a30b-631098b03d1c" providerId="ADAL" clId="{10714F54-85CE-5343-AE6E-28831866453A}" dt="2026-02-25T16:42:26.790" v="515" actId="18245"/>
          <ac:graphicFrameMkLst>
            <pc:docMk/>
            <pc:sldMk cId="3129345240" sldId="378"/>
            <ac:graphicFrameMk id="3" creationId="{94169942-C7C2-4AF7-89B8-68CFB4447040}"/>
          </ac:graphicFrameMkLst>
        </pc:graphicFrameChg>
        <pc:picChg chg="mod">
          <ac:chgData name="Anja Seeliger" userId="37d7628a-54f8-40cf-a30b-631098b03d1c" providerId="ADAL" clId="{10714F54-85CE-5343-AE6E-28831866453A}" dt="2026-02-25T16:40:57.660" v="500" actId="208"/>
          <ac:picMkLst>
            <pc:docMk/>
            <pc:sldMk cId="3129345240" sldId="378"/>
            <ac:picMk id="8" creationId="{476D4C0A-D07C-4244-AAD3-BE01D02550E9}"/>
          </ac:picMkLst>
        </pc:picChg>
        <pc:picChg chg="mod">
          <ac:chgData name="Anja Seeliger" userId="37d7628a-54f8-40cf-a30b-631098b03d1c" providerId="ADAL" clId="{10714F54-85CE-5343-AE6E-28831866453A}" dt="2026-02-25T16:40:57.660" v="500" actId="208"/>
          <ac:picMkLst>
            <pc:docMk/>
            <pc:sldMk cId="3129345240" sldId="378"/>
            <ac:picMk id="16" creationId="{C5760BE9-B465-4839-BD89-6B9D14F7C8DD}"/>
          </ac:picMkLst>
        </pc:picChg>
        <pc:picChg chg="mod">
          <ac:chgData name="Anja Seeliger" userId="37d7628a-54f8-40cf-a30b-631098b03d1c" providerId="ADAL" clId="{10714F54-85CE-5343-AE6E-28831866453A}" dt="2026-02-25T16:40:57.660" v="500" actId="208"/>
          <ac:picMkLst>
            <pc:docMk/>
            <pc:sldMk cId="3129345240" sldId="378"/>
            <ac:picMk id="17" creationId="{5A67B191-8619-4718-ADA0-8BD77CB11CC7}"/>
          </ac:picMkLst>
        </pc:picChg>
        <pc:picChg chg="mod">
          <ac:chgData name="Anja Seeliger" userId="37d7628a-54f8-40cf-a30b-631098b03d1c" providerId="ADAL" clId="{10714F54-85CE-5343-AE6E-28831866453A}" dt="2026-02-25T16:43:58.444" v="529" actId="108"/>
          <ac:picMkLst>
            <pc:docMk/>
            <pc:sldMk cId="3129345240" sldId="378"/>
            <ac:picMk id="18" creationId="{BC743847-FD61-44D4-A0F8-8D3F42C77CBB}"/>
          </ac:picMkLst>
        </pc:picChg>
        <pc:picChg chg="mod">
          <ac:chgData name="Anja Seeliger" userId="37d7628a-54f8-40cf-a30b-631098b03d1c" providerId="ADAL" clId="{10714F54-85CE-5343-AE6E-28831866453A}" dt="2026-02-25T16:40:57.660" v="500" actId="208"/>
          <ac:picMkLst>
            <pc:docMk/>
            <pc:sldMk cId="3129345240" sldId="378"/>
            <ac:picMk id="19" creationId="{40C2B838-83DE-433E-9DE5-6C79B14EF65D}"/>
          </ac:picMkLst>
        </pc:picChg>
        <pc:picChg chg="mod">
          <ac:chgData name="Anja Seeliger" userId="37d7628a-54f8-40cf-a30b-631098b03d1c" providerId="ADAL" clId="{10714F54-85CE-5343-AE6E-28831866453A}" dt="2026-02-25T16:40:57.660" v="500" actId="208"/>
          <ac:picMkLst>
            <pc:docMk/>
            <pc:sldMk cId="3129345240" sldId="378"/>
            <ac:picMk id="20" creationId="{753D7E23-CA1D-424A-991D-3DD22E39D010}"/>
          </ac:picMkLst>
        </pc:picChg>
        <pc:picChg chg="mod">
          <ac:chgData name="Anja Seeliger" userId="37d7628a-54f8-40cf-a30b-631098b03d1c" providerId="ADAL" clId="{10714F54-85CE-5343-AE6E-28831866453A}" dt="2026-02-25T16:42:51.673" v="519" actId="207"/>
          <ac:picMkLst>
            <pc:docMk/>
            <pc:sldMk cId="3129345240" sldId="378"/>
            <ac:picMk id="21" creationId="{69ACB6BC-8910-48B3-B9F1-3FCB06944602}"/>
          </ac:picMkLst>
        </pc:picChg>
      </pc:sldChg>
      <pc:sldChg chg="delSp modSp mod">
        <pc:chgData name="Anja Seeliger" userId="37d7628a-54f8-40cf-a30b-631098b03d1c" providerId="ADAL" clId="{10714F54-85CE-5343-AE6E-28831866453A}" dt="2026-02-26T07:37:59.288" v="600" actId="14100"/>
        <pc:sldMkLst>
          <pc:docMk/>
          <pc:sldMk cId="125384437" sldId="379"/>
        </pc:sldMkLst>
        <pc:spChg chg="del">
          <ac:chgData name="Anja Seeliger" userId="37d7628a-54f8-40cf-a30b-631098b03d1c" providerId="ADAL" clId="{10714F54-85CE-5343-AE6E-28831866453A}" dt="2026-02-25T16:13:26.309" v="105" actId="478"/>
          <ac:spMkLst>
            <pc:docMk/>
            <pc:sldMk cId="125384437" sldId="379"/>
            <ac:spMk id="27" creationId="{EB2BE151-C453-4A1B-B9ED-18EA7E107D3E}"/>
          </ac:spMkLst>
        </pc:spChg>
        <pc:spChg chg="mod">
          <ac:chgData name="Anja Seeliger" userId="37d7628a-54f8-40cf-a30b-631098b03d1c" providerId="ADAL" clId="{10714F54-85CE-5343-AE6E-28831866453A}" dt="2026-02-26T07:36:25.156" v="584" actId="20577"/>
          <ac:spMkLst>
            <pc:docMk/>
            <pc:sldMk cId="125384437" sldId="379"/>
            <ac:spMk id="31" creationId="{56A1BE83-B5DD-4BFE-9CB9-723982B9832E}"/>
          </ac:spMkLst>
        </pc:spChg>
        <pc:spChg chg="mod">
          <ac:chgData name="Anja Seeliger" userId="37d7628a-54f8-40cf-a30b-631098b03d1c" providerId="ADAL" clId="{10714F54-85CE-5343-AE6E-28831866453A}" dt="2026-02-26T07:37:59.288" v="600" actId="14100"/>
          <ac:spMkLst>
            <pc:docMk/>
            <pc:sldMk cId="125384437" sldId="379"/>
            <ac:spMk id="76" creationId="{5A7C84AD-5DBA-43DB-A710-A8D805E5F196}"/>
          </ac:spMkLst>
        </pc:spChg>
        <pc:spChg chg="mod">
          <ac:chgData name="Anja Seeliger" userId="37d7628a-54f8-40cf-a30b-631098b03d1c" providerId="ADAL" clId="{10714F54-85CE-5343-AE6E-28831866453A}" dt="2026-02-25T16:40:07.497" v="484" actId="207"/>
          <ac:spMkLst>
            <pc:docMk/>
            <pc:sldMk cId="125384437" sldId="379"/>
            <ac:spMk id="77" creationId="{10EC4C70-3CFB-4B19-8003-E0387FEBB870}"/>
          </ac:spMkLst>
        </pc:spChg>
        <pc:spChg chg="mod">
          <ac:chgData name="Anja Seeliger" userId="37d7628a-54f8-40cf-a30b-631098b03d1c" providerId="ADAL" clId="{10714F54-85CE-5343-AE6E-28831866453A}" dt="2026-02-25T16:40:07.497" v="484" actId="207"/>
          <ac:spMkLst>
            <pc:docMk/>
            <pc:sldMk cId="125384437" sldId="379"/>
            <ac:spMk id="78" creationId="{517838AF-A753-49A7-ADD0-F2E86E5CE951}"/>
          </ac:spMkLst>
        </pc:spChg>
        <pc:spChg chg="mod">
          <ac:chgData name="Anja Seeliger" userId="37d7628a-54f8-40cf-a30b-631098b03d1c" providerId="ADAL" clId="{10714F54-85CE-5343-AE6E-28831866453A}" dt="2026-02-25T16:40:07.497" v="484" actId="207"/>
          <ac:spMkLst>
            <pc:docMk/>
            <pc:sldMk cId="125384437" sldId="379"/>
            <ac:spMk id="79" creationId="{3A76F9A2-D95E-430F-971F-F824099B1160}"/>
          </ac:spMkLst>
        </pc:spChg>
        <pc:spChg chg="mod">
          <ac:chgData name="Anja Seeliger" userId="37d7628a-54f8-40cf-a30b-631098b03d1c" providerId="ADAL" clId="{10714F54-85CE-5343-AE6E-28831866453A}" dt="2026-02-25T16:40:07.497" v="484" actId="207"/>
          <ac:spMkLst>
            <pc:docMk/>
            <pc:sldMk cId="125384437" sldId="379"/>
            <ac:spMk id="80" creationId="{B2B12625-8781-44CB-A01D-EC1CCFD1BD28}"/>
          </ac:spMkLst>
        </pc:spChg>
        <pc:spChg chg="mod">
          <ac:chgData name="Anja Seeliger" userId="37d7628a-54f8-40cf-a30b-631098b03d1c" providerId="ADAL" clId="{10714F54-85CE-5343-AE6E-28831866453A}" dt="2026-02-25T16:40:22.388" v="491" actId="207"/>
          <ac:spMkLst>
            <pc:docMk/>
            <pc:sldMk cId="125384437" sldId="379"/>
            <ac:spMk id="81" creationId="{123953F4-FAEC-4D5B-B330-494B298C5FFF}"/>
          </ac:spMkLst>
        </pc:spChg>
        <pc:spChg chg="mod">
          <ac:chgData name="Anja Seeliger" userId="37d7628a-54f8-40cf-a30b-631098b03d1c" providerId="ADAL" clId="{10714F54-85CE-5343-AE6E-28831866453A}" dt="2026-02-25T16:40:24.191" v="492" actId="207"/>
          <ac:spMkLst>
            <pc:docMk/>
            <pc:sldMk cId="125384437" sldId="379"/>
            <ac:spMk id="82" creationId="{FE042AFB-A8A8-484D-B9CB-F31EBDC9828B}"/>
          </ac:spMkLst>
        </pc:spChg>
        <pc:spChg chg="mod">
          <ac:chgData name="Anja Seeliger" userId="37d7628a-54f8-40cf-a30b-631098b03d1c" providerId="ADAL" clId="{10714F54-85CE-5343-AE6E-28831866453A}" dt="2026-02-25T16:40:12.617" v="486" actId="207"/>
          <ac:spMkLst>
            <pc:docMk/>
            <pc:sldMk cId="125384437" sldId="379"/>
            <ac:spMk id="83" creationId="{52E9197B-E2DB-46B6-A76E-A0B77F748A16}"/>
          </ac:spMkLst>
        </pc:spChg>
        <pc:spChg chg="mod">
          <ac:chgData name="Anja Seeliger" userId="37d7628a-54f8-40cf-a30b-631098b03d1c" providerId="ADAL" clId="{10714F54-85CE-5343-AE6E-28831866453A}" dt="2026-02-25T16:39:56.288" v="481" actId="207"/>
          <ac:spMkLst>
            <pc:docMk/>
            <pc:sldMk cId="125384437" sldId="379"/>
            <ac:spMk id="115" creationId="{A686083D-A73C-4181-8F80-70B0097F306C}"/>
          </ac:spMkLst>
        </pc:spChg>
        <pc:spChg chg="mod">
          <ac:chgData name="Anja Seeliger" userId="37d7628a-54f8-40cf-a30b-631098b03d1c" providerId="ADAL" clId="{10714F54-85CE-5343-AE6E-28831866453A}" dt="2026-02-25T16:40:02.742" v="482" actId="207"/>
          <ac:spMkLst>
            <pc:docMk/>
            <pc:sldMk cId="125384437" sldId="379"/>
            <ac:spMk id="116" creationId="{914ED75B-1853-4F04-ADD6-84A2FC646EF2}"/>
          </ac:spMkLst>
        </pc:spChg>
        <pc:grpChg chg="mod">
          <ac:chgData name="Anja Seeliger" userId="37d7628a-54f8-40cf-a30b-631098b03d1c" providerId="ADAL" clId="{10714F54-85CE-5343-AE6E-28831866453A}" dt="2026-02-25T16:40:07.497" v="484" actId="207"/>
          <ac:grpSpMkLst>
            <pc:docMk/>
            <pc:sldMk cId="125384437" sldId="379"/>
            <ac:grpSpMk id="13" creationId="{FA523177-DF56-44A9-A488-C88D5CFDDB41}"/>
          </ac:grpSpMkLst>
        </pc:grpChg>
        <pc:graphicFrameChg chg="modGraphic">
          <ac:chgData name="Anja Seeliger" userId="37d7628a-54f8-40cf-a30b-631098b03d1c" providerId="ADAL" clId="{10714F54-85CE-5343-AE6E-28831866453A}" dt="2026-02-25T16:40:20.772" v="490" actId="207"/>
          <ac:graphicFrameMkLst>
            <pc:docMk/>
            <pc:sldMk cId="125384437" sldId="379"/>
            <ac:graphicFrameMk id="73" creationId="{41405FEF-F756-4997-A107-DE5F231CA5E0}"/>
          </ac:graphicFrameMkLst>
        </pc:graphicFrameChg>
      </pc:sldChg>
      <pc:sldChg chg="delSp modSp mod">
        <pc:chgData name="Anja Seeliger" userId="37d7628a-54f8-40cf-a30b-631098b03d1c" providerId="ADAL" clId="{10714F54-85CE-5343-AE6E-28831866453A}" dt="2026-02-26T08:00:18.276" v="808" actId="20577"/>
        <pc:sldMkLst>
          <pc:docMk/>
          <pc:sldMk cId="3039519431" sldId="380"/>
        </pc:sldMkLst>
        <pc:spChg chg="mod">
          <ac:chgData name="Anja Seeliger" userId="37d7628a-54f8-40cf-a30b-631098b03d1c" providerId="ADAL" clId="{10714F54-85CE-5343-AE6E-28831866453A}" dt="2026-02-26T07:56:25.117" v="759" actId="1076"/>
          <ac:spMkLst>
            <pc:docMk/>
            <pc:sldMk cId="3039519431" sldId="380"/>
            <ac:spMk id="5" creationId="{A837257F-C6BF-4AAF-BD88-B7285A61632E}"/>
          </ac:spMkLst>
        </pc:spChg>
        <pc:spChg chg="del">
          <ac:chgData name="Anja Seeliger" userId="37d7628a-54f8-40cf-a30b-631098b03d1c" providerId="ADAL" clId="{10714F54-85CE-5343-AE6E-28831866453A}" dt="2026-02-25T16:20:35.736" v="236" actId="478"/>
          <ac:spMkLst>
            <pc:docMk/>
            <pc:sldMk cId="3039519431" sldId="380"/>
            <ac:spMk id="11" creationId="{EDFC0562-CD37-486B-80B0-3737778E84B3}"/>
          </ac:spMkLst>
        </pc:spChg>
        <pc:spChg chg="del">
          <ac:chgData name="Anja Seeliger" userId="37d7628a-54f8-40cf-a30b-631098b03d1c" providerId="ADAL" clId="{10714F54-85CE-5343-AE6E-28831866453A}" dt="2026-02-26T07:56:28.490" v="761" actId="478"/>
          <ac:spMkLst>
            <pc:docMk/>
            <pc:sldMk cId="3039519431" sldId="380"/>
            <ac:spMk id="18" creationId="{9603644A-10B6-42A8-B65C-617222C58FB2}"/>
          </ac:spMkLst>
        </pc:spChg>
        <pc:spChg chg="mod">
          <ac:chgData name="Anja Seeliger" userId="37d7628a-54f8-40cf-a30b-631098b03d1c" providerId="ADAL" clId="{10714F54-85CE-5343-AE6E-28831866453A}" dt="2026-02-25T16:35:47.628" v="415" actId="207"/>
          <ac:spMkLst>
            <pc:docMk/>
            <pc:sldMk cId="3039519431" sldId="380"/>
            <ac:spMk id="19" creationId="{119462EC-D93D-4EF9-92CD-81CDE8862681}"/>
          </ac:spMkLst>
        </pc:spChg>
        <pc:spChg chg="mod">
          <ac:chgData name="Anja Seeliger" userId="37d7628a-54f8-40cf-a30b-631098b03d1c" providerId="ADAL" clId="{10714F54-85CE-5343-AE6E-28831866453A}" dt="2026-02-26T08:00:18.276" v="808" actId="20577"/>
          <ac:spMkLst>
            <pc:docMk/>
            <pc:sldMk cId="3039519431" sldId="380"/>
            <ac:spMk id="21" creationId="{0087B16B-951C-4F7D-9727-F87E69B64DFC}"/>
          </ac:spMkLst>
        </pc:spChg>
        <pc:spChg chg="mod">
          <ac:chgData name="Anja Seeliger" userId="37d7628a-54f8-40cf-a30b-631098b03d1c" providerId="ADAL" clId="{10714F54-85CE-5343-AE6E-28831866453A}" dt="2026-02-25T16:35:45.243" v="414" actId="207"/>
          <ac:spMkLst>
            <pc:docMk/>
            <pc:sldMk cId="3039519431" sldId="380"/>
            <ac:spMk id="23" creationId="{4C8CE6B1-FCA5-47DC-AD14-41601D544431}"/>
          </ac:spMkLst>
        </pc:spChg>
        <pc:spChg chg="mod">
          <ac:chgData name="Anja Seeliger" userId="37d7628a-54f8-40cf-a30b-631098b03d1c" providerId="ADAL" clId="{10714F54-85CE-5343-AE6E-28831866453A}" dt="2026-02-26T07:59:15.131" v="789" actId="20577"/>
          <ac:spMkLst>
            <pc:docMk/>
            <pc:sldMk cId="3039519431" sldId="380"/>
            <ac:spMk id="27" creationId="{2A932261-1FCB-4516-B84E-D709A537ADFB}"/>
          </ac:spMkLst>
        </pc:spChg>
        <pc:spChg chg="mod">
          <ac:chgData name="Anja Seeliger" userId="37d7628a-54f8-40cf-a30b-631098b03d1c" providerId="ADAL" clId="{10714F54-85CE-5343-AE6E-28831866453A}" dt="2026-02-26T07:57:35.990" v="769" actId="20577"/>
          <ac:spMkLst>
            <pc:docMk/>
            <pc:sldMk cId="3039519431" sldId="380"/>
            <ac:spMk id="29" creationId="{E51BAE91-799E-4F2C-9C1C-CB955DD1FBFB}"/>
          </ac:spMkLst>
        </pc:spChg>
      </pc:sldChg>
      <pc:sldChg chg="delSp modSp mod">
        <pc:chgData name="Anja Seeliger" userId="37d7628a-54f8-40cf-a30b-631098b03d1c" providerId="ADAL" clId="{10714F54-85CE-5343-AE6E-28831866453A}" dt="2026-02-26T08:13:27.097" v="912"/>
        <pc:sldMkLst>
          <pc:docMk/>
          <pc:sldMk cId="2436420133" sldId="381"/>
        </pc:sldMkLst>
        <pc:spChg chg="mod">
          <ac:chgData name="Anja Seeliger" userId="37d7628a-54f8-40cf-a30b-631098b03d1c" providerId="ADAL" clId="{10714F54-85CE-5343-AE6E-28831866453A}" dt="2026-02-26T08:12:32.350" v="902" actId="20577"/>
          <ac:spMkLst>
            <pc:docMk/>
            <pc:sldMk cId="2436420133" sldId="381"/>
            <ac:spMk id="12" creationId="{16A91DB2-C5AA-41E3-B780-F9F3382045CC}"/>
          </ac:spMkLst>
        </pc:spChg>
        <pc:spChg chg="del">
          <ac:chgData name="Anja Seeliger" userId="37d7628a-54f8-40cf-a30b-631098b03d1c" providerId="ADAL" clId="{10714F54-85CE-5343-AE6E-28831866453A}" dt="2026-02-25T16:28:56.638" v="281" actId="478"/>
          <ac:spMkLst>
            <pc:docMk/>
            <pc:sldMk cId="2436420133" sldId="381"/>
            <ac:spMk id="16" creationId="{97020269-176E-4AF9-A767-148D43834975}"/>
          </ac:spMkLst>
        </pc:spChg>
        <pc:spChg chg="mod">
          <ac:chgData name="Anja Seeliger" userId="37d7628a-54f8-40cf-a30b-631098b03d1c" providerId="ADAL" clId="{10714F54-85CE-5343-AE6E-28831866453A}" dt="2026-02-26T08:12:43.988" v="904" actId="20577"/>
          <ac:spMkLst>
            <pc:docMk/>
            <pc:sldMk cId="2436420133" sldId="381"/>
            <ac:spMk id="17" creationId="{FFD2E105-D6F5-4567-AA48-8A5E738BE5BA}"/>
          </ac:spMkLst>
        </pc:spChg>
        <pc:spChg chg="mod">
          <ac:chgData name="Anja Seeliger" userId="37d7628a-54f8-40cf-a30b-631098b03d1c" providerId="ADAL" clId="{10714F54-85CE-5343-AE6E-28831866453A}" dt="2026-02-25T16:33:41.442" v="379" actId="2085"/>
          <ac:spMkLst>
            <pc:docMk/>
            <pc:sldMk cId="2436420133" sldId="381"/>
            <ac:spMk id="19" creationId="{0BEE1A38-4097-43CC-BA3B-2579F4766BCB}"/>
          </ac:spMkLst>
        </pc:spChg>
        <pc:spChg chg="mod">
          <ac:chgData name="Anja Seeliger" userId="37d7628a-54f8-40cf-a30b-631098b03d1c" providerId="ADAL" clId="{10714F54-85CE-5343-AE6E-28831866453A}" dt="2026-02-25T16:34:03.335" v="387" actId="2085"/>
          <ac:spMkLst>
            <pc:docMk/>
            <pc:sldMk cId="2436420133" sldId="381"/>
            <ac:spMk id="42" creationId="{636855C7-C16A-45A0-93A5-923705817DF8}"/>
          </ac:spMkLst>
        </pc:spChg>
        <pc:graphicFrameChg chg="mod">
          <ac:chgData name="Anja Seeliger" userId="37d7628a-54f8-40cf-a30b-631098b03d1c" providerId="ADAL" clId="{10714F54-85CE-5343-AE6E-28831866453A}" dt="2026-02-26T08:13:27.097" v="912"/>
          <ac:graphicFrameMkLst>
            <pc:docMk/>
            <pc:sldMk cId="2436420133" sldId="381"/>
            <ac:graphicFrameMk id="4" creationId="{0197BEFA-C3EC-4ABE-8071-25F4779E5CBE}"/>
          </ac:graphicFrameMkLst>
        </pc:graphicFrameChg>
      </pc:sldChg>
      <pc:sldChg chg="delSp modSp mod">
        <pc:chgData name="Anja Seeliger" userId="37d7628a-54f8-40cf-a30b-631098b03d1c" providerId="ADAL" clId="{10714F54-85CE-5343-AE6E-28831866453A}" dt="2026-02-26T08:14:52.367" v="935" actId="478"/>
        <pc:sldMkLst>
          <pc:docMk/>
          <pc:sldMk cId="1220646678" sldId="382"/>
        </pc:sldMkLst>
        <pc:spChg chg="mod">
          <ac:chgData name="Anja Seeliger" userId="37d7628a-54f8-40cf-a30b-631098b03d1c" providerId="ADAL" clId="{10714F54-85CE-5343-AE6E-28831866453A}" dt="2026-02-26T08:13:49.932" v="920" actId="20577"/>
          <ac:spMkLst>
            <pc:docMk/>
            <pc:sldMk cId="1220646678" sldId="382"/>
            <ac:spMk id="13" creationId="{B557AE5B-BFD0-4D34-8BB4-FC9076FE1661}"/>
          </ac:spMkLst>
        </pc:spChg>
        <pc:spChg chg="del">
          <ac:chgData name="Anja Seeliger" userId="37d7628a-54f8-40cf-a30b-631098b03d1c" providerId="ADAL" clId="{10714F54-85CE-5343-AE6E-28831866453A}" dt="2026-02-26T08:14:52.367" v="935" actId="478"/>
          <ac:spMkLst>
            <pc:docMk/>
            <pc:sldMk cId="1220646678" sldId="382"/>
            <ac:spMk id="16" creationId="{97020269-176E-4AF9-A767-148D43834975}"/>
          </ac:spMkLst>
        </pc:spChg>
        <pc:spChg chg="mod">
          <ac:chgData name="Anja Seeliger" userId="37d7628a-54f8-40cf-a30b-631098b03d1c" providerId="ADAL" clId="{10714F54-85CE-5343-AE6E-28831866453A}" dt="2026-02-26T08:14:04.875" v="924" actId="20577"/>
          <ac:spMkLst>
            <pc:docMk/>
            <pc:sldMk cId="1220646678" sldId="382"/>
            <ac:spMk id="17" creationId="{59966631-2799-46E9-8FCD-6519C639A459}"/>
          </ac:spMkLst>
        </pc:spChg>
        <pc:spChg chg="mod">
          <ac:chgData name="Anja Seeliger" userId="37d7628a-54f8-40cf-a30b-631098b03d1c" providerId="ADAL" clId="{10714F54-85CE-5343-AE6E-28831866453A}" dt="2026-02-25T16:33:13.579" v="369" actId="2085"/>
          <ac:spMkLst>
            <pc:docMk/>
            <pc:sldMk cId="1220646678" sldId="382"/>
            <ac:spMk id="31" creationId="{D7AE6437-C4AF-4713-8C6F-0E4497058174}"/>
          </ac:spMkLst>
        </pc:spChg>
        <pc:spChg chg="mod">
          <ac:chgData name="Anja Seeliger" userId="37d7628a-54f8-40cf-a30b-631098b03d1c" providerId="ADAL" clId="{10714F54-85CE-5343-AE6E-28831866453A}" dt="2026-02-25T16:33:09.139" v="367" actId="2085"/>
          <ac:spMkLst>
            <pc:docMk/>
            <pc:sldMk cId="1220646678" sldId="382"/>
            <ac:spMk id="42" creationId="{636855C7-C16A-45A0-93A5-923705817DF8}"/>
          </ac:spMkLst>
        </pc:spChg>
        <pc:graphicFrameChg chg="mod">
          <ac:chgData name="Anja Seeliger" userId="37d7628a-54f8-40cf-a30b-631098b03d1c" providerId="ADAL" clId="{10714F54-85CE-5343-AE6E-28831866453A}" dt="2026-02-26T08:14:45.711" v="934"/>
          <ac:graphicFrameMkLst>
            <pc:docMk/>
            <pc:sldMk cId="1220646678" sldId="382"/>
            <ac:graphicFrameMk id="4" creationId="{DBE3A456-8EA8-47FB-85AD-1AB2E53CB0EF}"/>
          </ac:graphicFrameMkLst>
        </pc:graphicFrameChg>
      </pc:sldChg>
      <pc:sldMasterChg chg="modSp mod modSldLayout">
        <pc:chgData name="Anja Seeliger" userId="37d7628a-54f8-40cf-a30b-631098b03d1c" providerId="ADAL" clId="{10714F54-85CE-5343-AE6E-28831866453A}" dt="2026-02-25T16:01:42.738" v="24" actId="14100"/>
        <pc:sldMasterMkLst>
          <pc:docMk/>
          <pc:sldMasterMk cId="2812843248" sldId="2147483651"/>
        </pc:sldMasterMkLst>
        <pc:spChg chg="mod">
          <ac:chgData name="Anja Seeliger" userId="37d7628a-54f8-40cf-a30b-631098b03d1c" providerId="ADAL" clId="{10714F54-85CE-5343-AE6E-28831866453A}" dt="2026-02-25T16:01:28.396" v="21" actId="207"/>
          <ac:spMkLst>
            <pc:docMk/>
            <pc:sldMasterMk cId="2812843248" sldId="2147483651"/>
            <ac:spMk id="3" creationId="{C1EEC2A5-56CF-471E-9E4F-A6B521937B66}"/>
          </ac:spMkLst>
        </pc:spChg>
        <pc:spChg chg="mod">
          <ac:chgData name="Anja Seeliger" userId="37d7628a-54f8-40cf-a30b-631098b03d1c" providerId="ADAL" clId="{10714F54-85CE-5343-AE6E-28831866453A}" dt="2026-02-25T16:00:37.811" v="20" actId="20577"/>
          <ac:spMkLst>
            <pc:docMk/>
            <pc:sldMasterMk cId="2812843248" sldId="2147483651"/>
            <ac:spMk id="9" creationId="{6027D352-F0E4-4C90-9E3A-3AD3B2ED2B82}"/>
          </ac:spMkLst>
        </pc:spChg>
        <pc:sldLayoutChg chg="addSp delSp modSp mod">
          <pc:chgData name="Anja Seeliger" userId="37d7628a-54f8-40cf-a30b-631098b03d1c" providerId="ADAL" clId="{10714F54-85CE-5343-AE6E-28831866453A}" dt="2026-02-25T16:00:25.860" v="12" actId="1076"/>
          <pc:sldLayoutMkLst>
            <pc:docMk/>
            <pc:sldMasterMk cId="2812843248" sldId="2147483651"/>
            <pc:sldLayoutMk cId="4228418195" sldId="2147483652"/>
          </pc:sldLayoutMkLst>
          <pc:picChg chg="del mod">
            <ac:chgData name="Anja Seeliger" userId="37d7628a-54f8-40cf-a30b-631098b03d1c" providerId="ADAL" clId="{10714F54-85CE-5343-AE6E-28831866453A}" dt="2026-02-25T16:00:22.400" v="11" actId="478"/>
            <ac:picMkLst>
              <pc:docMk/>
              <pc:sldMasterMk cId="2812843248" sldId="2147483651"/>
              <pc:sldLayoutMk cId="4228418195" sldId="2147483652"/>
              <ac:picMk id="5" creationId="{9F89D05C-3202-4F1C-8960-2B635124D468}"/>
            </ac:picMkLst>
          </pc:picChg>
          <pc:picChg chg="add del mod">
            <ac:chgData name="Anja Seeliger" userId="37d7628a-54f8-40cf-a30b-631098b03d1c" providerId="ADAL" clId="{10714F54-85CE-5343-AE6E-28831866453A}" dt="2026-02-25T15:59:10.622" v="5" actId="478"/>
            <ac:picMkLst>
              <pc:docMk/>
              <pc:sldMasterMk cId="2812843248" sldId="2147483651"/>
              <pc:sldLayoutMk cId="4228418195" sldId="2147483652"/>
              <ac:picMk id="6" creationId="{B7867A5E-6F3D-D97D-3F9B-C6BBDD090B5C}"/>
            </ac:picMkLst>
          </pc:picChg>
          <pc:picChg chg="add mod">
            <ac:chgData name="Anja Seeliger" userId="37d7628a-54f8-40cf-a30b-631098b03d1c" providerId="ADAL" clId="{10714F54-85CE-5343-AE6E-28831866453A}" dt="2026-02-25T16:00:25.860" v="12" actId="1076"/>
            <ac:picMkLst>
              <pc:docMk/>
              <pc:sldMasterMk cId="2812843248" sldId="2147483651"/>
              <pc:sldLayoutMk cId="4228418195" sldId="2147483652"/>
              <ac:picMk id="8" creationId="{DCE812F9-F4CC-DE8A-2D27-53FA56716658}"/>
            </ac:picMkLst>
          </pc:picChg>
        </pc:sldLayoutChg>
        <pc:sldLayoutChg chg="addSp delSp modSp mod">
          <pc:chgData name="Anja Seeliger" userId="37d7628a-54f8-40cf-a30b-631098b03d1c" providerId="ADAL" clId="{10714F54-85CE-5343-AE6E-28831866453A}" dt="2026-02-25T16:01:42.738" v="24" actId="14100"/>
          <pc:sldLayoutMkLst>
            <pc:docMk/>
            <pc:sldMasterMk cId="2812843248" sldId="2147483651"/>
            <pc:sldLayoutMk cId="3321383282" sldId="2147483653"/>
          </pc:sldLayoutMkLst>
          <pc:picChg chg="del">
            <ac:chgData name="Anja Seeliger" userId="37d7628a-54f8-40cf-a30b-631098b03d1c" providerId="ADAL" clId="{10714F54-85CE-5343-AE6E-28831866453A}" dt="2026-02-25T16:01:38.477" v="22" actId="478"/>
            <ac:picMkLst>
              <pc:docMk/>
              <pc:sldMasterMk cId="2812843248" sldId="2147483651"/>
              <pc:sldLayoutMk cId="3321383282" sldId="2147483653"/>
              <ac:picMk id="4" creationId="{AEB771B0-52FD-460B-A399-363E37A37B99}"/>
            </ac:picMkLst>
          </pc:picChg>
          <pc:picChg chg="add mod">
            <ac:chgData name="Anja Seeliger" userId="37d7628a-54f8-40cf-a30b-631098b03d1c" providerId="ADAL" clId="{10714F54-85CE-5343-AE6E-28831866453A}" dt="2026-02-25T16:01:42.738" v="24" actId="14100"/>
            <ac:picMkLst>
              <pc:docMk/>
              <pc:sldMasterMk cId="2812843248" sldId="2147483651"/>
              <pc:sldLayoutMk cId="3321383282" sldId="2147483653"/>
              <ac:picMk id="5" creationId="{EA425353-DDC5-0213-EE97-32B03095C409}"/>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Arbeitsblat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Arbeitsblat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Tabelle1!$B$1</c:f>
              <c:strCache>
                <c:ptCount val="1"/>
                <c:pt idx="0">
                  <c:v>Gesamtleistung</c:v>
                </c:pt>
              </c:strCache>
            </c:strRef>
          </c:tx>
          <c:spPr>
            <a:solidFill>
              <a:schemeClr val="accent3">
                <a:shade val="76000"/>
              </a:schemeClr>
            </a:solidFill>
            <a:ln>
              <a:noFill/>
            </a:ln>
            <a:effectLst/>
          </c:spPr>
          <c:invertIfNegative val="0"/>
          <c:dLbls>
            <c:numFmt formatCode="#,##0" sourceLinked="0"/>
            <c:spPr>
              <a:noFill/>
              <a:ln>
                <a:noFill/>
              </a:ln>
              <a:effectLst/>
            </c:spPr>
            <c:txPr>
              <a:bodyPr rot="-540000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Tabelle1!$A$2:$A$9</c:f>
              <c:strCache>
                <c:ptCount val="8"/>
                <c:pt idx="0">
                  <c:v>2017</c:v>
                </c:pt>
                <c:pt idx="1">
                  <c:v>2018</c:v>
                </c:pt>
                <c:pt idx="2">
                  <c:v>2019</c:v>
                </c:pt>
                <c:pt idx="3">
                  <c:v>2020</c:v>
                </c:pt>
                <c:pt idx="4">
                  <c:v>2021P</c:v>
                </c:pt>
                <c:pt idx="5">
                  <c:v>2022P</c:v>
                </c:pt>
                <c:pt idx="6">
                  <c:v>2023P</c:v>
                </c:pt>
                <c:pt idx="7">
                  <c:v>2024P</c:v>
                </c:pt>
              </c:strCache>
            </c:strRef>
          </c:cat>
          <c:val>
            <c:numRef>
              <c:f>Tabelle1!$B$2:$B$9</c:f>
              <c:numCache>
                <c:formatCode>#,##0</c:formatCode>
                <c:ptCount val="8"/>
                <c:pt idx="0">
                  <c:v>27048</c:v>
                </c:pt>
                <c:pt idx="1">
                  <c:v>28797</c:v>
                </c:pt>
                <c:pt idx="2">
                  <c:v>25963</c:v>
                </c:pt>
                <c:pt idx="3">
                  <c:v>22479</c:v>
                </c:pt>
                <c:pt idx="4" formatCode="#,##0_);\(#,##0\)">
                  <c:v>27114.9</c:v>
                </c:pt>
                <c:pt idx="5" formatCode="#,##0_);\(#,##0\)">
                  <c:v>35851.700000000004</c:v>
                </c:pt>
                <c:pt idx="6" formatCode="#,##0_);\(#,##0\)">
                  <c:v>36180</c:v>
                </c:pt>
                <c:pt idx="7" formatCode="#,##0_);\(#,##0\)">
                  <c:v>37989</c:v>
                </c:pt>
              </c:numCache>
            </c:numRef>
          </c:val>
          <c:extLst>
            <c:ext xmlns:c16="http://schemas.microsoft.com/office/drawing/2014/chart" uri="{C3380CC4-5D6E-409C-BE32-E72D297353CC}">
              <c16:uniqueId val="{00000000-83D5-42CD-8407-7BE8864F4946}"/>
            </c:ext>
          </c:extLst>
        </c:ser>
        <c:ser>
          <c:idx val="1"/>
          <c:order val="1"/>
          <c:tx>
            <c:strRef>
              <c:f>Tabelle1!$C$1</c:f>
              <c:strCache>
                <c:ptCount val="1"/>
                <c:pt idx="0">
                  <c:v>EBITDA</c:v>
                </c:pt>
              </c:strCache>
            </c:strRef>
          </c:tx>
          <c:spPr>
            <a:solidFill>
              <a:schemeClr val="accent3">
                <a:tint val="77000"/>
              </a:schemeClr>
            </a:solidFill>
            <a:ln>
              <a:noFill/>
            </a:ln>
            <a:effectLst/>
          </c:spPr>
          <c:invertIfNegative val="0"/>
          <c:dLbls>
            <c:dLbl>
              <c:idx val="5"/>
              <c:layout>
                <c:manualLayout>
                  <c:x val="0"/>
                  <c:y val="2.04776851065318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D5-42CD-8407-7BE8864F4946}"/>
                </c:ext>
              </c:extLst>
            </c:dLbl>
            <c:dLbl>
              <c:idx val="6"/>
              <c:layout>
                <c:manualLayout>
                  <c:x val="-1.2358934333695063E-16"/>
                  <c:y val="2.07045346959614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D5-42CD-8407-7BE8864F4946}"/>
                </c:ext>
              </c:extLst>
            </c:dLbl>
            <c:dLbl>
              <c:idx val="7"/>
              <c:layout>
                <c:manualLayout>
                  <c:x val="0"/>
                  <c:y val="2.41695938463085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D5-42CD-8407-7BE8864F4946}"/>
                </c:ext>
              </c:extLst>
            </c:dLbl>
            <c:spPr>
              <a:noFill/>
              <a:ln>
                <a:noFill/>
              </a:ln>
              <a:effectLst/>
            </c:spPr>
            <c:txPr>
              <a:bodyPr rot="-540000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Tabelle1!$A$2:$A$9</c:f>
              <c:strCache>
                <c:ptCount val="8"/>
                <c:pt idx="0">
                  <c:v>2017</c:v>
                </c:pt>
                <c:pt idx="1">
                  <c:v>2018</c:v>
                </c:pt>
                <c:pt idx="2">
                  <c:v>2019</c:v>
                </c:pt>
                <c:pt idx="3">
                  <c:v>2020</c:v>
                </c:pt>
                <c:pt idx="4">
                  <c:v>2021P</c:v>
                </c:pt>
                <c:pt idx="5">
                  <c:v>2022P</c:v>
                </c:pt>
                <c:pt idx="6">
                  <c:v>2023P</c:v>
                </c:pt>
                <c:pt idx="7">
                  <c:v>2024P</c:v>
                </c:pt>
              </c:strCache>
            </c:strRef>
          </c:cat>
          <c:val>
            <c:numRef>
              <c:f>Tabelle1!$C$2:$C$9</c:f>
              <c:numCache>
                <c:formatCode>#,##0</c:formatCode>
                <c:ptCount val="8"/>
                <c:pt idx="0" formatCode="#,##0_);\(#,##0\)">
                  <c:v>2130.6</c:v>
                </c:pt>
                <c:pt idx="1">
                  <c:v>2144</c:v>
                </c:pt>
                <c:pt idx="2" formatCode="General">
                  <c:v>891</c:v>
                </c:pt>
                <c:pt idx="3">
                  <c:v>1112</c:v>
                </c:pt>
                <c:pt idx="4" formatCode="#,##0_);\(#,##0\)">
                  <c:v>1494.1000000000001</c:v>
                </c:pt>
                <c:pt idx="5" formatCode="#,##0_);\(#,##0\)">
                  <c:v>4529.2</c:v>
                </c:pt>
                <c:pt idx="6" formatCode="#,##0_);\(#,##0\)">
                  <c:v>5051.8</c:v>
                </c:pt>
                <c:pt idx="7" formatCode="#,##0_);\(#,##0\)">
                  <c:v>5304.39</c:v>
                </c:pt>
              </c:numCache>
            </c:numRef>
          </c:val>
          <c:extLst>
            <c:ext xmlns:c16="http://schemas.microsoft.com/office/drawing/2014/chart" uri="{C3380CC4-5D6E-409C-BE32-E72D297353CC}">
              <c16:uniqueId val="{00000004-83D5-42CD-8407-7BE8864F4946}"/>
            </c:ext>
          </c:extLst>
        </c:ser>
        <c:dLbls>
          <c:dLblPos val="ctr"/>
          <c:showLegendKey val="0"/>
          <c:showVal val="1"/>
          <c:showCatName val="0"/>
          <c:showSerName val="0"/>
          <c:showPercent val="0"/>
          <c:showBubbleSize val="0"/>
        </c:dLbls>
        <c:gapWidth val="75"/>
        <c:overlap val="-25"/>
        <c:axId val="2100097040"/>
        <c:axId val="2100103696"/>
      </c:barChart>
      <c:catAx>
        <c:axId val="21000970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de-DE"/>
          </a:p>
        </c:txPr>
        <c:crossAx val="2100103696"/>
        <c:crosses val="autoZero"/>
        <c:auto val="1"/>
        <c:lblAlgn val="ctr"/>
        <c:lblOffset val="100"/>
        <c:noMultiLvlLbl val="0"/>
      </c:catAx>
      <c:valAx>
        <c:axId val="2100103696"/>
        <c:scaling>
          <c:orientation val="minMax"/>
          <c:max val="40000"/>
        </c:scaling>
        <c:delete val="1"/>
        <c:axPos val="l"/>
        <c:numFmt formatCode="#,##0" sourceLinked="1"/>
        <c:majorTickMark val="none"/>
        <c:minorTickMark val="none"/>
        <c:tickLblPos val="nextTo"/>
        <c:crossAx val="2100097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Tabelle1!$B$1</c:f>
              <c:strCache>
                <c:ptCount val="1"/>
                <c:pt idx="0">
                  <c:v>Verkauf</c:v>
                </c:pt>
              </c:strCache>
            </c:strRef>
          </c:tx>
          <c:dPt>
            <c:idx val="0"/>
            <c:bubble3D val="0"/>
            <c:spPr>
              <a:solidFill>
                <a:schemeClr val="accent3">
                  <a:shade val="65000"/>
                </a:schemeClr>
              </a:solidFill>
              <a:ln w="19050">
                <a:solidFill>
                  <a:schemeClr val="lt1"/>
                </a:solidFill>
              </a:ln>
              <a:effectLst/>
            </c:spPr>
            <c:extLst>
              <c:ext xmlns:c16="http://schemas.microsoft.com/office/drawing/2014/chart" uri="{C3380CC4-5D6E-409C-BE32-E72D297353CC}">
                <c16:uniqueId val="{00000001-9D8F-40B6-949D-757A8E8365DC}"/>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9D8F-40B6-949D-757A8E8365DC}"/>
              </c:ext>
            </c:extLst>
          </c:dPt>
          <c:dPt>
            <c:idx val="2"/>
            <c:bubble3D val="0"/>
            <c:spPr>
              <a:solidFill>
                <a:schemeClr val="accent3">
                  <a:tint val="65000"/>
                </a:schemeClr>
              </a:solidFill>
              <a:ln w="19050">
                <a:solidFill>
                  <a:schemeClr val="lt1"/>
                </a:solidFill>
              </a:ln>
              <a:effectLst/>
            </c:spPr>
            <c:extLst>
              <c:ext xmlns:c16="http://schemas.microsoft.com/office/drawing/2014/chart" uri="{C3380CC4-5D6E-409C-BE32-E72D297353CC}">
                <c16:uniqueId val="{00000005-9D8F-40B6-949D-757A8E8365DC}"/>
              </c:ext>
            </c:extLst>
          </c:dPt>
          <c:dLbls>
            <c:dLbl>
              <c:idx val="0"/>
              <c:layout>
                <c:manualLayout>
                  <c:x val="4.4419867782689533E-2"/>
                  <c:y val="-0.101296768124618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8F-40B6-949D-757A8E8365DC}"/>
                </c:ext>
              </c:extLst>
            </c:dLbl>
            <c:dLbl>
              <c:idx val="1"/>
              <c:layout>
                <c:manualLayout>
                  <c:x val="9.328172234364810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8F-40B6-949D-757A8E8365DC}"/>
                </c:ext>
              </c:extLst>
            </c:dLbl>
            <c:dLbl>
              <c:idx val="2"/>
              <c:layout>
                <c:manualLayout>
                  <c:x val="-0.10216569590018611"/>
                  <c:y val="-5.803393632507828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8F-40B6-949D-757A8E8365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Tabelle1!$A$2:$A$4</c:f>
              <c:strCache>
                <c:ptCount val="3"/>
                <c:pt idx="0">
                  <c:v>Admin</c:v>
                </c:pt>
                <c:pt idx="1">
                  <c:v>450€ Fahrer</c:v>
                </c:pt>
                <c:pt idx="2">
                  <c:v>Vollzeit-Fahrer</c:v>
                </c:pt>
              </c:strCache>
            </c:strRef>
          </c:cat>
          <c:val>
            <c:numRef>
              <c:f>Tabelle1!$B$2:$B$4</c:f>
              <c:numCache>
                <c:formatCode>General</c:formatCode>
                <c:ptCount val="3"/>
                <c:pt idx="0">
                  <c:v>10</c:v>
                </c:pt>
                <c:pt idx="1">
                  <c:v>36</c:v>
                </c:pt>
                <c:pt idx="2">
                  <c:v>55</c:v>
                </c:pt>
              </c:numCache>
            </c:numRef>
          </c:val>
          <c:extLst>
            <c:ext xmlns:c16="http://schemas.microsoft.com/office/drawing/2014/chart" uri="{C3380CC4-5D6E-409C-BE32-E72D297353CC}">
              <c16:uniqueId val="{00000006-9D8F-40B6-949D-757A8E8365DC}"/>
            </c:ext>
          </c:extLst>
        </c:ser>
        <c:dLbls>
          <c:showLegendKey val="0"/>
          <c:showVal val="0"/>
          <c:showCatName val="0"/>
          <c:showSerName val="0"/>
          <c:showPercent val="0"/>
          <c:showBubbleSize val="0"/>
          <c:showLeaderLines val="1"/>
        </c:dLbls>
        <c:firstSliceAng val="0"/>
        <c:holeSize val="57"/>
      </c:doughnutChart>
      <c:spPr>
        <a:noFill/>
        <a:ln>
          <a:noFill/>
        </a:ln>
        <a:effectLst/>
      </c:spPr>
    </c:plotArea>
    <c:legend>
      <c:legendPos val="b"/>
      <c:layout>
        <c:manualLayout>
          <c:xMode val="edge"/>
          <c:yMode val="edge"/>
          <c:x val="0.13617032885741956"/>
          <c:y val="0.77365655909036302"/>
          <c:w val="0.76529644536577357"/>
          <c:h val="0.226343440909636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lgn="ctr" rtl="0">
              <a:defRPr lang="de-DE" sz="1400" b="1" i="0" u="none" strike="noStrike" kern="1200" spc="0" baseline="0" noProof="0">
                <a:solidFill>
                  <a:schemeClr val="tx1">
                    <a:lumMod val="65000"/>
                    <a:lumOff val="35000"/>
                  </a:schemeClr>
                </a:solidFill>
                <a:latin typeface="+mn-lt"/>
                <a:ea typeface="+mn-ea"/>
                <a:cs typeface="+mn-cs"/>
              </a:defRPr>
            </a:pPr>
            <a:r>
              <a:rPr lang="de-DE" sz="1400" b="1" noProof="0" dirty="0"/>
              <a:t>Umsatz je Geschäftsbereich</a:t>
            </a:r>
            <a:r>
              <a:rPr lang="de-DE" sz="1400" b="1" baseline="0" noProof="0" dirty="0"/>
              <a:t> </a:t>
            </a:r>
            <a:r>
              <a:rPr lang="de-DE" sz="1400" b="1" noProof="0" dirty="0"/>
              <a:t>2025</a:t>
            </a:r>
          </a:p>
        </c:rich>
      </c:tx>
      <c:layout>
        <c:manualLayout>
          <c:xMode val="edge"/>
          <c:yMode val="edge"/>
          <c:x val="0.10965085635331435"/>
          <c:y val="6.0504226317322864E-2"/>
        </c:manualLayout>
      </c:layout>
      <c:overlay val="0"/>
      <c:spPr>
        <a:noFill/>
        <a:ln>
          <a:noFill/>
        </a:ln>
        <a:effectLst/>
      </c:spPr>
      <c:txPr>
        <a:bodyPr rot="0" spcFirstLastPara="1" vertOverflow="ellipsis" vert="horz" wrap="square" anchor="ctr" anchorCtr="1"/>
        <a:lstStyle/>
        <a:p>
          <a:pPr algn="ctr" rtl="0">
            <a:defRPr lang="de-DE" sz="1400" b="1" i="0" u="none" strike="noStrike" kern="1200" spc="0" baseline="0" noProof="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Tabelle1!$H$1</c:f>
              <c:strCache>
                <c:ptCount val="1"/>
                <c:pt idx="0">
                  <c:v>2020</c:v>
                </c:pt>
              </c:strCache>
            </c:strRef>
          </c:tx>
          <c:dPt>
            <c:idx val="0"/>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11-F618-443F-B96D-E405E7A03C5C}"/>
              </c:ext>
            </c:extLst>
          </c:dPt>
          <c:dPt>
            <c:idx val="1"/>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F-F618-443F-B96D-E405E7A03C5C}"/>
              </c:ext>
            </c:extLst>
          </c:dPt>
          <c:dPt>
            <c:idx val="2"/>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10-F618-443F-B96D-E405E7A03C5C}"/>
              </c:ext>
            </c:extLst>
          </c:dPt>
          <c:cat>
            <c:strRef>
              <c:f>Tabelle1!$G$2:$G$4</c:f>
              <c:strCache>
                <c:ptCount val="3"/>
                <c:pt idx="0">
                  <c:v>Werkverkehre</c:v>
                </c:pt>
                <c:pt idx="1">
                  <c:v>Lagerhaltung und Kommissionierung</c:v>
                </c:pt>
                <c:pt idx="2">
                  <c:v>Entsorgungslogistik</c:v>
                </c:pt>
              </c:strCache>
            </c:strRef>
          </c:cat>
          <c:val>
            <c:numRef>
              <c:f>Tabelle1!$H$2:$H$4</c:f>
              <c:numCache>
                <c:formatCode>General</c:formatCode>
                <c:ptCount val="3"/>
                <c:pt idx="0">
                  <c:v>69</c:v>
                </c:pt>
                <c:pt idx="1">
                  <c:v>6</c:v>
                </c:pt>
                <c:pt idx="2">
                  <c:v>25</c:v>
                </c:pt>
              </c:numCache>
            </c:numRef>
          </c:val>
          <c:extLst>
            <c:ext xmlns:c16="http://schemas.microsoft.com/office/drawing/2014/chart" uri="{C3380CC4-5D6E-409C-BE32-E72D297353CC}">
              <c16:uniqueId val="{00000000-F618-443F-B96D-E405E7A03C5C}"/>
            </c:ext>
          </c:extLst>
        </c:ser>
        <c:ser>
          <c:idx val="1"/>
          <c:order val="1"/>
          <c:tx>
            <c:strRef>
              <c:f>Tabelle1!$C$1</c:f>
              <c:strCache>
                <c:ptCount val="1"/>
                <c:pt idx="0">
                  <c:v>Lagerhaltung / Kommissionierung</c:v>
                </c:pt>
              </c:strCache>
            </c:strRef>
          </c:tx>
          <c:dPt>
            <c:idx val="0"/>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7-122C-4940-AFEF-5193FA7DB90F}"/>
              </c:ext>
            </c:extLst>
          </c:dPt>
          <c:dPt>
            <c:idx val="1"/>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9-122C-4940-AFEF-5193FA7DB90F}"/>
              </c:ext>
            </c:extLst>
          </c:dPt>
          <c:dPt>
            <c:idx val="2"/>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B-122C-4940-AFEF-5193FA7DB90F}"/>
              </c:ext>
            </c:extLst>
          </c:dPt>
          <c:dPt>
            <c:idx val="3"/>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D-122C-4940-AFEF-5193FA7DB90F}"/>
              </c:ext>
            </c:extLst>
          </c:dPt>
          <c:cat>
            <c:strRef>
              <c:f>Tabelle1!$G$2:$G$4</c:f>
              <c:strCache>
                <c:ptCount val="3"/>
                <c:pt idx="0">
                  <c:v>Werkverkehre</c:v>
                </c:pt>
                <c:pt idx="1">
                  <c:v>Lagerhaltung und Kommissionierung</c:v>
                </c:pt>
                <c:pt idx="2">
                  <c:v>Entsorgungslogistik</c:v>
                </c:pt>
              </c:strCache>
            </c:strRef>
          </c:cat>
          <c:val>
            <c:numRef>
              <c:f>Tabelle1!$C$2:$C$5</c:f>
              <c:numCache>
                <c:formatCode>General</c:formatCode>
                <c:ptCount val="4"/>
                <c:pt idx="0">
                  <c:v>1</c:v>
                </c:pt>
                <c:pt idx="1">
                  <c:v>2</c:v>
                </c:pt>
                <c:pt idx="2">
                  <c:v>4</c:v>
                </c:pt>
                <c:pt idx="3">
                  <c:v>6</c:v>
                </c:pt>
              </c:numCache>
            </c:numRef>
          </c:val>
          <c:extLst>
            <c:ext xmlns:c16="http://schemas.microsoft.com/office/drawing/2014/chart" uri="{C3380CC4-5D6E-409C-BE32-E72D297353CC}">
              <c16:uniqueId val="{00000008-F618-443F-B96D-E405E7A03C5C}"/>
            </c:ext>
          </c:extLst>
        </c:ser>
        <c:ser>
          <c:idx val="2"/>
          <c:order val="2"/>
          <c:tx>
            <c:strRef>
              <c:f>Tabelle1!$D$1</c:f>
              <c:strCache>
                <c:ptCount val="1"/>
                <c:pt idx="0">
                  <c:v>Entsorgungslogistik</c:v>
                </c:pt>
              </c:strCache>
            </c:strRef>
          </c:tx>
          <c:dPt>
            <c:idx val="0"/>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F-122C-4940-AFEF-5193FA7DB90F}"/>
              </c:ext>
            </c:extLst>
          </c:dPt>
          <c:dPt>
            <c:idx val="1"/>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11-122C-4940-AFEF-5193FA7DB90F}"/>
              </c:ext>
            </c:extLst>
          </c:dPt>
          <c:dPt>
            <c:idx val="2"/>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13-122C-4940-AFEF-5193FA7DB90F}"/>
              </c:ext>
            </c:extLst>
          </c:dPt>
          <c:dPt>
            <c:idx val="3"/>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15-122C-4940-AFEF-5193FA7DB90F}"/>
              </c:ext>
            </c:extLst>
          </c:dPt>
          <c:cat>
            <c:strRef>
              <c:f>Tabelle1!$G$2:$G$4</c:f>
              <c:strCache>
                <c:ptCount val="3"/>
                <c:pt idx="0">
                  <c:v>Werkverkehre</c:v>
                </c:pt>
                <c:pt idx="1">
                  <c:v>Lagerhaltung und Kommissionierung</c:v>
                </c:pt>
                <c:pt idx="2">
                  <c:v>Entsorgungslogistik</c:v>
                </c:pt>
              </c:strCache>
            </c:strRef>
          </c:cat>
          <c:val>
            <c:numRef>
              <c:f>Tabelle1!$D$2:$D$5</c:f>
              <c:numCache>
                <c:formatCode>General</c:formatCode>
                <c:ptCount val="4"/>
                <c:pt idx="0">
                  <c:v>8</c:v>
                </c:pt>
                <c:pt idx="1">
                  <c:v>16</c:v>
                </c:pt>
                <c:pt idx="2">
                  <c:v>21</c:v>
                </c:pt>
                <c:pt idx="3">
                  <c:v>25</c:v>
                </c:pt>
              </c:numCache>
            </c:numRef>
          </c:val>
          <c:extLst>
            <c:ext xmlns:c16="http://schemas.microsoft.com/office/drawing/2014/chart" uri="{C3380CC4-5D6E-409C-BE32-E72D297353CC}">
              <c16:uniqueId val="{00000009-F618-443F-B96D-E405E7A03C5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percentStacked"/>
        <c:varyColors val="0"/>
        <c:ser>
          <c:idx val="0"/>
          <c:order val="0"/>
          <c:tx>
            <c:strRef>
              <c:f>Tabelle1!$B$1</c:f>
              <c:strCache>
                <c:ptCount val="1"/>
                <c:pt idx="0">
                  <c:v>Werkverkehre</c:v>
                </c:pt>
              </c:strCache>
            </c:strRef>
          </c:tx>
          <c:spPr>
            <a:solidFill>
              <a:schemeClr val="accent3">
                <a:shade val="47000"/>
              </a:schemeClr>
            </a:solidFill>
            <a:ln>
              <a:noFill/>
            </a:ln>
            <a:effectLst/>
          </c:spPr>
          <c:invertIfNegative val="0"/>
          <c:cat>
            <c:numRef>
              <c:f>Tabelle1!$A$2:$A$5</c:f>
              <c:numCache>
                <c:formatCode>General</c:formatCode>
                <c:ptCount val="4"/>
                <c:pt idx="0">
                  <c:v>2022</c:v>
                </c:pt>
                <c:pt idx="1">
                  <c:v>2023</c:v>
                </c:pt>
                <c:pt idx="2">
                  <c:v>2024</c:v>
                </c:pt>
                <c:pt idx="3">
                  <c:v>2025</c:v>
                </c:pt>
              </c:numCache>
            </c:numRef>
          </c:cat>
          <c:val>
            <c:numRef>
              <c:f>Tabelle1!$B$2:$B$5</c:f>
              <c:numCache>
                <c:formatCode>General</c:formatCode>
                <c:ptCount val="4"/>
                <c:pt idx="0">
                  <c:v>92</c:v>
                </c:pt>
                <c:pt idx="1">
                  <c:v>82</c:v>
                </c:pt>
                <c:pt idx="2">
                  <c:v>75</c:v>
                </c:pt>
                <c:pt idx="3">
                  <c:v>69</c:v>
                </c:pt>
              </c:numCache>
            </c:numRef>
          </c:val>
          <c:extLst>
            <c:ext xmlns:c16="http://schemas.microsoft.com/office/drawing/2014/chart" uri="{C3380CC4-5D6E-409C-BE32-E72D297353CC}">
              <c16:uniqueId val="{00000000-399C-4088-B765-51DE63677396}"/>
            </c:ext>
          </c:extLst>
        </c:ser>
        <c:ser>
          <c:idx val="5"/>
          <c:order val="1"/>
          <c:tx>
            <c:strRef>
              <c:f>Tabelle1!$C$1</c:f>
              <c:strCache>
                <c:ptCount val="1"/>
                <c:pt idx="0">
                  <c:v>Lagerhaltung / Kommissionierung</c:v>
                </c:pt>
              </c:strCache>
            </c:strRef>
          </c:tx>
          <c:spPr>
            <a:solidFill>
              <a:schemeClr val="accent3">
                <a:tint val="65000"/>
              </a:schemeClr>
            </a:solidFill>
            <a:ln>
              <a:noFill/>
            </a:ln>
            <a:effectLst/>
          </c:spPr>
          <c:invertIfNegative val="0"/>
          <c:cat>
            <c:numRef>
              <c:f>Tabelle1!$A$2:$A$5</c:f>
              <c:numCache>
                <c:formatCode>General</c:formatCode>
                <c:ptCount val="4"/>
                <c:pt idx="0">
                  <c:v>2022</c:v>
                </c:pt>
                <c:pt idx="1">
                  <c:v>2023</c:v>
                </c:pt>
                <c:pt idx="2">
                  <c:v>2024</c:v>
                </c:pt>
                <c:pt idx="3">
                  <c:v>2025</c:v>
                </c:pt>
              </c:numCache>
            </c:numRef>
          </c:cat>
          <c:val>
            <c:numRef>
              <c:f>Tabelle1!$C$2:$C$5</c:f>
              <c:numCache>
                <c:formatCode>General</c:formatCode>
                <c:ptCount val="4"/>
                <c:pt idx="0">
                  <c:v>1</c:v>
                </c:pt>
                <c:pt idx="1">
                  <c:v>2</c:v>
                </c:pt>
                <c:pt idx="2">
                  <c:v>4</c:v>
                </c:pt>
                <c:pt idx="3">
                  <c:v>6</c:v>
                </c:pt>
              </c:numCache>
            </c:numRef>
          </c:val>
          <c:extLst>
            <c:ext xmlns:c16="http://schemas.microsoft.com/office/drawing/2014/chart" uri="{C3380CC4-5D6E-409C-BE32-E72D297353CC}">
              <c16:uniqueId val="{00000005-399C-4088-B765-51DE63677396}"/>
            </c:ext>
          </c:extLst>
        </c:ser>
        <c:ser>
          <c:idx val="6"/>
          <c:order val="2"/>
          <c:tx>
            <c:strRef>
              <c:f>Tabelle1!$D$1</c:f>
              <c:strCache>
                <c:ptCount val="1"/>
                <c:pt idx="0">
                  <c:v>Entsorgungslogistik</c:v>
                </c:pt>
              </c:strCache>
            </c:strRef>
          </c:tx>
          <c:spPr>
            <a:solidFill>
              <a:schemeClr val="accent3">
                <a:tint val="48000"/>
              </a:schemeClr>
            </a:solidFill>
            <a:ln>
              <a:noFill/>
            </a:ln>
            <a:effectLst/>
          </c:spPr>
          <c:invertIfNegative val="0"/>
          <c:cat>
            <c:numRef>
              <c:f>Tabelle1!$A$2:$A$5</c:f>
              <c:numCache>
                <c:formatCode>General</c:formatCode>
                <c:ptCount val="4"/>
                <c:pt idx="0">
                  <c:v>2022</c:v>
                </c:pt>
                <c:pt idx="1">
                  <c:v>2023</c:v>
                </c:pt>
                <c:pt idx="2">
                  <c:v>2024</c:v>
                </c:pt>
                <c:pt idx="3">
                  <c:v>2025</c:v>
                </c:pt>
              </c:numCache>
            </c:numRef>
          </c:cat>
          <c:val>
            <c:numRef>
              <c:f>Tabelle1!$D$2:$D$5</c:f>
              <c:numCache>
                <c:formatCode>General</c:formatCode>
                <c:ptCount val="4"/>
                <c:pt idx="0">
                  <c:v>7</c:v>
                </c:pt>
                <c:pt idx="1">
                  <c:v>16</c:v>
                </c:pt>
                <c:pt idx="2">
                  <c:v>21</c:v>
                </c:pt>
                <c:pt idx="3">
                  <c:v>25</c:v>
                </c:pt>
              </c:numCache>
            </c:numRef>
          </c:val>
          <c:extLst>
            <c:ext xmlns:c16="http://schemas.microsoft.com/office/drawing/2014/chart" uri="{C3380CC4-5D6E-409C-BE32-E72D297353CC}">
              <c16:uniqueId val="{00000006-399C-4088-B765-51DE63677396}"/>
            </c:ext>
          </c:extLst>
        </c:ser>
        <c:dLbls>
          <c:showLegendKey val="0"/>
          <c:showVal val="0"/>
          <c:showCatName val="0"/>
          <c:showSerName val="0"/>
          <c:showPercent val="0"/>
          <c:showBubbleSize val="0"/>
        </c:dLbls>
        <c:gapWidth val="75"/>
        <c:overlap val="100"/>
        <c:serLines>
          <c:spPr>
            <a:ln w="9525" cap="flat" cmpd="sng" algn="ctr">
              <a:solidFill>
                <a:schemeClr val="tx1">
                  <a:lumMod val="35000"/>
                  <a:lumOff val="65000"/>
                </a:schemeClr>
              </a:solidFill>
              <a:round/>
            </a:ln>
            <a:effectLst/>
          </c:spPr>
        </c:serLines>
        <c:axId val="726143839"/>
        <c:axId val="726135103"/>
      </c:barChart>
      <c:catAx>
        <c:axId val="726143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26135103"/>
        <c:crosses val="autoZero"/>
        <c:auto val="1"/>
        <c:lblAlgn val="ctr"/>
        <c:lblOffset val="100"/>
        <c:noMultiLvlLbl val="0"/>
      </c:catAx>
      <c:valAx>
        <c:axId val="7261351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26143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noFill/>
    </a:ln>
    <a:effectLst/>
  </c:spPr>
  <c:txPr>
    <a:bodyPr/>
    <a:lstStyle/>
    <a:p>
      <a:pPr>
        <a:defRPr/>
      </a:pPr>
      <a:endParaRPr lang="de-D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Tabelle1!$E$1</c:f>
              <c:strCache>
                <c:ptCount val="1"/>
                <c:pt idx="0">
                  <c:v>Verkauf</c:v>
                </c:pt>
              </c:strCache>
            </c:strRef>
          </c:tx>
          <c:dPt>
            <c:idx val="0"/>
            <c:bubble3D val="0"/>
            <c:spPr>
              <a:solidFill>
                <a:schemeClr val="accent3">
                  <a:shade val="50000"/>
                </a:schemeClr>
              </a:solidFill>
              <a:ln w="19050">
                <a:solidFill>
                  <a:schemeClr val="lt1"/>
                </a:solidFill>
              </a:ln>
              <a:effectLst/>
            </c:spPr>
            <c:extLst>
              <c:ext xmlns:c16="http://schemas.microsoft.com/office/drawing/2014/chart" uri="{C3380CC4-5D6E-409C-BE32-E72D297353CC}">
                <c16:uniqueId val="{00000001-CBAB-493D-B736-16B53BF617B6}"/>
              </c:ext>
            </c:extLst>
          </c:dPt>
          <c:dPt>
            <c:idx val="1"/>
            <c:bubble3D val="0"/>
            <c:spPr>
              <a:solidFill>
                <a:schemeClr val="accent3">
                  <a:shade val="70000"/>
                </a:schemeClr>
              </a:solidFill>
              <a:ln w="19050">
                <a:solidFill>
                  <a:schemeClr val="lt1"/>
                </a:solidFill>
              </a:ln>
              <a:effectLst/>
            </c:spPr>
            <c:extLst>
              <c:ext xmlns:c16="http://schemas.microsoft.com/office/drawing/2014/chart" uri="{C3380CC4-5D6E-409C-BE32-E72D297353CC}">
                <c16:uniqueId val="{00000003-CBAB-493D-B736-16B53BF617B6}"/>
              </c:ext>
            </c:extLst>
          </c:dPt>
          <c:dPt>
            <c:idx val="2"/>
            <c:bubble3D val="0"/>
            <c:spPr>
              <a:solidFill>
                <a:schemeClr val="accent3">
                  <a:shade val="90000"/>
                </a:schemeClr>
              </a:solidFill>
              <a:ln w="19050">
                <a:solidFill>
                  <a:schemeClr val="lt1"/>
                </a:solidFill>
              </a:ln>
              <a:effectLst/>
            </c:spPr>
            <c:extLst>
              <c:ext xmlns:c16="http://schemas.microsoft.com/office/drawing/2014/chart" uri="{C3380CC4-5D6E-409C-BE32-E72D297353CC}">
                <c16:uniqueId val="{00000005-CBAB-493D-B736-16B53BF617B6}"/>
              </c:ext>
            </c:extLst>
          </c:dPt>
          <c:dPt>
            <c:idx val="3"/>
            <c:bubble3D val="0"/>
            <c:spPr>
              <a:solidFill>
                <a:schemeClr val="accent3">
                  <a:tint val="90000"/>
                </a:schemeClr>
              </a:solidFill>
              <a:ln w="19050">
                <a:solidFill>
                  <a:schemeClr val="lt1"/>
                </a:solidFill>
              </a:ln>
              <a:effectLst/>
            </c:spPr>
            <c:extLst>
              <c:ext xmlns:c16="http://schemas.microsoft.com/office/drawing/2014/chart" uri="{C3380CC4-5D6E-409C-BE32-E72D297353CC}">
                <c16:uniqueId val="{00000007-CBAB-493D-B736-16B53BF617B6}"/>
              </c:ext>
            </c:extLst>
          </c:dPt>
          <c:dPt>
            <c:idx val="4"/>
            <c:bubble3D val="0"/>
            <c:spPr>
              <a:solidFill>
                <a:schemeClr val="accent3">
                  <a:tint val="70000"/>
                </a:schemeClr>
              </a:solidFill>
              <a:ln w="19050">
                <a:solidFill>
                  <a:schemeClr val="lt1"/>
                </a:solidFill>
              </a:ln>
              <a:effectLst/>
            </c:spPr>
            <c:extLst>
              <c:ext xmlns:c16="http://schemas.microsoft.com/office/drawing/2014/chart" uri="{C3380CC4-5D6E-409C-BE32-E72D297353CC}">
                <c16:uniqueId val="{00000009-CBAB-493D-B736-16B53BF617B6}"/>
              </c:ext>
            </c:extLst>
          </c:dPt>
          <c:dPt>
            <c:idx val="5"/>
            <c:bubble3D val="0"/>
            <c:spPr>
              <a:solidFill>
                <a:schemeClr val="accent3">
                  <a:tint val="50000"/>
                </a:schemeClr>
              </a:solidFill>
              <a:ln w="19050">
                <a:solidFill>
                  <a:schemeClr val="lt1"/>
                </a:solidFill>
              </a:ln>
              <a:effectLst/>
            </c:spPr>
            <c:extLst>
              <c:ext xmlns:c16="http://schemas.microsoft.com/office/drawing/2014/chart" uri="{C3380CC4-5D6E-409C-BE32-E72D297353CC}">
                <c16:uniqueId val="{0000000B-CBAB-493D-B736-16B53BF617B6}"/>
              </c:ext>
            </c:extLst>
          </c:dPt>
          <c:dLbls>
            <c:dLbl>
              <c:idx val="0"/>
              <c:layout>
                <c:manualLayout>
                  <c:x val="6.6851624778148239E-2"/>
                  <c:y val="-8.2640191438931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AB-493D-B736-16B53BF617B6}"/>
                </c:ext>
              </c:extLst>
            </c:dLbl>
            <c:dLbl>
              <c:idx val="1"/>
              <c:layout>
                <c:manualLayout>
                  <c:x val="9.6563458012880785E-2"/>
                  <c:y val="6.88668261991100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AB-493D-B736-16B53BF617B6}"/>
                </c:ext>
              </c:extLst>
            </c:dLbl>
            <c:dLbl>
              <c:idx val="2"/>
              <c:layout>
                <c:manualLayout>
                  <c:x val="0.10027743716722234"/>
                  <c:y val="1.3773365239821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AB-493D-B736-16B53BF617B6}"/>
                </c:ext>
              </c:extLst>
            </c:dLbl>
            <c:dLbl>
              <c:idx val="3"/>
              <c:layout>
                <c:manualLayout>
                  <c:x val="7.4279583086831302E-2"/>
                  <c:y val="8.2640191438931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AB-493D-B736-16B53BF617B6}"/>
                </c:ext>
              </c:extLst>
            </c:dLbl>
            <c:dLbl>
              <c:idx val="4"/>
              <c:layout>
                <c:manualLayout>
                  <c:x val="-8.1707541395514574E-2"/>
                  <c:y val="9.6413556678753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BAB-493D-B736-16B53BF617B6}"/>
                </c:ext>
              </c:extLst>
            </c:dLbl>
            <c:dLbl>
              <c:idx val="5"/>
              <c:layout>
                <c:manualLayout>
                  <c:x val="-0.10770539547590549"/>
                  <c:y val="-1.3773365239821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BAB-493D-B736-16B53BF617B6}"/>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Kunde 1</c:v>
                </c:pt>
                <c:pt idx="1">
                  <c:v>Kunde 2</c:v>
                </c:pt>
                <c:pt idx="2">
                  <c:v>Kunde 3</c:v>
                </c:pt>
                <c:pt idx="3">
                  <c:v>Kunde 4</c:v>
                </c:pt>
                <c:pt idx="4">
                  <c:v>Kunde 5</c:v>
                </c:pt>
                <c:pt idx="5">
                  <c:v>Rest</c:v>
                </c:pt>
              </c:strCache>
            </c:strRef>
          </c:cat>
          <c:val>
            <c:numRef>
              <c:f>Tabelle1!$E$2:$E$7</c:f>
              <c:numCache>
                <c:formatCode>General</c:formatCode>
                <c:ptCount val="6"/>
                <c:pt idx="0">
                  <c:v>15</c:v>
                </c:pt>
                <c:pt idx="1">
                  <c:v>13</c:v>
                </c:pt>
                <c:pt idx="2">
                  <c:v>13</c:v>
                </c:pt>
                <c:pt idx="3">
                  <c:v>12</c:v>
                </c:pt>
                <c:pt idx="4">
                  <c:v>11</c:v>
                </c:pt>
                <c:pt idx="5">
                  <c:v>36</c:v>
                </c:pt>
              </c:numCache>
            </c:numRef>
          </c:val>
          <c:extLst>
            <c:ext xmlns:c16="http://schemas.microsoft.com/office/drawing/2014/chart" uri="{C3380CC4-5D6E-409C-BE32-E72D297353CC}">
              <c16:uniqueId val="{0000000C-CBAB-493D-B736-16B53BF617B6}"/>
            </c:ext>
          </c:extLst>
        </c:ser>
        <c:dLbls>
          <c:showLegendKey val="0"/>
          <c:showVal val="1"/>
          <c:showCatName val="0"/>
          <c:showSerName val="0"/>
          <c:showPercent val="0"/>
          <c:showBubbleSize val="0"/>
          <c:showLeaderLines val="1"/>
        </c:dLbls>
        <c:firstSliceAng val="0"/>
        <c:holeSize val="64"/>
      </c:doughnutChart>
      <c:spPr>
        <a:noFill/>
        <a:ln>
          <a:noFill/>
        </a:ln>
        <a:effectLst/>
      </c:spPr>
    </c:plotArea>
    <c:legend>
      <c:legendPos val="b"/>
      <c:layout>
        <c:manualLayout>
          <c:xMode val="edge"/>
          <c:yMode val="edge"/>
          <c:x val="0.13437266853669994"/>
          <c:y val="0.76199149898083229"/>
          <c:w val="0.77582246360812201"/>
          <c:h val="0.2095471111450926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Umsatz (Mrd. €)</c:v>
                </c:pt>
              </c:strCache>
            </c:strRef>
          </c:tx>
          <c:spPr>
            <a:solidFill>
              <a:schemeClr val="tx1">
                <a:lumMod val="50000"/>
                <a:lumOff val="50000"/>
              </a:schemeClr>
            </a:solidFill>
            <a:ln>
              <a:noFill/>
            </a:ln>
            <a:effectLst/>
          </c:spPr>
          <c:invertIfNegative val="0"/>
          <c:cat>
            <c:numRef>
              <c:f>Tabelle1!$A$2:$A$15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Tabelle1!$B$2:$B$15</c:f>
              <c:numCache>
                <c:formatCode>General</c:formatCode>
                <c:ptCount val="14"/>
                <c:pt idx="0">
                  <c:v>237.4</c:v>
                </c:pt>
                <c:pt idx="1">
                  <c:v>220.9</c:v>
                </c:pt>
                <c:pt idx="2">
                  <c:v>236</c:v>
                </c:pt>
                <c:pt idx="3">
                  <c:v>230.5</c:v>
                </c:pt>
                <c:pt idx="4">
                  <c:v>234.5</c:v>
                </c:pt>
                <c:pt idx="5">
                  <c:v>238.6</c:v>
                </c:pt>
                <c:pt idx="6">
                  <c:v>244.3</c:v>
                </c:pt>
                <c:pt idx="7">
                  <c:v>256.89999999999998</c:v>
                </c:pt>
                <c:pt idx="8">
                  <c:v>252.2</c:v>
                </c:pt>
                <c:pt idx="9">
                  <c:v>262.7</c:v>
                </c:pt>
                <c:pt idx="10">
                  <c:v>261.5</c:v>
                </c:pt>
                <c:pt idx="11">
                  <c:v>261.7</c:v>
                </c:pt>
                <c:pt idx="12">
                  <c:v>222.4</c:v>
                </c:pt>
                <c:pt idx="13">
                  <c:v>243.8</c:v>
                </c:pt>
              </c:numCache>
            </c:numRef>
          </c:val>
          <c:extLst>
            <c:ext xmlns:c16="http://schemas.microsoft.com/office/drawing/2014/chart" uri="{C3380CC4-5D6E-409C-BE32-E72D297353CC}">
              <c16:uniqueId val="{00000000-BE1C-41C0-83F7-F21FB63667F0}"/>
            </c:ext>
          </c:extLst>
        </c:ser>
        <c:dLbls>
          <c:showLegendKey val="0"/>
          <c:showVal val="0"/>
          <c:showCatName val="0"/>
          <c:showSerName val="0"/>
          <c:showPercent val="0"/>
          <c:showBubbleSize val="0"/>
        </c:dLbls>
        <c:gapWidth val="75"/>
        <c:overlap val="-25"/>
        <c:axId val="1828091583"/>
        <c:axId val="1828080767"/>
      </c:barChart>
      <c:lineChart>
        <c:grouping val="standard"/>
        <c:varyColors val="0"/>
        <c:ser>
          <c:idx val="1"/>
          <c:order val="1"/>
          <c:tx>
            <c:strRef>
              <c:f>Tabelle1!$C$1</c:f>
              <c:strCache>
                <c:ptCount val="1"/>
                <c:pt idx="0">
                  <c:v>Beschäftigte (Tsd.)</c:v>
                </c:pt>
              </c:strCache>
            </c:strRef>
          </c:tx>
          <c:spPr>
            <a:ln w="28575" cap="rnd">
              <a:solidFill>
                <a:schemeClr val="accent2"/>
              </a:solidFill>
              <a:round/>
            </a:ln>
            <a:effectLst/>
          </c:spPr>
          <c:marker>
            <c:symbol val="none"/>
          </c:marker>
          <c:cat>
            <c:numRef>
              <c:f>Tabelle1!$A$2:$A$15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Tabelle1!$C$2:$C$15</c:f>
              <c:numCache>
                <c:formatCode>General</c:formatCode>
                <c:ptCount val="14"/>
                <c:pt idx="0">
                  <c:v>1337.7</c:v>
                </c:pt>
                <c:pt idx="1">
                  <c:v>1329.5</c:v>
                </c:pt>
                <c:pt idx="2">
                  <c:v>1353.4</c:v>
                </c:pt>
                <c:pt idx="3">
                  <c:v>1392.3</c:v>
                </c:pt>
                <c:pt idx="4">
                  <c:v>1412.8</c:v>
                </c:pt>
                <c:pt idx="5">
                  <c:v>1443.9</c:v>
                </c:pt>
                <c:pt idx="6">
                  <c:v>1521.9</c:v>
                </c:pt>
                <c:pt idx="7">
                  <c:v>1554.3</c:v>
                </c:pt>
                <c:pt idx="8">
                  <c:v>1616.3</c:v>
                </c:pt>
                <c:pt idx="9">
                  <c:v>1677.5</c:v>
                </c:pt>
                <c:pt idx="10">
                  <c:v>1711.5</c:v>
                </c:pt>
                <c:pt idx="11">
                  <c:v>1731.1</c:v>
                </c:pt>
                <c:pt idx="12">
                  <c:v>1680.9</c:v>
                </c:pt>
                <c:pt idx="13">
                  <c:v>1697.8</c:v>
                </c:pt>
              </c:numCache>
            </c:numRef>
          </c:val>
          <c:smooth val="0"/>
          <c:extLst>
            <c:ext xmlns:c16="http://schemas.microsoft.com/office/drawing/2014/chart" uri="{C3380CC4-5D6E-409C-BE32-E72D297353CC}">
              <c16:uniqueId val="{00000001-BE1C-41C0-83F7-F21FB63667F0}"/>
            </c:ext>
          </c:extLst>
        </c:ser>
        <c:dLbls>
          <c:showLegendKey val="0"/>
          <c:showVal val="0"/>
          <c:showCatName val="0"/>
          <c:showSerName val="0"/>
          <c:showPercent val="0"/>
          <c:showBubbleSize val="0"/>
        </c:dLbls>
        <c:marker val="1"/>
        <c:smooth val="0"/>
        <c:axId val="1805292111"/>
        <c:axId val="1805309999"/>
      </c:lineChart>
      <c:catAx>
        <c:axId val="1828091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828080767"/>
        <c:crosses val="autoZero"/>
        <c:auto val="1"/>
        <c:lblAlgn val="ctr"/>
        <c:lblOffset val="100"/>
        <c:noMultiLvlLbl val="0"/>
      </c:catAx>
      <c:valAx>
        <c:axId val="18280807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828091583"/>
        <c:crosses val="autoZero"/>
        <c:crossBetween val="between"/>
      </c:valAx>
      <c:valAx>
        <c:axId val="1805309999"/>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805292111"/>
        <c:crosses val="max"/>
        <c:crossBetween val="between"/>
      </c:valAx>
      <c:catAx>
        <c:axId val="1805292111"/>
        <c:scaling>
          <c:orientation val="minMax"/>
        </c:scaling>
        <c:delete val="1"/>
        <c:axPos val="b"/>
        <c:numFmt formatCode="General" sourceLinked="1"/>
        <c:majorTickMark val="out"/>
        <c:minorTickMark val="none"/>
        <c:tickLblPos val="nextTo"/>
        <c:crossAx val="1805309999"/>
        <c:crosses val="autoZero"/>
        <c:auto val="1"/>
        <c:lblAlgn val="ctr"/>
        <c:lblOffset val="100"/>
        <c:noMultiLvlLbl val="0"/>
      </c:catAx>
      <c:spPr>
        <a:noFill/>
        <a:ln>
          <a:noFill/>
        </a:ln>
        <a:effectLst/>
      </c:spPr>
    </c:plotArea>
    <c:legend>
      <c:legendPos val="b"/>
      <c:layout>
        <c:manualLayout>
          <c:xMode val="edge"/>
          <c:yMode val="edge"/>
          <c:x val="8.1149292722396044E-2"/>
          <c:y val="0.8765833574728964"/>
          <c:w val="0.89999978198201225"/>
          <c:h val="0.1234166425271035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de-DE" sz="1400" b="1"/>
              <a:t>Umsatz- und Beschäftigtenprognose der Logistikbranche in Deutschland</a:t>
            </a:r>
          </a:p>
        </c:rich>
      </c:tx>
      <c:layout>
        <c:manualLayout>
          <c:xMode val="edge"/>
          <c:yMode val="edge"/>
          <c:x val="0.18947572928427006"/>
          <c:y val="4.6250616674889007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Umsatz (Mrd. €)</c:v>
                </c:pt>
              </c:strCache>
            </c:strRef>
          </c:tx>
          <c:spPr>
            <a:solidFill>
              <a:schemeClr val="tx1">
                <a:lumMod val="50000"/>
                <a:lumOff val="50000"/>
              </a:schemeClr>
            </a:solidFill>
            <a:ln>
              <a:noFill/>
            </a:ln>
            <a:effectLst/>
          </c:spPr>
          <c:invertIfNegative val="0"/>
          <c:cat>
            <c:numRef>
              <c:f>Tabelle1!$A$2:$A$8</c:f>
              <c:numCache>
                <c:formatCode>General</c:formatCode>
                <c:ptCount val="7"/>
                <c:pt idx="0">
                  <c:v>2025</c:v>
                </c:pt>
                <c:pt idx="1">
                  <c:v>2026</c:v>
                </c:pt>
                <c:pt idx="2">
                  <c:v>2027</c:v>
                </c:pt>
                <c:pt idx="3">
                  <c:v>2028</c:v>
                </c:pt>
                <c:pt idx="4">
                  <c:v>2029</c:v>
                </c:pt>
                <c:pt idx="5">
                  <c:v>2030</c:v>
                </c:pt>
                <c:pt idx="6">
                  <c:v>2031</c:v>
                </c:pt>
              </c:numCache>
            </c:numRef>
          </c:cat>
          <c:val>
            <c:numRef>
              <c:f>Tabelle1!$B$2:$B$8</c:f>
              <c:numCache>
                <c:formatCode>General</c:formatCode>
                <c:ptCount val="7"/>
                <c:pt idx="0">
                  <c:v>222.4</c:v>
                </c:pt>
                <c:pt idx="1">
                  <c:v>243.8</c:v>
                </c:pt>
                <c:pt idx="2">
                  <c:v>248</c:v>
                </c:pt>
                <c:pt idx="3">
                  <c:v>252.5</c:v>
                </c:pt>
                <c:pt idx="4">
                  <c:v>258.10000000000002</c:v>
                </c:pt>
                <c:pt idx="5">
                  <c:v>262.39999999999998</c:v>
                </c:pt>
                <c:pt idx="6">
                  <c:v>267.2</c:v>
                </c:pt>
              </c:numCache>
            </c:numRef>
          </c:val>
          <c:extLst>
            <c:ext xmlns:c16="http://schemas.microsoft.com/office/drawing/2014/chart" uri="{C3380CC4-5D6E-409C-BE32-E72D297353CC}">
              <c16:uniqueId val="{00000000-22CA-46DE-BAFF-C7D34AD28A9F}"/>
            </c:ext>
          </c:extLst>
        </c:ser>
        <c:dLbls>
          <c:showLegendKey val="0"/>
          <c:showVal val="0"/>
          <c:showCatName val="0"/>
          <c:showSerName val="0"/>
          <c:showPercent val="0"/>
          <c:showBubbleSize val="0"/>
        </c:dLbls>
        <c:gapWidth val="150"/>
        <c:axId val="1828091583"/>
        <c:axId val="1828080767"/>
      </c:barChart>
      <c:lineChart>
        <c:grouping val="standard"/>
        <c:varyColors val="0"/>
        <c:ser>
          <c:idx val="1"/>
          <c:order val="1"/>
          <c:tx>
            <c:strRef>
              <c:f>Tabelle1!$C$1</c:f>
              <c:strCache>
                <c:ptCount val="1"/>
                <c:pt idx="0">
                  <c:v>Beschäftigte (Mio.)</c:v>
                </c:pt>
              </c:strCache>
            </c:strRef>
          </c:tx>
          <c:spPr>
            <a:ln w="28575" cap="rnd">
              <a:solidFill>
                <a:schemeClr val="accent2"/>
              </a:solidFill>
              <a:round/>
            </a:ln>
            <a:effectLst/>
          </c:spPr>
          <c:marker>
            <c:symbol val="none"/>
          </c:marker>
          <c:cat>
            <c:numRef>
              <c:f>Tabelle1!$A$2:$A$8</c:f>
              <c:numCache>
                <c:formatCode>General</c:formatCode>
                <c:ptCount val="7"/>
                <c:pt idx="0">
                  <c:v>2025</c:v>
                </c:pt>
                <c:pt idx="1">
                  <c:v>2026</c:v>
                </c:pt>
                <c:pt idx="2">
                  <c:v>2027</c:v>
                </c:pt>
                <c:pt idx="3">
                  <c:v>2028</c:v>
                </c:pt>
                <c:pt idx="4">
                  <c:v>2029</c:v>
                </c:pt>
                <c:pt idx="5">
                  <c:v>2030</c:v>
                </c:pt>
                <c:pt idx="6">
                  <c:v>2031</c:v>
                </c:pt>
              </c:numCache>
            </c:numRef>
          </c:cat>
          <c:val>
            <c:numRef>
              <c:f>Tabelle1!$C$2:$C$8</c:f>
              <c:numCache>
                <c:formatCode>General</c:formatCode>
                <c:ptCount val="7"/>
                <c:pt idx="0">
                  <c:v>1.3377000000000001</c:v>
                </c:pt>
                <c:pt idx="1">
                  <c:v>1.3294999999999999</c:v>
                </c:pt>
                <c:pt idx="2">
                  <c:v>1.3534000000000002</c:v>
                </c:pt>
                <c:pt idx="3">
                  <c:v>1.3922999999999999</c:v>
                </c:pt>
                <c:pt idx="4">
                  <c:v>1.4128000000000001</c:v>
                </c:pt>
                <c:pt idx="5">
                  <c:v>1.4439000000000002</c:v>
                </c:pt>
                <c:pt idx="6">
                  <c:v>1.5219</c:v>
                </c:pt>
              </c:numCache>
            </c:numRef>
          </c:val>
          <c:smooth val="0"/>
          <c:extLst>
            <c:ext xmlns:c16="http://schemas.microsoft.com/office/drawing/2014/chart" uri="{C3380CC4-5D6E-409C-BE32-E72D297353CC}">
              <c16:uniqueId val="{00000001-22CA-46DE-BAFF-C7D34AD28A9F}"/>
            </c:ext>
          </c:extLst>
        </c:ser>
        <c:dLbls>
          <c:showLegendKey val="0"/>
          <c:showVal val="0"/>
          <c:showCatName val="0"/>
          <c:showSerName val="0"/>
          <c:showPercent val="0"/>
          <c:showBubbleSize val="0"/>
        </c:dLbls>
        <c:marker val="1"/>
        <c:smooth val="0"/>
        <c:axId val="1805292111"/>
        <c:axId val="1805309999"/>
      </c:lineChart>
      <c:catAx>
        <c:axId val="1828091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828080767"/>
        <c:crosses val="autoZero"/>
        <c:auto val="1"/>
        <c:lblAlgn val="ctr"/>
        <c:lblOffset val="100"/>
        <c:noMultiLvlLbl val="0"/>
      </c:catAx>
      <c:valAx>
        <c:axId val="18280807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828091583"/>
        <c:crosses val="autoZero"/>
        <c:crossBetween val="between"/>
      </c:valAx>
      <c:valAx>
        <c:axId val="1805309999"/>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805292111"/>
        <c:crosses val="max"/>
        <c:crossBetween val="between"/>
      </c:valAx>
      <c:catAx>
        <c:axId val="1805292111"/>
        <c:scaling>
          <c:orientation val="minMax"/>
        </c:scaling>
        <c:delete val="1"/>
        <c:axPos val="b"/>
        <c:numFmt formatCode="General" sourceLinked="1"/>
        <c:majorTickMark val="out"/>
        <c:minorTickMark val="none"/>
        <c:tickLblPos val="nextTo"/>
        <c:crossAx val="1805309999"/>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de-DE"/>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67228983285225"/>
          <c:y val="3.4118666255631716E-2"/>
          <c:w val="0.8095015446959386"/>
          <c:h val="0.73612233063802701"/>
        </c:manualLayout>
      </c:layout>
      <c:barChart>
        <c:barDir val="col"/>
        <c:grouping val="clustered"/>
        <c:varyColors val="0"/>
        <c:ser>
          <c:idx val="0"/>
          <c:order val="0"/>
          <c:tx>
            <c:strRef>
              <c:f>Tabelle1!$B$1</c:f>
              <c:strCache>
                <c:ptCount val="1"/>
                <c:pt idx="0">
                  <c:v>Gesamtleistung</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name>Trend (Gesamtleistung)</c:name>
            <c:spPr>
              <a:ln w="19050" cap="rnd">
                <a:solidFill>
                  <a:schemeClr val="accent1"/>
                </a:solidFill>
                <a:prstDash val="sysDot"/>
              </a:ln>
              <a:effectLst/>
            </c:spPr>
            <c:trendlineType val="poly"/>
            <c:order val="4"/>
            <c:dispRSqr val="0"/>
            <c:dispEq val="0"/>
          </c:trendline>
          <c:cat>
            <c:strRef>
              <c:f>Tabelle1!$A$2:$A$7</c:f>
              <c:strCache>
                <c:ptCount val="6"/>
                <c:pt idx="0">
                  <c:v>2021</c:v>
                </c:pt>
                <c:pt idx="1">
                  <c:v>2023</c:v>
                </c:pt>
                <c:pt idx="2">
                  <c:v>2024</c:v>
                </c:pt>
                <c:pt idx="3">
                  <c:v>2025</c:v>
                </c:pt>
                <c:pt idx="4">
                  <c:v>2026P</c:v>
                </c:pt>
                <c:pt idx="5">
                  <c:v>2027P</c:v>
                </c:pt>
              </c:strCache>
            </c:strRef>
          </c:cat>
          <c:val>
            <c:numRef>
              <c:f>Tabelle1!$B$2:$B$7</c:f>
              <c:numCache>
                <c:formatCode>#,##0</c:formatCode>
                <c:ptCount val="6"/>
                <c:pt idx="0">
                  <c:v>27048</c:v>
                </c:pt>
                <c:pt idx="1">
                  <c:v>28797</c:v>
                </c:pt>
                <c:pt idx="2">
                  <c:v>25963</c:v>
                </c:pt>
                <c:pt idx="3">
                  <c:v>22479</c:v>
                </c:pt>
                <c:pt idx="4" formatCode="#,##0_);\(#,##0\)">
                  <c:v>27114.9</c:v>
                </c:pt>
                <c:pt idx="5" formatCode="#,##0_);\(#,##0\)">
                  <c:v>35851.700000000004</c:v>
                </c:pt>
              </c:numCache>
            </c:numRef>
          </c:val>
          <c:extLst>
            <c:ext xmlns:c16="http://schemas.microsoft.com/office/drawing/2014/chart" uri="{C3380CC4-5D6E-409C-BE32-E72D297353CC}">
              <c16:uniqueId val="{00000000-5838-45D8-AD48-6B3C0DF4CDCB}"/>
            </c:ext>
          </c:extLst>
        </c:ser>
        <c:ser>
          <c:idx val="1"/>
          <c:order val="1"/>
          <c:tx>
            <c:strRef>
              <c:f>Tabelle1!$C$1</c:f>
              <c:strCache>
                <c:ptCount val="1"/>
                <c:pt idx="0">
                  <c:v>EBITDA</c:v>
                </c:pt>
              </c:strCache>
            </c:strRef>
          </c:tx>
          <c:spPr>
            <a:solidFill>
              <a:schemeClr val="accent2"/>
            </a:solidFill>
            <a:ln>
              <a:noFill/>
            </a:ln>
            <a:effectLst/>
          </c:spPr>
          <c:invertIfNegative val="0"/>
          <c:dLbls>
            <c:dLbl>
              <c:idx val="0"/>
              <c:layout>
                <c:manualLayout>
                  <c:x val="2.4600847615424828E-2"/>
                  <c:y val="-5.22908066444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838-45D8-AD48-6B3C0DF4CDCB}"/>
                </c:ext>
              </c:extLst>
            </c:dLbl>
            <c:dLbl>
              <c:idx val="1"/>
              <c:layout>
                <c:manualLayout>
                  <c:x val="3.0751059519281036E-2"/>
                  <c:y val="-4.92715773699062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838-45D8-AD48-6B3C0DF4CDCB}"/>
                </c:ext>
              </c:extLst>
            </c:dLbl>
            <c:dLbl>
              <c:idx val="2"/>
              <c:layout>
                <c:manualLayout>
                  <c:x val="3.3826165471209139E-2"/>
                  <c:y val="-7.23305070314049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838-45D8-AD48-6B3C0DF4CDCB}"/>
                </c:ext>
              </c:extLst>
            </c:dLbl>
            <c:dLbl>
              <c:idx val="3"/>
              <c:layout>
                <c:manualLayout>
                  <c:x val="2.4600847615424828E-2"/>
                  <c:y val="-7.10362709232654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838-45D8-AD48-6B3C0DF4CDCB}"/>
                </c:ext>
              </c:extLst>
            </c:dLbl>
            <c:dLbl>
              <c:idx val="4"/>
              <c:layout>
                <c:manualLayout>
                  <c:x val="2.4600847615424828E-2"/>
                  <c:y val="-6.40044293964510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38-45D8-AD48-6B3C0DF4CDCB}"/>
                </c:ext>
              </c:extLst>
            </c:dLbl>
            <c:dLbl>
              <c:idx val="5"/>
              <c:layout>
                <c:manualLayout>
                  <c:x val="3.0905783354185135E-2"/>
                  <c:y val="-9.39958622869902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38-45D8-AD48-6B3C0DF4CDC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name>Trend (EBITDA)</c:name>
            <c:spPr>
              <a:ln w="19050" cap="rnd">
                <a:solidFill>
                  <a:schemeClr val="accent2"/>
                </a:solidFill>
                <a:prstDash val="sysDot"/>
              </a:ln>
              <a:effectLst/>
            </c:spPr>
            <c:trendlineType val="poly"/>
            <c:order val="4"/>
            <c:dispRSqr val="0"/>
            <c:dispEq val="0"/>
          </c:trendline>
          <c:cat>
            <c:strRef>
              <c:f>Tabelle1!$A$2:$A$7</c:f>
              <c:strCache>
                <c:ptCount val="6"/>
                <c:pt idx="0">
                  <c:v>2021</c:v>
                </c:pt>
                <c:pt idx="1">
                  <c:v>2023</c:v>
                </c:pt>
                <c:pt idx="2">
                  <c:v>2024</c:v>
                </c:pt>
                <c:pt idx="3">
                  <c:v>2025</c:v>
                </c:pt>
                <c:pt idx="4">
                  <c:v>2026P</c:v>
                </c:pt>
                <c:pt idx="5">
                  <c:v>2027P</c:v>
                </c:pt>
              </c:strCache>
            </c:strRef>
          </c:cat>
          <c:val>
            <c:numRef>
              <c:f>Tabelle1!$C$2:$C$7</c:f>
              <c:numCache>
                <c:formatCode>#,##0</c:formatCode>
                <c:ptCount val="6"/>
                <c:pt idx="0" formatCode="#,##0_);\(#,##0\)">
                  <c:v>2130.6</c:v>
                </c:pt>
                <c:pt idx="1">
                  <c:v>2144</c:v>
                </c:pt>
                <c:pt idx="2" formatCode="General">
                  <c:v>891</c:v>
                </c:pt>
                <c:pt idx="3">
                  <c:v>1112</c:v>
                </c:pt>
                <c:pt idx="4" formatCode="#,##0_);\(#,##0\)">
                  <c:v>1494.1000000000001</c:v>
                </c:pt>
                <c:pt idx="5" formatCode="#,##0_);\(#,##0\)">
                  <c:v>4529.2</c:v>
                </c:pt>
              </c:numCache>
            </c:numRef>
          </c:val>
          <c:extLst>
            <c:ext xmlns:c16="http://schemas.microsoft.com/office/drawing/2014/chart" uri="{C3380CC4-5D6E-409C-BE32-E72D297353CC}">
              <c16:uniqueId val="{00000001-5838-45D8-AD48-6B3C0DF4CDCB}"/>
            </c:ext>
          </c:extLst>
        </c:ser>
        <c:dLbls>
          <c:dLblPos val="outEnd"/>
          <c:showLegendKey val="0"/>
          <c:showVal val="1"/>
          <c:showCatName val="0"/>
          <c:showSerName val="0"/>
          <c:showPercent val="0"/>
          <c:showBubbleSize val="0"/>
        </c:dLbls>
        <c:gapWidth val="219"/>
        <c:overlap val="-27"/>
        <c:axId val="2100097040"/>
        <c:axId val="2100103696"/>
      </c:barChart>
      <c:catAx>
        <c:axId val="210009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100103696"/>
        <c:crosses val="autoZero"/>
        <c:auto val="1"/>
        <c:lblAlgn val="ctr"/>
        <c:lblOffset val="100"/>
        <c:noMultiLvlLbl val="0"/>
      </c:catAx>
      <c:valAx>
        <c:axId val="2100103696"/>
        <c:scaling>
          <c:orientation val="minMax"/>
          <c:max val="4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100097040"/>
        <c:crosses val="autoZero"/>
        <c:crossBetween val="between"/>
      </c:valAx>
      <c:spPr>
        <a:noFill/>
        <a:ln>
          <a:noFill/>
        </a:ln>
        <a:effectLst/>
      </c:spPr>
    </c:plotArea>
    <c:legend>
      <c:legendPos val="b"/>
      <c:layout>
        <c:manualLayout>
          <c:xMode val="edge"/>
          <c:yMode val="edge"/>
          <c:x val="5.4339543513838823E-2"/>
          <c:y val="0.86592211702793798"/>
          <c:w val="0.90362109464570772"/>
          <c:h val="0.111895968568052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0.35866</cdr:x>
      <cdr:y>0.38721</cdr:y>
    </cdr:from>
    <cdr:to>
      <cdr:x>0.64134</cdr:x>
      <cdr:y>0.61279</cdr:y>
    </cdr:to>
    <cdr:sp macro="" textlink="">
      <cdr:nvSpPr>
        <cdr:cNvPr id="3" name="Textfeld 2">
          <a:extLst xmlns:a="http://schemas.openxmlformats.org/drawingml/2006/main">
            <a:ext uri="{FF2B5EF4-FFF2-40B4-BE49-F238E27FC236}">
              <a16:creationId xmlns:a16="http://schemas.microsoft.com/office/drawing/2014/main" id="{26F90FF6-1B13-48D8-BBD4-9A90CA87352C}"/>
            </a:ext>
          </a:extLst>
        </cdr:cNvPr>
        <cdr:cNvSpPr txBox="1"/>
      </cdr:nvSpPr>
      <cdr:spPr>
        <a:xfrm xmlns:a="http://schemas.openxmlformats.org/drawingml/2006/main">
          <a:off x="1160169" y="1569491"/>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0.64429</cdr:x>
      <cdr:y>0.55176</cdr:y>
    </cdr:from>
    <cdr:to>
      <cdr:x>0.66392</cdr:x>
      <cdr:y>0.62225</cdr:y>
    </cdr:to>
    <cdr:sp macro="" textlink="">
      <cdr:nvSpPr>
        <cdr:cNvPr id="4" name="Textfeld 3">
          <a:extLst xmlns:a="http://schemas.openxmlformats.org/drawingml/2006/main">
            <a:ext uri="{FF2B5EF4-FFF2-40B4-BE49-F238E27FC236}">
              <a16:creationId xmlns:a16="http://schemas.microsoft.com/office/drawing/2014/main" id="{FC7947DF-D9D3-4F42-87DD-EA381C2250EF}"/>
            </a:ext>
          </a:extLst>
        </cdr:cNvPr>
        <cdr:cNvSpPr txBox="1"/>
      </cdr:nvSpPr>
      <cdr:spPr>
        <a:xfrm xmlns:a="http://schemas.openxmlformats.org/drawingml/2006/main">
          <a:off x="2084118" y="2236484"/>
          <a:ext cx="635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DF1BC-0DC3-4B9B-B1C8-844F5BEC6096}" type="datetimeFigureOut">
              <a:rPr lang="de-DE" smtClean="0"/>
              <a:pPr/>
              <a:t>26.02.26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B5E1EC-4CEC-4A3F-9A96-D72A9E51C098}" type="slidenum">
              <a:rPr lang="de-DE" smtClean="0"/>
              <a:pPr/>
              <a:t>‹Nr.›</a:t>
            </a:fld>
            <a:endParaRPr lang="de-DE"/>
          </a:p>
        </p:txBody>
      </p:sp>
    </p:spTree>
    <p:extLst>
      <p:ext uri="{BB962C8B-B14F-4D97-AF65-F5344CB8AC3E}">
        <p14:creationId xmlns:p14="http://schemas.microsoft.com/office/powerpoint/2010/main" val="1622005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5B5E1EC-4CEC-4A3F-9A96-D72A9E51C098}" type="slidenum">
              <a:rPr lang="de-DE" smtClean="0"/>
              <a:pPr/>
              <a:t>3</a:t>
            </a:fld>
            <a:endParaRPr lang="de-DE"/>
          </a:p>
        </p:txBody>
      </p:sp>
    </p:spTree>
    <p:extLst>
      <p:ext uri="{BB962C8B-B14F-4D97-AF65-F5344CB8AC3E}">
        <p14:creationId xmlns:p14="http://schemas.microsoft.com/office/powerpoint/2010/main" val="3672817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5B5E1EC-4CEC-4A3F-9A96-D72A9E51C098}" type="slidenum">
              <a:rPr lang="de-DE" smtClean="0"/>
              <a:pPr/>
              <a:t>10</a:t>
            </a:fld>
            <a:endParaRPr lang="de-DE"/>
          </a:p>
        </p:txBody>
      </p:sp>
    </p:spTree>
    <p:extLst>
      <p:ext uri="{BB962C8B-B14F-4D97-AF65-F5344CB8AC3E}">
        <p14:creationId xmlns:p14="http://schemas.microsoft.com/office/powerpoint/2010/main" val="75003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5B5E1EC-4CEC-4A3F-9A96-D72A9E51C098}" type="slidenum">
              <a:rPr lang="de-DE" smtClean="0"/>
              <a:pPr/>
              <a:t>14</a:t>
            </a:fld>
            <a:endParaRPr lang="de-DE"/>
          </a:p>
        </p:txBody>
      </p:sp>
    </p:spTree>
    <p:extLst>
      <p:ext uri="{BB962C8B-B14F-4D97-AF65-F5344CB8AC3E}">
        <p14:creationId xmlns:p14="http://schemas.microsoft.com/office/powerpoint/2010/main" val="258268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5B5E1EC-4CEC-4A3F-9A96-D72A9E51C098}" type="slidenum">
              <a:rPr lang="de-DE" smtClean="0"/>
              <a:pPr/>
              <a:t>28</a:t>
            </a:fld>
            <a:endParaRPr lang="de-DE"/>
          </a:p>
        </p:txBody>
      </p:sp>
    </p:spTree>
    <p:extLst>
      <p:ext uri="{BB962C8B-B14F-4D97-AF65-F5344CB8AC3E}">
        <p14:creationId xmlns:p14="http://schemas.microsoft.com/office/powerpoint/2010/main" val="145586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5B5E1EC-4CEC-4A3F-9A96-D72A9E51C098}" type="slidenum">
              <a:rPr lang="de-DE" smtClean="0"/>
              <a:pPr/>
              <a:t>29</a:t>
            </a:fld>
            <a:endParaRPr lang="de-DE"/>
          </a:p>
        </p:txBody>
      </p:sp>
    </p:spTree>
    <p:extLst>
      <p:ext uri="{BB962C8B-B14F-4D97-AF65-F5344CB8AC3E}">
        <p14:creationId xmlns:p14="http://schemas.microsoft.com/office/powerpoint/2010/main" val="44688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5B5E1EC-4CEC-4A3F-9A96-D72A9E51C098}" type="slidenum">
              <a:rPr lang="de-DE" smtClean="0"/>
              <a:pPr/>
              <a:t>30</a:t>
            </a:fld>
            <a:endParaRPr lang="de-DE"/>
          </a:p>
        </p:txBody>
      </p:sp>
    </p:spTree>
    <p:extLst>
      <p:ext uri="{BB962C8B-B14F-4D97-AF65-F5344CB8AC3E}">
        <p14:creationId xmlns:p14="http://schemas.microsoft.com/office/powerpoint/2010/main" val="4293982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5B5E1EC-4CEC-4A3F-9A96-D72A9E51C098}" type="slidenum">
              <a:rPr lang="de-DE" smtClean="0"/>
              <a:pPr/>
              <a:t>31</a:t>
            </a:fld>
            <a:endParaRPr lang="de-DE"/>
          </a:p>
        </p:txBody>
      </p:sp>
    </p:spTree>
    <p:extLst>
      <p:ext uri="{BB962C8B-B14F-4D97-AF65-F5344CB8AC3E}">
        <p14:creationId xmlns:p14="http://schemas.microsoft.com/office/powerpoint/2010/main" val="3981640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496B68-026D-46DC-88AE-B8EA52647373}"/>
              </a:ext>
            </a:extLst>
          </p:cNvPr>
          <p:cNvSpPr>
            <a:spLocks noGrp="1"/>
          </p:cNvSpPr>
          <p:nvPr>
            <p:ph type="ctrTitle"/>
          </p:nvPr>
        </p:nvSpPr>
        <p:spPr>
          <a:xfrm>
            <a:off x="539261" y="1855061"/>
            <a:ext cx="9144000" cy="2387600"/>
          </a:xfrm>
        </p:spPr>
        <p:txBody>
          <a:bodyPr anchor="b"/>
          <a:lstStyle>
            <a:lvl1pPr algn="l">
              <a:defRPr sz="6000">
                <a:latin typeface="Open Sans" panose="020B0606030504020204"/>
              </a:defRPr>
            </a:lvl1pPr>
          </a:lstStyle>
          <a:p>
            <a:r>
              <a:rPr lang="de-DE"/>
              <a:t>Mastertitelformat bearbeiten</a:t>
            </a:r>
          </a:p>
        </p:txBody>
      </p:sp>
      <p:sp>
        <p:nvSpPr>
          <p:cNvPr id="3" name="Untertitel 2">
            <a:extLst>
              <a:ext uri="{FF2B5EF4-FFF2-40B4-BE49-F238E27FC236}">
                <a16:creationId xmlns:a16="http://schemas.microsoft.com/office/drawing/2014/main" id="{0AFB67FF-6AA8-4326-96FD-F035A35D0F31}"/>
              </a:ext>
            </a:extLst>
          </p:cNvPr>
          <p:cNvSpPr>
            <a:spLocks noGrp="1"/>
          </p:cNvSpPr>
          <p:nvPr>
            <p:ph type="subTitle" idx="1"/>
          </p:nvPr>
        </p:nvSpPr>
        <p:spPr>
          <a:xfrm>
            <a:off x="539261" y="4350368"/>
            <a:ext cx="9144000" cy="942599"/>
          </a:xfrm>
        </p:spPr>
        <p:txBody>
          <a:bodyPr/>
          <a:lstStyle>
            <a:lvl1pPr marL="0" indent="0" algn="l">
              <a:buNone/>
              <a:defRPr sz="2400">
                <a:latin typeface="Open Sans" panose="020B0606030504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8" name="Grafik 7" descr="Ein Bild, das Schrift, Text, Screenshot, Grafiken enthält.&#10;&#10;Automatisch generierte Beschreibung">
            <a:extLst>
              <a:ext uri="{FF2B5EF4-FFF2-40B4-BE49-F238E27FC236}">
                <a16:creationId xmlns:a16="http://schemas.microsoft.com/office/drawing/2014/main" id="{DCE812F9-F4CC-DE8A-2D27-53FA567166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4656" y="239645"/>
            <a:ext cx="2421751" cy="674755"/>
          </a:xfrm>
          <a:prstGeom prst="rect">
            <a:avLst/>
          </a:prstGeom>
        </p:spPr>
      </p:pic>
    </p:spTree>
    <p:extLst>
      <p:ext uri="{BB962C8B-B14F-4D97-AF65-F5344CB8AC3E}">
        <p14:creationId xmlns:p14="http://schemas.microsoft.com/office/powerpoint/2010/main" val="422841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3A9E03-619C-47C1-B933-8A5360B86792}"/>
              </a:ext>
            </a:extLst>
          </p:cNvPr>
          <p:cNvSpPr>
            <a:spLocks noGrp="1"/>
          </p:cNvSpPr>
          <p:nvPr>
            <p:ph type="title"/>
          </p:nvPr>
        </p:nvSpPr>
        <p:spPr/>
        <p:txBody>
          <a:bodyPr/>
          <a:lstStyle>
            <a:lvl1pPr>
              <a:defRPr>
                <a:latin typeface="Open Sans" panose="020B0606030504020204"/>
              </a:defRPr>
            </a:lvl1pPr>
          </a:lstStyle>
          <a:p>
            <a:r>
              <a:rPr lang="de-DE"/>
              <a:t>Mastertitelformat bearbeiten</a:t>
            </a:r>
          </a:p>
        </p:txBody>
      </p:sp>
      <p:sp>
        <p:nvSpPr>
          <p:cNvPr id="3" name="Inhaltsplatzhalter 2">
            <a:extLst>
              <a:ext uri="{FF2B5EF4-FFF2-40B4-BE49-F238E27FC236}">
                <a16:creationId xmlns:a16="http://schemas.microsoft.com/office/drawing/2014/main" id="{3376677D-6B2E-4FF4-AFAA-8FC876A973E3}"/>
              </a:ext>
            </a:extLst>
          </p:cNvPr>
          <p:cNvSpPr>
            <a:spLocks noGrp="1"/>
          </p:cNvSpPr>
          <p:nvPr>
            <p:ph idx="1"/>
          </p:nvPr>
        </p:nvSpPr>
        <p:spPr/>
        <p:txBody>
          <a:bodyPr/>
          <a:lstStyle>
            <a:lvl1pPr>
              <a:defRPr>
                <a:latin typeface="Open Sans" panose="020B0606030504020204"/>
              </a:defRPr>
            </a:lvl1pPr>
            <a:lvl2pPr>
              <a:defRPr>
                <a:latin typeface="Open Sans" panose="020B0606030504020204"/>
              </a:defRPr>
            </a:lvl2pPr>
            <a:lvl3pPr>
              <a:defRPr>
                <a:latin typeface="Open Sans" panose="020B0606030504020204"/>
              </a:defRPr>
            </a:lvl3pPr>
            <a:lvl4pPr>
              <a:defRPr>
                <a:latin typeface="Open Sans" panose="020B0606030504020204"/>
              </a:defRPr>
            </a:lvl4pPr>
            <a:lvl5pPr>
              <a:defRPr>
                <a:latin typeface="Open Sans" panose="020B0606030504020204"/>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cxnSp>
        <p:nvCxnSpPr>
          <p:cNvPr id="6" name="Gerader Verbinder 5">
            <a:extLst>
              <a:ext uri="{FF2B5EF4-FFF2-40B4-BE49-F238E27FC236}">
                <a16:creationId xmlns:a16="http://schemas.microsoft.com/office/drawing/2014/main" id="{115A3631-BFA4-438B-B072-CB86CA983798}"/>
              </a:ext>
            </a:extLst>
          </p:cNvPr>
          <p:cNvCxnSpPr>
            <a:cxnSpLocks/>
          </p:cNvCxnSpPr>
          <p:nvPr userDrawn="1"/>
        </p:nvCxnSpPr>
        <p:spPr>
          <a:xfrm>
            <a:off x="302807" y="849361"/>
            <a:ext cx="9862273" cy="1"/>
          </a:xfrm>
          <a:prstGeom prst="line">
            <a:avLst/>
          </a:prstGeom>
          <a:ln w="3175">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0" name="Foliennummernplatzhalter 5">
            <a:extLst>
              <a:ext uri="{FF2B5EF4-FFF2-40B4-BE49-F238E27FC236}">
                <a16:creationId xmlns:a16="http://schemas.microsoft.com/office/drawing/2014/main" id="{94CC5202-3F7E-4D69-874C-087C03A26360}"/>
              </a:ext>
            </a:extLst>
          </p:cNvPr>
          <p:cNvSpPr>
            <a:spLocks noGrp="1"/>
          </p:cNvSpPr>
          <p:nvPr>
            <p:ph type="sldNum" sz="quarter" idx="4"/>
          </p:nvPr>
        </p:nvSpPr>
        <p:spPr>
          <a:xfrm>
            <a:off x="9180615" y="6353463"/>
            <a:ext cx="2743200" cy="365125"/>
          </a:xfrm>
          <a:prstGeom prst="rect">
            <a:avLst/>
          </a:prstGeom>
        </p:spPr>
        <p:txBody>
          <a:bodyPr/>
          <a:lstStyle>
            <a:lvl1pPr>
              <a:defRPr sz="900">
                <a:latin typeface="Open Sans" panose="020B0606030504020204"/>
              </a:defRPr>
            </a:lvl1pPr>
          </a:lstStyle>
          <a:p>
            <a:pPr algn="r"/>
            <a:r>
              <a:rPr lang="de-DE"/>
              <a:t>Seite </a:t>
            </a:r>
            <a:fld id="{67489CC3-7238-444E-A7A9-4B5CBD2CEC7D}" type="slidenum">
              <a:rPr lang="de-DE" smtClean="0"/>
              <a:pPr algn="r"/>
              <a:t>‹Nr.›</a:t>
            </a:fld>
            <a:endParaRPr lang="de-DE"/>
          </a:p>
        </p:txBody>
      </p:sp>
      <p:pic>
        <p:nvPicPr>
          <p:cNvPr id="5" name="Grafik 4" descr="Ein Bild, das Schrift, Text, Screenshot, Grafiken enthält.&#10;&#10;Automatisch generierte Beschreibung">
            <a:extLst>
              <a:ext uri="{FF2B5EF4-FFF2-40B4-BE49-F238E27FC236}">
                <a16:creationId xmlns:a16="http://schemas.microsoft.com/office/drawing/2014/main" id="{EA425353-DDC5-0213-EE97-32B03095C4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2429" y="239646"/>
            <a:ext cx="1743978" cy="485912"/>
          </a:xfrm>
          <a:prstGeom prst="rect">
            <a:avLst/>
          </a:prstGeom>
        </p:spPr>
      </p:pic>
    </p:spTree>
    <p:extLst>
      <p:ext uri="{BB962C8B-B14F-4D97-AF65-F5344CB8AC3E}">
        <p14:creationId xmlns:p14="http://schemas.microsoft.com/office/powerpoint/2010/main" val="33213832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60E538-E9E9-4EC6-898B-D18E0315BCB4}"/>
              </a:ext>
            </a:extLst>
          </p:cNvPr>
          <p:cNvSpPr>
            <a:spLocks noGrp="1"/>
          </p:cNvSpPr>
          <p:nvPr>
            <p:ph type="title"/>
          </p:nvPr>
        </p:nvSpPr>
        <p:spPr>
          <a:xfrm>
            <a:off x="302807" y="125620"/>
            <a:ext cx="9862273" cy="723742"/>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1EEC2A5-56CF-471E-9E4F-A6B521937B66}"/>
              </a:ext>
            </a:extLst>
          </p:cNvPr>
          <p:cNvSpPr>
            <a:spLocks noGrp="1"/>
          </p:cNvSpPr>
          <p:nvPr>
            <p:ph type="body" idx="1"/>
          </p:nvPr>
        </p:nvSpPr>
        <p:spPr>
          <a:xfrm>
            <a:off x="302807" y="1101883"/>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a:extLst>
              <a:ext uri="{FF2B5EF4-FFF2-40B4-BE49-F238E27FC236}">
                <a16:creationId xmlns:a16="http://schemas.microsoft.com/office/drawing/2014/main" id="{DAB30C43-6F8F-45B1-9601-A1C1615B281C}"/>
              </a:ext>
            </a:extLst>
          </p:cNvPr>
          <p:cNvSpPr>
            <a:spLocks noGrp="1"/>
          </p:cNvSpPr>
          <p:nvPr>
            <p:ph type="sldNum" sz="quarter" idx="4"/>
          </p:nvPr>
        </p:nvSpPr>
        <p:spPr>
          <a:xfrm>
            <a:off x="9180615" y="6353463"/>
            <a:ext cx="2743200" cy="365125"/>
          </a:xfrm>
          <a:prstGeom prst="rect">
            <a:avLst/>
          </a:prstGeom>
        </p:spPr>
        <p:txBody>
          <a:bodyPr/>
          <a:lstStyle>
            <a:lvl1pPr>
              <a:defRPr sz="900">
                <a:latin typeface="Open Sans" panose="020B0606030504020204"/>
              </a:defRPr>
            </a:lvl1pPr>
          </a:lstStyle>
          <a:p>
            <a:pPr algn="r"/>
            <a:r>
              <a:rPr lang="de-DE"/>
              <a:t>Seite </a:t>
            </a:r>
            <a:fld id="{67489CC3-7238-444E-A7A9-4B5CBD2CEC7D}" type="slidenum">
              <a:rPr lang="de-DE" smtClean="0"/>
              <a:pPr algn="r"/>
              <a:t>‹Nr.›</a:t>
            </a:fld>
            <a:endParaRPr lang="de-DE"/>
          </a:p>
        </p:txBody>
      </p:sp>
      <p:sp>
        <p:nvSpPr>
          <p:cNvPr id="9" name="Fußzeilenplatzhalter 4">
            <a:extLst>
              <a:ext uri="{FF2B5EF4-FFF2-40B4-BE49-F238E27FC236}">
                <a16:creationId xmlns:a16="http://schemas.microsoft.com/office/drawing/2014/main" id="{6027D352-F0E4-4C90-9E3A-3AD3B2ED2B82}"/>
              </a:ext>
            </a:extLst>
          </p:cNvPr>
          <p:cNvSpPr txBox="1">
            <a:spLocks/>
          </p:cNvSpPr>
          <p:nvPr userDrawn="1"/>
        </p:nvSpPr>
        <p:spPr>
          <a:xfrm>
            <a:off x="4753498" y="6356350"/>
            <a:ext cx="4114800" cy="365125"/>
          </a:xfrm>
          <a:prstGeom prst="rect">
            <a:avLst/>
          </a:prstGeom>
        </p:spPr>
        <p:txBody>
          <a:bodyPr vert="horz" lIns="91440" tIns="45720" rIns="91440" bIns="45720" rtlCol="0" anchor="ctr"/>
          <a:lstStyle>
            <a:defPPr>
              <a:defRPr lang="de-DE"/>
            </a:defPPr>
            <a:lvl1pPr marL="0" algn="l" defTabSz="914400" rtl="0" eaLnBrk="1" latinLnBrk="0" hangingPunct="1">
              <a:defRPr sz="900" kern="1200">
                <a:solidFill>
                  <a:schemeClr val="tx1">
                    <a:tint val="75000"/>
                  </a:schemeClr>
                </a:solidFill>
                <a:latin typeface="Open Sans" panose="020B0606030504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latin typeface="Open Sans" panose="020B0606030504020204"/>
              </a:rPr>
              <a:t>2026 © </a:t>
            </a:r>
            <a:r>
              <a:rPr lang="de-DE" dirty="0">
                <a:solidFill>
                  <a:srgbClr val="898989"/>
                </a:solidFill>
                <a:latin typeface="Open Sans" panose="020B0606030504020204"/>
              </a:rPr>
              <a:t>AMBER </a:t>
            </a:r>
            <a:r>
              <a:rPr lang="de-DE" dirty="0">
                <a:latin typeface="Open Sans" panose="020B0606030504020204"/>
              </a:rPr>
              <a:t>- Alle Rechte vorbehalten. </a:t>
            </a:r>
          </a:p>
        </p:txBody>
      </p:sp>
    </p:spTree>
    <p:extLst>
      <p:ext uri="{BB962C8B-B14F-4D97-AF65-F5344CB8AC3E}">
        <p14:creationId xmlns:p14="http://schemas.microsoft.com/office/powerpoint/2010/main" val="2812843248"/>
      </p:ext>
    </p:extLst>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defTabSz="914400" rtl="0" eaLnBrk="1" latinLnBrk="0" hangingPunct="1">
        <a:lnSpc>
          <a:spcPct val="90000"/>
        </a:lnSpc>
        <a:spcBef>
          <a:spcPct val="0"/>
        </a:spcBef>
        <a:buNone/>
        <a:defRPr sz="2400" kern="1200">
          <a:solidFill>
            <a:schemeClr val="tx1"/>
          </a:solidFill>
          <a:latin typeface="Open Sans" panose="020B0606030504020204"/>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D55FFC"/>
          </a:solidFill>
          <a:latin typeface="Open Sans" panose="020B060603050402020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Arbeitsblatt8.xlsx"/><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Arbeitsblatt9.xlsx"/><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Arbeitsblatt10.xlsx"/><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Arbeitsblatt11.xlsx"/><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8BD4E6-88A0-4A83-A200-8F0C6816F343}"/>
              </a:ext>
            </a:extLst>
          </p:cNvPr>
          <p:cNvSpPr>
            <a:spLocks noGrp="1"/>
          </p:cNvSpPr>
          <p:nvPr>
            <p:ph type="ctrTitle"/>
          </p:nvPr>
        </p:nvSpPr>
        <p:spPr>
          <a:xfrm>
            <a:off x="539259" y="1855061"/>
            <a:ext cx="11080085" cy="2387600"/>
          </a:xfrm>
        </p:spPr>
        <p:txBody>
          <a:bodyPr/>
          <a:lstStyle/>
          <a:p>
            <a:r>
              <a:rPr lang="de-DE" dirty="0"/>
              <a:t>Information Memorandum (IM)</a:t>
            </a:r>
          </a:p>
        </p:txBody>
      </p:sp>
      <p:sp>
        <p:nvSpPr>
          <p:cNvPr id="3" name="Untertitel 2">
            <a:extLst>
              <a:ext uri="{FF2B5EF4-FFF2-40B4-BE49-F238E27FC236}">
                <a16:creationId xmlns:a16="http://schemas.microsoft.com/office/drawing/2014/main" id="{1D2C5A05-4C43-47CC-B073-E32DACC8F771}"/>
              </a:ext>
            </a:extLst>
          </p:cNvPr>
          <p:cNvSpPr>
            <a:spLocks noGrp="1"/>
          </p:cNvSpPr>
          <p:nvPr>
            <p:ph type="subTitle" idx="1"/>
          </p:nvPr>
        </p:nvSpPr>
        <p:spPr>
          <a:xfrm>
            <a:off x="539261" y="4496418"/>
            <a:ext cx="11181684" cy="942599"/>
          </a:xfrm>
        </p:spPr>
        <p:txBody>
          <a:bodyPr>
            <a:normAutofit fontScale="92500" lnSpcReduction="10000"/>
          </a:bodyPr>
          <a:lstStyle/>
          <a:p>
            <a:r>
              <a:rPr lang="de-DE" dirty="0"/>
              <a:t>Die Zusammenfassung aller wichtigen Eckdaten des Zielunternehmens als wesentliche und tiefergehende Erweiterung des Investment Teasers: Das Information Memorandum</a:t>
            </a:r>
          </a:p>
          <a:p>
            <a:endParaRPr lang="de-DE" dirty="0"/>
          </a:p>
        </p:txBody>
      </p:sp>
      <p:sp>
        <p:nvSpPr>
          <p:cNvPr id="5" name="Rechteck 4">
            <a:extLst>
              <a:ext uri="{FF2B5EF4-FFF2-40B4-BE49-F238E27FC236}">
                <a16:creationId xmlns:a16="http://schemas.microsoft.com/office/drawing/2014/main" id="{058E3459-8A3F-4941-8D67-DB2EC49DE799}"/>
              </a:ext>
            </a:extLst>
          </p:cNvPr>
          <p:cNvSpPr/>
          <p:nvPr/>
        </p:nvSpPr>
        <p:spPr>
          <a:xfrm>
            <a:off x="2283568" y="717014"/>
            <a:ext cx="6237498" cy="2622511"/>
          </a:xfrm>
          <a:prstGeom prst="rect">
            <a:avLst/>
          </a:prstGeom>
          <a:solidFill>
            <a:srgbClr val="D55FF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Beispielhaftes Template anhand der </a:t>
            </a:r>
            <a:r>
              <a:rPr lang="de-DE" u="sng" dirty="0"/>
              <a:t>rein fiktiven </a:t>
            </a:r>
            <a:r>
              <a:rPr lang="de-DE" dirty="0"/>
              <a:t>„</a:t>
            </a:r>
            <a:r>
              <a:rPr lang="de-DE" dirty="0" err="1"/>
              <a:t>Deliverit</a:t>
            </a:r>
            <a:r>
              <a:rPr lang="de-DE" dirty="0"/>
              <a:t> Logistics GmbH“.</a:t>
            </a:r>
          </a:p>
          <a:p>
            <a:pPr algn="ctr"/>
            <a:endParaRPr lang="de-DE" dirty="0"/>
          </a:p>
          <a:p>
            <a:pPr algn="ctr"/>
            <a:r>
              <a:rPr lang="de-DE" dirty="0"/>
              <a:t>Alle Inhalte, Farben und Darstellungen können beliebig für Ihr Verkaufsmandat individuell angepasst werden.</a:t>
            </a:r>
          </a:p>
          <a:p>
            <a:pPr algn="ctr"/>
            <a:endParaRPr lang="de-DE" dirty="0"/>
          </a:p>
          <a:p>
            <a:pPr algn="ctr"/>
            <a:r>
              <a:rPr lang="de-DE" dirty="0"/>
              <a:t>Alle Tabellen und Charts aus Excel können direkt über den Rechtsklick in </a:t>
            </a:r>
            <a:r>
              <a:rPr lang="de-DE" dirty="0" err="1"/>
              <a:t>Powerpoint</a:t>
            </a:r>
            <a:r>
              <a:rPr lang="de-DE" dirty="0"/>
              <a:t> bearbeitet werden.</a:t>
            </a:r>
          </a:p>
        </p:txBody>
      </p:sp>
    </p:spTree>
    <p:extLst>
      <p:ext uri="{BB962C8B-B14F-4D97-AF65-F5344CB8AC3E}">
        <p14:creationId xmlns:p14="http://schemas.microsoft.com/office/powerpoint/2010/main" val="920750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6EBE8-3874-48DF-964A-B23A7CC7B215}"/>
              </a:ext>
            </a:extLst>
          </p:cNvPr>
          <p:cNvSpPr>
            <a:spLocks noGrp="1"/>
          </p:cNvSpPr>
          <p:nvPr>
            <p:ph type="title"/>
          </p:nvPr>
        </p:nvSpPr>
        <p:spPr>
          <a:xfrm>
            <a:off x="302807" y="151020"/>
            <a:ext cx="9903694" cy="684121"/>
          </a:xfrm>
        </p:spPr>
        <p:txBody>
          <a:bodyPr>
            <a:normAutofit fontScale="90000"/>
          </a:bodyPr>
          <a:lstStyle/>
          <a:p>
            <a:r>
              <a:rPr lang="de-DE" sz="2700"/>
              <a:t>Firmenprofil</a:t>
            </a:r>
            <a:r>
              <a:rPr lang="de-DE"/>
              <a:t> – Strategie und Erwartungen für die Entwicklung der Erträge </a:t>
            </a:r>
          </a:p>
        </p:txBody>
      </p:sp>
      <p:sp>
        <p:nvSpPr>
          <p:cNvPr id="4" name="Foliennummernplatzhalter 3">
            <a:extLst>
              <a:ext uri="{FF2B5EF4-FFF2-40B4-BE49-F238E27FC236}">
                <a16:creationId xmlns:a16="http://schemas.microsoft.com/office/drawing/2014/main" id="{6E3017C1-E4D2-4E50-A927-CB56C1AB2BC9}"/>
              </a:ext>
            </a:extLst>
          </p:cNvPr>
          <p:cNvSpPr>
            <a:spLocks noGrp="1"/>
          </p:cNvSpPr>
          <p:nvPr>
            <p:ph type="sldNum" sz="quarter" idx="4"/>
          </p:nvPr>
        </p:nvSpPr>
        <p:spPr/>
        <p:txBody>
          <a:bodyPr/>
          <a:lstStyle/>
          <a:p>
            <a:pPr algn="r"/>
            <a:r>
              <a:rPr lang="de-DE"/>
              <a:t>Seite </a:t>
            </a:r>
            <a:fld id="{67489CC3-7238-444E-A7A9-4B5CBD2CEC7D}" type="slidenum">
              <a:rPr lang="de-DE" smtClean="0"/>
              <a:pPr algn="r"/>
              <a:t>10</a:t>
            </a:fld>
            <a:endParaRPr lang="de-DE"/>
          </a:p>
        </p:txBody>
      </p:sp>
      <p:sp>
        <p:nvSpPr>
          <p:cNvPr id="11" name="object 19">
            <a:extLst>
              <a:ext uri="{FF2B5EF4-FFF2-40B4-BE49-F238E27FC236}">
                <a16:creationId xmlns:a16="http://schemas.microsoft.com/office/drawing/2014/main" id="{1067FD8B-6253-4E0D-85C5-A73DA7A83967}"/>
              </a:ext>
            </a:extLst>
          </p:cNvPr>
          <p:cNvSpPr txBox="1"/>
          <p:nvPr/>
        </p:nvSpPr>
        <p:spPr>
          <a:xfrm>
            <a:off x="558057" y="1162287"/>
            <a:ext cx="499109" cy="207010"/>
          </a:xfrm>
          <a:prstGeom prst="rect">
            <a:avLst/>
          </a:prstGeom>
        </p:spPr>
        <p:txBody>
          <a:bodyPr vert="horz" wrap="square" lIns="0" tIns="17145" rIns="0" bIns="0" rtlCol="0">
            <a:spAutoFit/>
          </a:bodyPr>
          <a:lstStyle/>
          <a:p>
            <a:pPr marL="12700">
              <a:lnSpc>
                <a:spcPct val="100000"/>
              </a:lnSpc>
              <a:spcBef>
                <a:spcPts val="135"/>
              </a:spcBef>
            </a:pPr>
            <a:r>
              <a:rPr sz="1150" b="1" spc="20">
                <a:solidFill>
                  <a:srgbClr val="FFFFFF"/>
                </a:solidFill>
                <a:latin typeface="Calibri"/>
                <a:cs typeface="Calibri"/>
              </a:rPr>
              <a:t>A</a:t>
            </a:r>
            <a:r>
              <a:rPr sz="1150" b="1" spc="15">
                <a:solidFill>
                  <a:srgbClr val="FFFFFF"/>
                </a:solidFill>
                <a:latin typeface="Calibri"/>
                <a:cs typeface="Calibri"/>
              </a:rPr>
              <a:t>w</a:t>
            </a:r>
            <a:r>
              <a:rPr sz="1150" b="1" spc="20">
                <a:solidFill>
                  <a:srgbClr val="FFFFFF"/>
                </a:solidFill>
                <a:latin typeface="Calibri"/>
                <a:cs typeface="Calibri"/>
              </a:rPr>
              <a:t>a</a:t>
            </a:r>
            <a:r>
              <a:rPr sz="1150" b="1">
                <a:solidFill>
                  <a:srgbClr val="FFFFFF"/>
                </a:solidFill>
                <a:latin typeface="Calibri"/>
                <a:cs typeface="Calibri"/>
              </a:rPr>
              <a:t>r</a:t>
            </a:r>
            <a:r>
              <a:rPr sz="1150" b="1" spc="15">
                <a:solidFill>
                  <a:srgbClr val="FFFFFF"/>
                </a:solidFill>
                <a:latin typeface="Calibri"/>
                <a:cs typeface="Calibri"/>
              </a:rPr>
              <a:t>ds</a:t>
            </a:r>
            <a:endParaRPr sz="1150">
              <a:latin typeface="Calibri"/>
              <a:cs typeface="Calibri"/>
            </a:endParaRPr>
          </a:p>
        </p:txBody>
      </p:sp>
      <p:sp>
        <p:nvSpPr>
          <p:cNvPr id="693" name="object 13">
            <a:extLst>
              <a:ext uri="{FF2B5EF4-FFF2-40B4-BE49-F238E27FC236}">
                <a16:creationId xmlns:a16="http://schemas.microsoft.com/office/drawing/2014/main" id="{80461AFF-4745-40A8-9FD5-3C15AAFBCF13}"/>
              </a:ext>
            </a:extLst>
          </p:cNvPr>
          <p:cNvSpPr/>
          <p:nvPr/>
        </p:nvSpPr>
        <p:spPr>
          <a:xfrm>
            <a:off x="383151" y="1299459"/>
            <a:ext cx="4724707" cy="4932000"/>
          </a:xfrm>
          <a:custGeom>
            <a:avLst/>
            <a:gdLst/>
            <a:ahLst/>
            <a:cxnLst/>
            <a:rect l="l" t="t" r="r" b="b"/>
            <a:pathLst>
              <a:path w="4462780" h="4997450">
                <a:moveTo>
                  <a:pt x="0" y="0"/>
                </a:moveTo>
                <a:lnTo>
                  <a:pt x="4462272" y="0"/>
                </a:lnTo>
                <a:lnTo>
                  <a:pt x="4462272" y="4997196"/>
                </a:lnTo>
                <a:lnTo>
                  <a:pt x="0" y="4997196"/>
                </a:lnTo>
                <a:lnTo>
                  <a:pt x="0" y="0"/>
                </a:lnTo>
                <a:close/>
              </a:path>
            </a:pathLst>
          </a:custGeom>
          <a:solidFill>
            <a:srgbClr val="F2F2F2"/>
          </a:solidFill>
        </p:spPr>
        <p:txBody>
          <a:bodyPr wrap="square" lIns="0" tIns="0" rIns="0" bIns="0" rtlCol="0"/>
          <a:lstStyle/>
          <a:p>
            <a:endParaRPr/>
          </a:p>
        </p:txBody>
      </p:sp>
      <p:sp>
        <p:nvSpPr>
          <p:cNvPr id="695" name="object 14">
            <a:extLst>
              <a:ext uri="{FF2B5EF4-FFF2-40B4-BE49-F238E27FC236}">
                <a16:creationId xmlns:a16="http://schemas.microsoft.com/office/drawing/2014/main" id="{150CC1C7-6AC3-4BF1-894D-E5973FF56C84}"/>
              </a:ext>
            </a:extLst>
          </p:cNvPr>
          <p:cNvSpPr txBox="1"/>
          <p:nvPr/>
        </p:nvSpPr>
        <p:spPr>
          <a:xfrm>
            <a:off x="386759" y="1373260"/>
            <a:ext cx="4644581" cy="4003114"/>
          </a:xfrm>
          <a:prstGeom prst="rect">
            <a:avLst/>
          </a:prstGeom>
        </p:spPr>
        <p:txBody>
          <a:bodyPr vert="horz" wrap="square" lIns="0" tIns="98425" rIns="0" bIns="0" rtlCol="0">
            <a:noAutofit/>
          </a:bodyPr>
          <a:lstStyle/>
          <a:p>
            <a:pPr marL="99060" algn="just">
              <a:spcBef>
                <a:spcPts val="775"/>
              </a:spcBef>
            </a:pPr>
            <a:r>
              <a:rPr lang="de-DE" sz="1200" b="1" spc="10">
                <a:solidFill>
                  <a:srgbClr val="162844"/>
                </a:solidFill>
                <a:cs typeface="Calibri"/>
              </a:rPr>
              <a:t>Ziele</a:t>
            </a:r>
          </a:p>
          <a:p>
            <a:pPr marL="270510" indent="-171450" algn="just">
              <a:spcBef>
                <a:spcPts val="775"/>
              </a:spcBef>
              <a:buFont typeface="Arial" panose="020B0604020202020204" pitchFamily="34" charset="0"/>
              <a:buChar char="•"/>
              <a:tabLst>
                <a:tab pos="2514600" algn="l"/>
                <a:tab pos="2692400" algn="l"/>
                <a:tab pos="3857625" algn="l"/>
              </a:tabLst>
            </a:pPr>
            <a:r>
              <a:rPr lang="de-DE" sz="1200" spc="15">
                <a:cs typeface="Calibri"/>
              </a:rPr>
              <a:t>Bei der Betrachtung des Logistik-Dienstleistungsmarkts bzw. der Herausforderungen im Supply-Chain-Netzwerk wird deutlich, dass die Chancen für Deliverit, neue Marktpotenziale zu erschließen, mehr als günstig sind. Voraussetzung hierfür ist jedoch, dass Deliverit in ihrer Entwicklung nicht stehen bleibt, sondern neue Geschäftsfelder aktiv mitgestaltet. </a:t>
            </a:r>
          </a:p>
          <a:p>
            <a:pPr marL="284480" marR="348615" indent="-186055" algn="just">
              <a:lnSpc>
                <a:spcPct val="103499"/>
              </a:lnSpc>
              <a:spcBef>
                <a:spcPts val="635"/>
              </a:spcBef>
              <a:buFont typeface="Arial"/>
              <a:buChar char="•"/>
              <a:tabLst>
                <a:tab pos="284480" algn="l"/>
                <a:tab pos="285115" algn="l"/>
              </a:tabLst>
            </a:pPr>
            <a:r>
              <a:rPr lang="de-DE" sz="1200"/>
              <a:t>Seit der Gründung hat sich Deliverit verschiedene Standbeine aufgebaut. Auch weiterhin verfolgt Deliverit eine Strategie der aktiven Erschließung neuer Märkte.  </a:t>
            </a:r>
          </a:p>
          <a:p>
            <a:pPr marL="284480" marR="348615" indent="-186055" algn="just">
              <a:lnSpc>
                <a:spcPct val="103499"/>
              </a:lnSpc>
              <a:spcBef>
                <a:spcPts val="635"/>
              </a:spcBef>
              <a:buFont typeface="Arial"/>
              <a:buChar char="•"/>
              <a:tabLst>
                <a:tab pos="284480" algn="l"/>
                <a:tab pos="285115" algn="l"/>
              </a:tabLst>
            </a:pPr>
            <a:r>
              <a:rPr lang="de-DE" sz="1200"/>
              <a:t>Deliverit verfolgt außerdem das Ziel, seinen Platz als europäischer Qualitäts- und Leistungsführer für anspruchsvolle mittelschwere Fracht  auszubauen.</a:t>
            </a:r>
          </a:p>
          <a:p>
            <a:pPr marL="99060" marR="222250" algn="just">
              <a:lnSpc>
                <a:spcPct val="103200"/>
              </a:lnSpc>
              <a:spcBef>
                <a:spcPts val="775"/>
              </a:spcBef>
              <a:tabLst>
                <a:tab pos="284480" algn="l"/>
                <a:tab pos="285115" algn="l"/>
              </a:tabLst>
            </a:pPr>
            <a:r>
              <a:rPr lang="de-DE" sz="1200" b="1" spc="10">
                <a:solidFill>
                  <a:srgbClr val="162844"/>
                </a:solidFill>
                <a:cs typeface="Calibri"/>
              </a:rPr>
              <a:t>Pilotprojekte als Treiber von Diversifikation</a:t>
            </a:r>
          </a:p>
          <a:p>
            <a:pPr marL="284480" marR="348615" indent="-186055" algn="just">
              <a:lnSpc>
                <a:spcPct val="103499"/>
              </a:lnSpc>
              <a:spcBef>
                <a:spcPts val="635"/>
              </a:spcBef>
              <a:buFont typeface="Arial"/>
              <a:buChar char="•"/>
              <a:tabLst>
                <a:tab pos="284480" algn="l"/>
                <a:tab pos="285115" algn="l"/>
              </a:tabLst>
            </a:pPr>
            <a:r>
              <a:rPr lang="de-DE" sz="1200"/>
              <a:t>Durch Investitionen in Pilotprojekte in neuen Branchen ist Deliverit konsistent auf dem neusten Stand der Branchenentwicklungen und baut die Diversifikation von Umsatzquellen aus. </a:t>
            </a:r>
          </a:p>
          <a:p>
            <a:pPr marL="99060" marR="222250" algn="just">
              <a:lnSpc>
                <a:spcPct val="103200"/>
              </a:lnSpc>
              <a:spcBef>
                <a:spcPts val="775"/>
              </a:spcBef>
              <a:tabLst>
                <a:tab pos="284480" algn="l"/>
                <a:tab pos="285115" algn="l"/>
              </a:tabLst>
            </a:pPr>
            <a:r>
              <a:rPr lang="de-DE" sz="1200" b="1" spc="10">
                <a:solidFill>
                  <a:srgbClr val="162844"/>
                </a:solidFill>
                <a:cs typeface="Calibri"/>
              </a:rPr>
              <a:t>Kostenreduzierung als Treiber der Profitabilität</a:t>
            </a:r>
          </a:p>
          <a:p>
            <a:pPr marL="284480" marR="348615" indent="-186055" algn="just">
              <a:lnSpc>
                <a:spcPct val="103499"/>
              </a:lnSpc>
              <a:spcBef>
                <a:spcPts val="635"/>
              </a:spcBef>
              <a:buFont typeface="Arial"/>
              <a:buChar char="•"/>
              <a:tabLst>
                <a:tab pos="284480" algn="l"/>
                <a:tab pos="285115" algn="l"/>
              </a:tabLst>
            </a:pPr>
            <a:r>
              <a:rPr lang="de-DE" sz="1200"/>
              <a:t>Durch fortgeführten Abbau von Vollzeitbeschäftigten lässt sich das operative Ergebnis weiterhin verbessern.</a:t>
            </a:r>
          </a:p>
        </p:txBody>
      </p:sp>
      <p:sp>
        <p:nvSpPr>
          <p:cNvPr id="699" name="object 18">
            <a:extLst>
              <a:ext uri="{FF2B5EF4-FFF2-40B4-BE49-F238E27FC236}">
                <a16:creationId xmlns:a16="http://schemas.microsoft.com/office/drawing/2014/main" id="{70488BFA-97AA-44B9-BB0D-6130D14B8407}"/>
              </a:ext>
            </a:extLst>
          </p:cNvPr>
          <p:cNvSpPr/>
          <p:nvPr/>
        </p:nvSpPr>
        <p:spPr>
          <a:xfrm>
            <a:off x="294292" y="923300"/>
            <a:ext cx="4896000" cy="288000"/>
          </a:xfrm>
          <a:custGeom>
            <a:avLst/>
            <a:gdLst/>
            <a:ahLst/>
            <a:cxnLst/>
            <a:rect l="l" t="t" r="r" b="b"/>
            <a:pathLst>
              <a:path w="8059420" h="330834">
                <a:moveTo>
                  <a:pt x="0" y="0"/>
                </a:moveTo>
                <a:lnTo>
                  <a:pt x="8058911" y="0"/>
                </a:lnTo>
                <a:lnTo>
                  <a:pt x="8058911" y="330708"/>
                </a:lnTo>
                <a:lnTo>
                  <a:pt x="0" y="330708"/>
                </a:lnTo>
                <a:lnTo>
                  <a:pt x="0" y="0"/>
                </a:lnTo>
                <a:close/>
              </a:path>
            </a:pathLst>
          </a:custGeom>
          <a:solidFill>
            <a:srgbClr val="1A1A1A"/>
          </a:solidFill>
          <a:ln>
            <a:noFill/>
          </a:ln>
        </p:spPr>
        <p:txBody>
          <a:bodyPr wrap="square" lIns="0" tIns="0" rIns="0" bIns="0" rtlCol="0"/>
          <a:lstStyle/>
          <a:p>
            <a:endParaRPr/>
          </a:p>
        </p:txBody>
      </p:sp>
      <p:sp>
        <p:nvSpPr>
          <p:cNvPr id="1033" name="object 19">
            <a:extLst>
              <a:ext uri="{FF2B5EF4-FFF2-40B4-BE49-F238E27FC236}">
                <a16:creationId xmlns:a16="http://schemas.microsoft.com/office/drawing/2014/main" id="{B883C6A9-F220-4D51-ADB3-56BFA0C4BCEB}"/>
              </a:ext>
            </a:extLst>
          </p:cNvPr>
          <p:cNvSpPr txBox="1"/>
          <p:nvPr/>
        </p:nvSpPr>
        <p:spPr>
          <a:xfrm>
            <a:off x="390680" y="945949"/>
            <a:ext cx="1106526" cy="232756"/>
          </a:xfrm>
          <a:prstGeom prst="rect">
            <a:avLst/>
          </a:prstGeom>
        </p:spPr>
        <p:txBody>
          <a:bodyPr vert="horz" wrap="square" lIns="0" tIns="17145" rIns="0" bIns="0" rtlCol="0">
            <a:spAutoFit/>
          </a:bodyPr>
          <a:lstStyle/>
          <a:p>
            <a:pPr marL="12700">
              <a:lnSpc>
                <a:spcPct val="100000"/>
              </a:lnSpc>
              <a:spcBef>
                <a:spcPts val="135"/>
              </a:spcBef>
            </a:pPr>
            <a:r>
              <a:rPr lang="de-DE" sz="1400" b="1" spc="20">
                <a:solidFill>
                  <a:srgbClr val="FFFFFF"/>
                </a:solidFill>
                <a:latin typeface="Calibri"/>
                <a:cs typeface="Calibri"/>
              </a:rPr>
              <a:t>Strategie</a:t>
            </a:r>
            <a:endParaRPr lang="de-DE" sz="1600">
              <a:latin typeface="Calibri"/>
              <a:cs typeface="Calibri"/>
            </a:endParaRPr>
          </a:p>
        </p:txBody>
      </p:sp>
      <p:sp>
        <p:nvSpPr>
          <p:cNvPr id="1223" name="object 19">
            <a:extLst>
              <a:ext uri="{FF2B5EF4-FFF2-40B4-BE49-F238E27FC236}">
                <a16:creationId xmlns:a16="http://schemas.microsoft.com/office/drawing/2014/main" id="{06481361-0949-44D4-A850-1171C2C5DF77}"/>
              </a:ext>
            </a:extLst>
          </p:cNvPr>
          <p:cNvSpPr txBox="1"/>
          <p:nvPr/>
        </p:nvSpPr>
        <p:spPr>
          <a:xfrm>
            <a:off x="5674347" y="1184055"/>
            <a:ext cx="499109" cy="207010"/>
          </a:xfrm>
          <a:prstGeom prst="rect">
            <a:avLst/>
          </a:prstGeom>
        </p:spPr>
        <p:txBody>
          <a:bodyPr vert="horz" wrap="square" lIns="0" tIns="17145" rIns="0" bIns="0" rtlCol="0">
            <a:spAutoFit/>
          </a:bodyPr>
          <a:lstStyle/>
          <a:p>
            <a:pPr marL="12700">
              <a:lnSpc>
                <a:spcPct val="100000"/>
              </a:lnSpc>
              <a:spcBef>
                <a:spcPts val="135"/>
              </a:spcBef>
            </a:pPr>
            <a:r>
              <a:rPr sz="1150" b="1" spc="20">
                <a:solidFill>
                  <a:srgbClr val="FFFFFF"/>
                </a:solidFill>
                <a:latin typeface="Calibri"/>
                <a:cs typeface="Calibri"/>
              </a:rPr>
              <a:t>A</a:t>
            </a:r>
            <a:r>
              <a:rPr sz="1150" b="1" spc="15">
                <a:solidFill>
                  <a:srgbClr val="FFFFFF"/>
                </a:solidFill>
                <a:latin typeface="Calibri"/>
                <a:cs typeface="Calibri"/>
              </a:rPr>
              <a:t>w</a:t>
            </a:r>
            <a:r>
              <a:rPr sz="1150" b="1" spc="20">
                <a:solidFill>
                  <a:srgbClr val="FFFFFF"/>
                </a:solidFill>
                <a:latin typeface="Calibri"/>
                <a:cs typeface="Calibri"/>
              </a:rPr>
              <a:t>a</a:t>
            </a:r>
            <a:r>
              <a:rPr sz="1150" b="1">
                <a:solidFill>
                  <a:srgbClr val="FFFFFF"/>
                </a:solidFill>
                <a:latin typeface="Calibri"/>
                <a:cs typeface="Calibri"/>
              </a:rPr>
              <a:t>r</a:t>
            </a:r>
            <a:r>
              <a:rPr sz="1150" b="1" spc="15">
                <a:solidFill>
                  <a:srgbClr val="FFFFFF"/>
                </a:solidFill>
                <a:latin typeface="Calibri"/>
                <a:cs typeface="Calibri"/>
              </a:rPr>
              <a:t>ds</a:t>
            </a:r>
            <a:endParaRPr sz="1150">
              <a:latin typeface="Calibri"/>
              <a:cs typeface="Calibri"/>
            </a:endParaRPr>
          </a:p>
        </p:txBody>
      </p:sp>
      <p:sp>
        <p:nvSpPr>
          <p:cNvPr id="1225" name="object 13">
            <a:extLst>
              <a:ext uri="{FF2B5EF4-FFF2-40B4-BE49-F238E27FC236}">
                <a16:creationId xmlns:a16="http://schemas.microsoft.com/office/drawing/2014/main" id="{49A87BE2-8B57-4CBE-A33E-A28F03E4E6DE}"/>
              </a:ext>
            </a:extLst>
          </p:cNvPr>
          <p:cNvSpPr/>
          <p:nvPr/>
        </p:nvSpPr>
        <p:spPr>
          <a:xfrm>
            <a:off x="5342787" y="1299459"/>
            <a:ext cx="4752000" cy="4932506"/>
          </a:xfrm>
          <a:custGeom>
            <a:avLst/>
            <a:gdLst/>
            <a:ahLst/>
            <a:cxnLst/>
            <a:rect l="l" t="t" r="r" b="b"/>
            <a:pathLst>
              <a:path w="4462780" h="4997450">
                <a:moveTo>
                  <a:pt x="0" y="0"/>
                </a:moveTo>
                <a:lnTo>
                  <a:pt x="4462272" y="0"/>
                </a:lnTo>
                <a:lnTo>
                  <a:pt x="4462272" y="4997196"/>
                </a:lnTo>
                <a:lnTo>
                  <a:pt x="0" y="4997196"/>
                </a:lnTo>
                <a:lnTo>
                  <a:pt x="0" y="0"/>
                </a:lnTo>
                <a:close/>
              </a:path>
            </a:pathLst>
          </a:custGeom>
          <a:solidFill>
            <a:srgbClr val="F2F2F2"/>
          </a:solidFill>
        </p:spPr>
        <p:txBody>
          <a:bodyPr wrap="square" lIns="0" tIns="0" rIns="0" bIns="0" rtlCol="0"/>
          <a:lstStyle/>
          <a:p>
            <a:endParaRPr/>
          </a:p>
        </p:txBody>
      </p:sp>
      <p:sp>
        <p:nvSpPr>
          <p:cNvPr id="1227" name="object 14">
            <a:extLst>
              <a:ext uri="{FF2B5EF4-FFF2-40B4-BE49-F238E27FC236}">
                <a16:creationId xmlns:a16="http://schemas.microsoft.com/office/drawing/2014/main" id="{7DB2FE8E-6A32-4CBC-86E3-69578CDE172C}"/>
              </a:ext>
            </a:extLst>
          </p:cNvPr>
          <p:cNvSpPr txBox="1"/>
          <p:nvPr/>
        </p:nvSpPr>
        <p:spPr>
          <a:xfrm>
            <a:off x="5439499" y="1369297"/>
            <a:ext cx="4719647" cy="3887795"/>
          </a:xfrm>
          <a:prstGeom prst="rect">
            <a:avLst/>
          </a:prstGeom>
        </p:spPr>
        <p:txBody>
          <a:bodyPr vert="horz" wrap="square" lIns="0" tIns="98425" rIns="0" bIns="0" rtlCol="0">
            <a:noAutofit/>
          </a:bodyPr>
          <a:lstStyle/>
          <a:p>
            <a:pPr marL="99060" algn="just">
              <a:lnSpc>
                <a:spcPct val="100000"/>
              </a:lnSpc>
              <a:spcBef>
                <a:spcPts val="775"/>
              </a:spcBef>
            </a:pPr>
            <a:r>
              <a:rPr lang="de-DE" sz="1200" b="1" spc="10" dirty="0">
                <a:solidFill>
                  <a:srgbClr val="162844"/>
                </a:solidFill>
                <a:latin typeface="Calibri"/>
                <a:cs typeface="Calibri"/>
              </a:rPr>
              <a:t>Steigende Umsätze mit Regierungsorganisationen</a:t>
            </a:r>
            <a:endParaRPr sz="1200" dirty="0">
              <a:latin typeface="Calibri"/>
              <a:cs typeface="Calibri"/>
            </a:endParaRPr>
          </a:p>
          <a:p>
            <a:pPr marL="284480" marR="348615" indent="-186055" algn="just">
              <a:lnSpc>
                <a:spcPct val="103499"/>
              </a:lnSpc>
              <a:spcBef>
                <a:spcPts val="635"/>
              </a:spcBef>
              <a:buFont typeface="Arial"/>
              <a:buChar char="•"/>
              <a:tabLst>
                <a:tab pos="284480" algn="l"/>
                <a:tab pos="285115" algn="l"/>
              </a:tabLst>
            </a:pPr>
            <a:r>
              <a:rPr lang="de-DE" sz="1200" spc="15" dirty="0">
                <a:latin typeface="Calibri"/>
                <a:cs typeface="Calibri"/>
              </a:rPr>
              <a:t>Durch die zunehmend komplexer werdenden Anforderungen an Logistikdienstleister seitens staatlicher Institutionen werden die Fähigkeiten von </a:t>
            </a:r>
            <a:r>
              <a:rPr lang="de-DE" sz="1200" spc="15" dirty="0" err="1">
                <a:latin typeface="Calibri"/>
                <a:cs typeface="Calibri"/>
              </a:rPr>
              <a:t>Deliverit</a:t>
            </a:r>
            <a:r>
              <a:rPr lang="de-DE" sz="1200" spc="15" dirty="0">
                <a:latin typeface="Calibri"/>
                <a:cs typeface="Calibri"/>
              </a:rPr>
              <a:t> zur Verschickung anspruchsvoller Objekte in Zukunft noch stärker gefragt sein. </a:t>
            </a:r>
          </a:p>
          <a:p>
            <a:pPr marL="98425" marR="348615" algn="just">
              <a:lnSpc>
                <a:spcPct val="103499"/>
              </a:lnSpc>
              <a:spcBef>
                <a:spcPts val="635"/>
              </a:spcBef>
              <a:tabLst>
                <a:tab pos="284480" algn="l"/>
                <a:tab pos="285115" algn="l"/>
              </a:tabLst>
            </a:pPr>
            <a:endParaRPr lang="de-DE" sz="1200" spc="15" dirty="0">
              <a:latin typeface="Calibri"/>
              <a:cs typeface="Calibri"/>
            </a:endParaRPr>
          </a:p>
          <a:p>
            <a:pPr marL="99060" algn="just">
              <a:lnSpc>
                <a:spcPct val="100000"/>
              </a:lnSpc>
            </a:pPr>
            <a:r>
              <a:rPr lang="de-DE" sz="1200" b="1" spc="10" dirty="0">
                <a:solidFill>
                  <a:srgbClr val="162844"/>
                </a:solidFill>
                <a:latin typeface="Calibri"/>
                <a:cs typeface="Calibri"/>
              </a:rPr>
              <a:t>Steigende Umsätze durch Internetversandhandel</a:t>
            </a:r>
            <a:endParaRPr sz="1200" dirty="0">
              <a:latin typeface="Calibri"/>
              <a:cs typeface="Calibri"/>
            </a:endParaRPr>
          </a:p>
          <a:p>
            <a:pPr marL="284480" marR="115570" indent="-186055" algn="just">
              <a:lnSpc>
                <a:spcPct val="103299"/>
              </a:lnSpc>
              <a:spcBef>
                <a:spcPts val="650"/>
              </a:spcBef>
              <a:buFont typeface="Arial"/>
              <a:buChar char="•"/>
              <a:tabLst>
                <a:tab pos="284480" algn="l"/>
                <a:tab pos="285115" algn="l"/>
              </a:tabLst>
            </a:pPr>
            <a:r>
              <a:rPr lang="de-DE" sz="1200" spc="15" dirty="0">
                <a:latin typeface="Calibri"/>
                <a:cs typeface="Calibri"/>
              </a:rPr>
              <a:t>Durch den globalen zunehmenden Internetversandhandel, welcher durch Covid-19 verstärkt wurde, werden zukünftig wachsende Umsätze mit Kunden aus der Postbranche erwartet.</a:t>
            </a:r>
          </a:p>
          <a:p>
            <a:pPr marL="98425" marR="115570" algn="just">
              <a:lnSpc>
                <a:spcPct val="103299"/>
              </a:lnSpc>
              <a:spcBef>
                <a:spcPts val="650"/>
              </a:spcBef>
              <a:tabLst>
                <a:tab pos="284480" algn="l"/>
                <a:tab pos="285115" algn="l"/>
              </a:tabLst>
            </a:pPr>
            <a:r>
              <a:rPr lang="de-DE" sz="1200" spc="15" dirty="0">
                <a:latin typeface="Calibri"/>
                <a:cs typeface="Calibri"/>
              </a:rPr>
              <a:t>-&gt;  Anpassung an diesen Trend durch flexible Arbeitnehmerstruktur durch die Beschäftigung von Subunternehmern.</a:t>
            </a:r>
          </a:p>
          <a:p>
            <a:pPr marL="98425" marR="115570" algn="just">
              <a:lnSpc>
                <a:spcPct val="103299"/>
              </a:lnSpc>
              <a:spcBef>
                <a:spcPts val="650"/>
              </a:spcBef>
              <a:tabLst>
                <a:tab pos="284480" algn="l"/>
                <a:tab pos="285115" algn="l"/>
              </a:tabLst>
            </a:pPr>
            <a:r>
              <a:rPr lang="de-DE" sz="1200" b="1" spc="10" dirty="0">
                <a:solidFill>
                  <a:srgbClr val="162844"/>
                </a:solidFill>
                <a:latin typeface="Calibri"/>
                <a:cs typeface="Calibri"/>
              </a:rPr>
              <a:t>Steigende Umsätze mit der Entsorgungslogistik und mit der Lagerhaltung &amp; Kommissionierung</a:t>
            </a:r>
          </a:p>
          <a:p>
            <a:pPr marL="269875" marR="115570" indent="-171450">
              <a:lnSpc>
                <a:spcPct val="103299"/>
              </a:lnSpc>
              <a:spcBef>
                <a:spcPts val="650"/>
              </a:spcBef>
              <a:buFont typeface="Arial" panose="020B0604020202020204" pitchFamily="34" charset="0"/>
              <a:buChar char="•"/>
              <a:tabLst>
                <a:tab pos="284480" algn="l"/>
                <a:tab pos="285115" algn="l"/>
              </a:tabLst>
            </a:pPr>
            <a:r>
              <a:rPr lang="de-DE" sz="1200" spc="15" dirty="0">
                <a:latin typeface="Calibri"/>
                <a:cs typeface="Calibri"/>
              </a:rPr>
              <a:t>Durch den Ausbau der Lagerkapazitäten und der verstärkten Anstellung von Subunternehmen kann bestehendes Umsatzpotential realisiert werden.</a:t>
            </a:r>
          </a:p>
          <a:p>
            <a:pPr marL="98425" marR="115570">
              <a:lnSpc>
                <a:spcPct val="103299"/>
              </a:lnSpc>
              <a:spcBef>
                <a:spcPts val="650"/>
              </a:spcBef>
              <a:tabLst>
                <a:tab pos="284480" algn="l"/>
                <a:tab pos="285115" algn="l"/>
              </a:tabLst>
            </a:pPr>
            <a:endParaRPr lang="de-DE" sz="900" dirty="0">
              <a:latin typeface="Times New Roman"/>
              <a:cs typeface="Times New Roman"/>
            </a:endParaRPr>
          </a:p>
        </p:txBody>
      </p:sp>
      <p:sp>
        <p:nvSpPr>
          <p:cNvPr id="1229" name="object 18">
            <a:extLst>
              <a:ext uri="{FF2B5EF4-FFF2-40B4-BE49-F238E27FC236}">
                <a16:creationId xmlns:a16="http://schemas.microsoft.com/office/drawing/2014/main" id="{60FA084E-CB04-4ABA-991A-7BDB78D8408C}"/>
              </a:ext>
            </a:extLst>
          </p:cNvPr>
          <p:cNvSpPr/>
          <p:nvPr/>
        </p:nvSpPr>
        <p:spPr>
          <a:xfrm>
            <a:off x="5264726" y="923300"/>
            <a:ext cx="4908123" cy="288000"/>
          </a:xfrm>
          <a:custGeom>
            <a:avLst/>
            <a:gdLst/>
            <a:ahLst/>
            <a:cxnLst/>
            <a:rect l="l" t="t" r="r" b="b"/>
            <a:pathLst>
              <a:path w="8059420" h="330834">
                <a:moveTo>
                  <a:pt x="0" y="0"/>
                </a:moveTo>
                <a:lnTo>
                  <a:pt x="8058911" y="0"/>
                </a:lnTo>
                <a:lnTo>
                  <a:pt x="8058911" y="330708"/>
                </a:lnTo>
                <a:lnTo>
                  <a:pt x="0" y="330708"/>
                </a:lnTo>
                <a:lnTo>
                  <a:pt x="0" y="0"/>
                </a:lnTo>
                <a:close/>
              </a:path>
            </a:pathLst>
          </a:custGeom>
          <a:solidFill>
            <a:srgbClr val="1A1A1A"/>
          </a:solidFill>
          <a:ln>
            <a:noFill/>
          </a:ln>
        </p:spPr>
        <p:txBody>
          <a:bodyPr wrap="square" lIns="0" tIns="0" rIns="0" bIns="0" rtlCol="0"/>
          <a:lstStyle/>
          <a:p>
            <a:endParaRPr/>
          </a:p>
        </p:txBody>
      </p:sp>
      <p:sp>
        <p:nvSpPr>
          <p:cNvPr id="1411" name="object 19">
            <a:extLst>
              <a:ext uri="{FF2B5EF4-FFF2-40B4-BE49-F238E27FC236}">
                <a16:creationId xmlns:a16="http://schemas.microsoft.com/office/drawing/2014/main" id="{C9956E20-27AE-4F82-93D8-70855F5AE97A}"/>
              </a:ext>
            </a:extLst>
          </p:cNvPr>
          <p:cNvSpPr txBox="1"/>
          <p:nvPr/>
        </p:nvSpPr>
        <p:spPr>
          <a:xfrm>
            <a:off x="5357669" y="939561"/>
            <a:ext cx="2111075" cy="232756"/>
          </a:xfrm>
          <a:prstGeom prst="rect">
            <a:avLst/>
          </a:prstGeom>
        </p:spPr>
        <p:txBody>
          <a:bodyPr vert="horz" wrap="square" lIns="0" tIns="17145" rIns="0" bIns="0" rtlCol="0">
            <a:spAutoFit/>
          </a:bodyPr>
          <a:lstStyle/>
          <a:p>
            <a:pPr marL="12700">
              <a:lnSpc>
                <a:spcPct val="100000"/>
              </a:lnSpc>
              <a:spcBef>
                <a:spcPts val="135"/>
              </a:spcBef>
            </a:pPr>
            <a:r>
              <a:rPr lang="de-DE" sz="1400" b="1" spc="20">
                <a:solidFill>
                  <a:srgbClr val="FFFFFF"/>
                </a:solidFill>
                <a:latin typeface="Calibri"/>
                <a:cs typeface="Calibri"/>
              </a:rPr>
              <a:t>Erwartungen</a:t>
            </a:r>
            <a:endParaRPr lang="de-DE" sz="1600">
              <a:latin typeface="Calibri"/>
              <a:cs typeface="Calibri"/>
            </a:endParaRPr>
          </a:p>
        </p:txBody>
      </p:sp>
      <p:sp>
        <p:nvSpPr>
          <p:cNvPr id="8" name="Textfeld 7">
            <a:extLst>
              <a:ext uri="{FF2B5EF4-FFF2-40B4-BE49-F238E27FC236}">
                <a16:creationId xmlns:a16="http://schemas.microsoft.com/office/drawing/2014/main" id="{DDAC9F3E-207F-488B-857B-7C37DCA35903}"/>
              </a:ext>
            </a:extLst>
          </p:cNvPr>
          <p:cNvSpPr txBox="1"/>
          <p:nvPr/>
        </p:nvSpPr>
        <p:spPr>
          <a:xfrm>
            <a:off x="7040315" y="5189624"/>
            <a:ext cx="2492567" cy="1036309"/>
          </a:xfrm>
          <a:prstGeom prst="rect">
            <a:avLst/>
          </a:prstGeom>
          <a:noFill/>
        </p:spPr>
        <p:txBody>
          <a:bodyPr wrap="square" rtlCol="0">
            <a:spAutoFit/>
          </a:bodyPr>
          <a:lstStyle/>
          <a:p>
            <a:pPr marR="222250">
              <a:lnSpc>
                <a:spcPct val="103200"/>
              </a:lnSpc>
              <a:spcBef>
                <a:spcPts val="775"/>
              </a:spcBef>
              <a:tabLst>
                <a:tab pos="284480" algn="l"/>
                <a:tab pos="285115" algn="l"/>
              </a:tabLst>
            </a:pPr>
            <a:r>
              <a:rPr lang="de-DE" sz="1200" dirty="0" err="1"/>
              <a:t>Deliverit</a:t>
            </a:r>
            <a:r>
              <a:rPr lang="de-DE" sz="1200" dirty="0"/>
              <a:t> rechnet in den kommenden Jahren mit </a:t>
            </a:r>
            <a:r>
              <a:rPr lang="de-DE" sz="1200" b="1" dirty="0"/>
              <a:t>steigenden Umsätzen </a:t>
            </a:r>
            <a:r>
              <a:rPr lang="de-DE" sz="1200" dirty="0"/>
              <a:t>durch den </a:t>
            </a:r>
            <a:r>
              <a:rPr lang="de-DE" sz="1200" b="1" dirty="0"/>
              <a:t>Internetversandhandel</a:t>
            </a:r>
            <a:r>
              <a:rPr lang="de-DE" sz="1200" dirty="0"/>
              <a:t> und aus dem </a:t>
            </a:r>
            <a:r>
              <a:rPr lang="de-DE" sz="1200" b="1" dirty="0"/>
              <a:t>Transport von Gefahrengut.  </a:t>
            </a:r>
          </a:p>
        </p:txBody>
      </p:sp>
      <p:sp>
        <p:nvSpPr>
          <p:cNvPr id="152" name="object 12">
            <a:extLst>
              <a:ext uri="{FF2B5EF4-FFF2-40B4-BE49-F238E27FC236}">
                <a16:creationId xmlns:a16="http://schemas.microsoft.com/office/drawing/2014/main" id="{0B31BFD5-4B28-4B3F-B74D-C33B2B9ABBF2}"/>
              </a:ext>
            </a:extLst>
          </p:cNvPr>
          <p:cNvSpPr/>
          <p:nvPr/>
        </p:nvSpPr>
        <p:spPr>
          <a:xfrm>
            <a:off x="295872" y="923300"/>
            <a:ext cx="4894420" cy="5364000"/>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a:p>
        </p:txBody>
      </p:sp>
      <p:sp>
        <p:nvSpPr>
          <p:cNvPr id="153" name="object 12">
            <a:extLst>
              <a:ext uri="{FF2B5EF4-FFF2-40B4-BE49-F238E27FC236}">
                <a16:creationId xmlns:a16="http://schemas.microsoft.com/office/drawing/2014/main" id="{67FDF882-1B4E-4A5A-BDF9-9366A16DAF38}"/>
              </a:ext>
            </a:extLst>
          </p:cNvPr>
          <p:cNvSpPr/>
          <p:nvPr/>
        </p:nvSpPr>
        <p:spPr>
          <a:xfrm>
            <a:off x="5264726" y="923300"/>
            <a:ext cx="4894420" cy="5364000"/>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a:p>
        </p:txBody>
      </p:sp>
      <p:sp>
        <p:nvSpPr>
          <p:cNvPr id="3" name="Pfeil: nach rechts 2">
            <a:extLst>
              <a:ext uri="{FF2B5EF4-FFF2-40B4-BE49-F238E27FC236}">
                <a16:creationId xmlns:a16="http://schemas.microsoft.com/office/drawing/2014/main" id="{02D44259-FBBE-498A-9F5D-492D75818DDE}"/>
              </a:ext>
            </a:extLst>
          </p:cNvPr>
          <p:cNvSpPr/>
          <p:nvPr/>
        </p:nvSpPr>
        <p:spPr>
          <a:xfrm>
            <a:off x="5961265" y="5513416"/>
            <a:ext cx="762000" cy="322693"/>
          </a:xfrm>
          <a:prstGeom prst="rightArrow">
            <a:avLst/>
          </a:prstGeom>
          <a:solidFill>
            <a:srgbClr val="1A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52975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7">
            <a:extLst>
              <a:ext uri="{FF2B5EF4-FFF2-40B4-BE49-F238E27FC236}">
                <a16:creationId xmlns:a16="http://schemas.microsoft.com/office/drawing/2014/main" id="{C5FE700C-C4E8-4BDB-8D5F-B3EE5E6468E2}"/>
              </a:ext>
            </a:extLst>
          </p:cNvPr>
          <p:cNvSpPr/>
          <p:nvPr/>
        </p:nvSpPr>
        <p:spPr>
          <a:xfrm>
            <a:off x="612648" y="1087629"/>
            <a:ext cx="10976246" cy="4817872"/>
          </a:xfrm>
          <a:custGeom>
            <a:avLst/>
            <a:gdLst/>
            <a:ahLst/>
            <a:cxnLst/>
            <a:rect l="l" t="t" r="r" b="b"/>
            <a:pathLst>
              <a:path w="10248900" h="5480684">
                <a:moveTo>
                  <a:pt x="0" y="0"/>
                </a:moveTo>
                <a:lnTo>
                  <a:pt x="10248899" y="0"/>
                </a:lnTo>
                <a:lnTo>
                  <a:pt x="10248899" y="5480304"/>
                </a:lnTo>
                <a:lnTo>
                  <a:pt x="0" y="5480304"/>
                </a:lnTo>
                <a:lnTo>
                  <a:pt x="0" y="0"/>
                </a:lnTo>
                <a:close/>
              </a:path>
            </a:pathLst>
          </a:custGeom>
          <a:solidFill>
            <a:srgbClr val="DDDDDD"/>
          </a:solidFill>
        </p:spPr>
        <p:txBody>
          <a:bodyPr wrap="square" lIns="0" tIns="0" rIns="0" bIns="0" rtlCol="0"/>
          <a:lstStyle/>
          <a:p>
            <a:endParaRPr/>
          </a:p>
        </p:txBody>
      </p:sp>
      <p:sp>
        <p:nvSpPr>
          <p:cNvPr id="7" name="object 18">
            <a:extLst>
              <a:ext uri="{FF2B5EF4-FFF2-40B4-BE49-F238E27FC236}">
                <a16:creationId xmlns:a16="http://schemas.microsoft.com/office/drawing/2014/main" id="{B7E4EFF3-8826-413E-BEFE-F0B20962B091}"/>
              </a:ext>
            </a:extLst>
          </p:cNvPr>
          <p:cNvSpPr/>
          <p:nvPr/>
        </p:nvSpPr>
        <p:spPr>
          <a:xfrm>
            <a:off x="612647" y="3140075"/>
            <a:ext cx="637580" cy="882650"/>
          </a:xfrm>
          <a:custGeom>
            <a:avLst/>
            <a:gdLst/>
            <a:ahLst/>
            <a:cxnLst/>
            <a:rect l="l" t="t" r="r" b="b"/>
            <a:pathLst>
              <a:path w="623570" h="882650">
                <a:moveTo>
                  <a:pt x="0" y="0"/>
                </a:moveTo>
                <a:lnTo>
                  <a:pt x="623316" y="0"/>
                </a:lnTo>
                <a:lnTo>
                  <a:pt x="623316" y="882395"/>
                </a:lnTo>
                <a:lnTo>
                  <a:pt x="0" y="882395"/>
                </a:lnTo>
                <a:lnTo>
                  <a:pt x="0" y="0"/>
                </a:lnTo>
                <a:close/>
              </a:path>
            </a:pathLst>
          </a:custGeom>
          <a:solidFill>
            <a:srgbClr val="1A1A1A"/>
          </a:solidFill>
          <a:ln>
            <a:noFill/>
          </a:ln>
        </p:spPr>
        <p:txBody>
          <a:bodyPr wrap="square" lIns="0" tIns="0" rIns="0" bIns="0" rtlCol="0"/>
          <a:lstStyle/>
          <a:p>
            <a:endParaRPr/>
          </a:p>
        </p:txBody>
      </p:sp>
      <p:sp>
        <p:nvSpPr>
          <p:cNvPr id="9" name="object 20">
            <a:extLst>
              <a:ext uri="{FF2B5EF4-FFF2-40B4-BE49-F238E27FC236}">
                <a16:creationId xmlns:a16="http://schemas.microsoft.com/office/drawing/2014/main" id="{CE385EEE-0422-4FD2-A5AA-60CCE66E777D}"/>
              </a:ext>
            </a:extLst>
          </p:cNvPr>
          <p:cNvSpPr/>
          <p:nvPr/>
        </p:nvSpPr>
        <p:spPr>
          <a:xfrm>
            <a:off x="1319529" y="3140075"/>
            <a:ext cx="10259823" cy="882650"/>
          </a:xfrm>
          <a:custGeom>
            <a:avLst/>
            <a:gdLst/>
            <a:ahLst/>
            <a:cxnLst/>
            <a:rect l="l" t="t" r="r" b="b"/>
            <a:pathLst>
              <a:path w="9552940" h="882650">
                <a:moveTo>
                  <a:pt x="0" y="0"/>
                </a:moveTo>
                <a:lnTo>
                  <a:pt x="9552432" y="0"/>
                </a:lnTo>
                <a:lnTo>
                  <a:pt x="9552432" y="882395"/>
                </a:lnTo>
                <a:lnTo>
                  <a:pt x="0" y="882395"/>
                </a:lnTo>
                <a:lnTo>
                  <a:pt x="0" y="0"/>
                </a:lnTo>
                <a:close/>
              </a:path>
            </a:pathLst>
          </a:custGeom>
          <a:solidFill>
            <a:srgbClr val="1A1A1A"/>
          </a:solidFill>
          <a:ln>
            <a:noFill/>
          </a:ln>
        </p:spPr>
        <p:txBody>
          <a:bodyPr wrap="square" lIns="0" tIns="0" rIns="0" bIns="0" rtlCol="0"/>
          <a:lstStyle/>
          <a:p>
            <a:endParaRPr/>
          </a:p>
        </p:txBody>
      </p:sp>
      <p:sp>
        <p:nvSpPr>
          <p:cNvPr id="13" name="Textfeld 12">
            <a:extLst>
              <a:ext uri="{FF2B5EF4-FFF2-40B4-BE49-F238E27FC236}">
                <a16:creationId xmlns:a16="http://schemas.microsoft.com/office/drawing/2014/main" id="{52E248B2-04F9-4ED0-8C03-BF13047A0857}"/>
              </a:ext>
            </a:extLst>
          </p:cNvPr>
          <p:cNvSpPr txBox="1"/>
          <p:nvPr/>
        </p:nvSpPr>
        <p:spPr>
          <a:xfrm>
            <a:off x="763917" y="3389550"/>
            <a:ext cx="381000" cy="423193"/>
          </a:xfrm>
          <a:prstGeom prst="rect">
            <a:avLst/>
          </a:prstGeom>
          <a:solidFill>
            <a:srgbClr val="1A1A1A"/>
          </a:solidFill>
          <a:ln>
            <a:noFill/>
          </a:ln>
        </p:spPr>
        <p:txBody>
          <a:bodyPr wrap="square">
            <a:spAutoFit/>
          </a:bodyPr>
          <a:lstStyle/>
          <a:p>
            <a:r>
              <a:rPr lang="de-DE" sz="2150" b="1" spc="-10">
                <a:solidFill>
                  <a:schemeClr val="bg1"/>
                </a:solidFill>
                <a:latin typeface="Calibri"/>
                <a:cs typeface="Calibri"/>
              </a:rPr>
              <a:t>3</a:t>
            </a:r>
          </a:p>
        </p:txBody>
      </p:sp>
      <p:sp>
        <p:nvSpPr>
          <p:cNvPr id="2" name="object 21">
            <a:extLst>
              <a:ext uri="{FF2B5EF4-FFF2-40B4-BE49-F238E27FC236}">
                <a16:creationId xmlns:a16="http://schemas.microsoft.com/office/drawing/2014/main" id="{BE1FA086-CF7D-4B0C-AC66-901BAE5C2A26}"/>
              </a:ext>
            </a:extLst>
          </p:cNvPr>
          <p:cNvSpPr txBox="1"/>
          <p:nvPr/>
        </p:nvSpPr>
        <p:spPr>
          <a:xfrm>
            <a:off x="1668754" y="3403917"/>
            <a:ext cx="2903246" cy="344966"/>
          </a:xfrm>
          <a:prstGeom prst="rect">
            <a:avLst/>
          </a:prstGeom>
          <a:solidFill>
            <a:srgbClr val="1A1A1A"/>
          </a:solidFill>
          <a:ln>
            <a:noFill/>
          </a:ln>
        </p:spPr>
        <p:txBody>
          <a:bodyPr vert="horz" wrap="square" lIns="0" tIns="13970" rIns="0" bIns="0" rtlCol="0">
            <a:spAutoFit/>
          </a:bodyPr>
          <a:lstStyle/>
          <a:p>
            <a:pPr marL="12700">
              <a:lnSpc>
                <a:spcPct val="100000"/>
              </a:lnSpc>
              <a:spcBef>
                <a:spcPts val="110"/>
              </a:spcBef>
            </a:pPr>
            <a:r>
              <a:rPr lang="de-DE" sz="2150" b="1" spc="-10">
                <a:solidFill>
                  <a:schemeClr val="bg1"/>
                </a:solidFill>
                <a:latin typeface="Calibri"/>
                <a:cs typeface="Calibri"/>
              </a:rPr>
              <a:t>Organisationsstruktur</a:t>
            </a:r>
            <a:endParaRPr sz="2150" b="1" spc="-10">
              <a:solidFill>
                <a:schemeClr val="bg1"/>
              </a:solidFill>
              <a:latin typeface="Calibri"/>
              <a:cs typeface="Calibri"/>
            </a:endParaRPr>
          </a:p>
        </p:txBody>
      </p:sp>
    </p:spTree>
    <p:extLst>
      <p:ext uri="{BB962C8B-B14F-4D97-AF65-F5344CB8AC3E}">
        <p14:creationId xmlns:p14="http://schemas.microsoft.com/office/powerpoint/2010/main" val="221036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3">
            <a:extLst>
              <a:ext uri="{FF2B5EF4-FFF2-40B4-BE49-F238E27FC236}">
                <a16:creationId xmlns:a16="http://schemas.microsoft.com/office/drawing/2014/main" id="{9D21C274-5873-4D24-AABD-9AAB39E19A95}"/>
              </a:ext>
            </a:extLst>
          </p:cNvPr>
          <p:cNvSpPr/>
          <p:nvPr/>
        </p:nvSpPr>
        <p:spPr>
          <a:xfrm>
            <a:off x="399018" y="1273265"/>
            <a:ext cx="2926080" cy="4118063"/>
          </a:xfrm>
          <a:custGeom>
            <a:avLst/>
            <a:gdLst/>
            <a:ahLst/>
            <a:cxnLst/>
            <a:rect l="l" t="t" r="r" b="b"/>
            <a:pathLst>
              <a:path w="4462780" h="4997450">
                <a:moveTo>
                  <a:pt x="0" y="0"/>
                </a:moveTo>
                <a:lnTo>
                  <a:pt x="4462272" y="0"/>
                </a:lnTo>
                <a:lnTo>
                  <a:pt x="4462272" y="4997196"/>
                </a:lnTo>
                <a:lnTo>
                  <a:pt x="0" y="4997196"/>
                </a:lnTo>
                <a:lnTo>
                  <a:pt x="0" y="0"/>
                </a:lnTo>
                <a:close/>
              </a:path>
            </a:pathLst>
          </a:custGeom>
          <a:solidFill>
            <a:srgbClr val="F2F2F2"/>
          </a:solidFill>
        </p:spPr>
        <p:txBody>
          <a:bodyPr wrap="square" lIns="0" tIns="0" rIns="0" bIns="0" rtlCol="0"/>
          <a:lstStyle/>
          <a:p>
            <a:pPr marL="141414"/>
            <a:endParaRPr lang="de-DE" sz="100" b="1"/>
          </a:p>
        </p:txBody>
      </p:sp>
      <p:sp>
        <p:nvSpPr>
          <p:cNvPr id="28" name="Titel 1">
            <a:extLst>
              <a:ext uri="{FF2B5EF4-FFF2-40B4-BE49-F238E27FC236}">
                <a16:creationId xmlns:a16="http://schemas.microsoft.com/office/drawing/2014/main" id="{BCFEDE61-C6EF-409D-9AA9-079A37D9CA69}"/>
              </a:ext>
            </a:extLst>
          </p:cNvPr>
          <p:cNvSpPr txBox="1">
            <a:spLocks/>
          </p:cNvSpPr>
          <p:nvPr/>
        </p:nvSpPr>
        <p:spPr>
          <a:xfrm>
            <a:off x="302807" y="125620"/>
            <a:ext cx="9903694" cy="684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Open Sans" panose="020B0606030504020204"/>
                <a:ea typeface="+mj-ea"/>
                <a:cs typeface="+mj-cs"/>
              </a:defRPr>
            </a:lvl1pPr>
          </a:lstStyle>
          <a:p>
            <a:r>
              <a:rPr lang="de-DE"/>
              <a:t>Organisationsstruktur</a:t>
            </a:r>
          </a:p>
        </p:txBody>
      </p:sp>
      <p:sp>
        <p:nvSpPr>
          <p:cNvPr id="36" name="object 102">
            <a:extLst>
              <a:ext uri="{FF2B5EF4-FFF2-40B4-BE49-F238E27FC236}">
                <a16:creationId xmlns:a16="http://schemas.microsoft.com/office/drawing/2014/main" id="{EA2C3D68-C429-4CC0-863A-CB5953F5A44F}"/>
              </a:ext>
            </a:extLst>
          </p:cNvPr>
          <p:cNvSpPr/>
          <p:nvPr/>
        </p:nvSpPr>
        <p:spPr>
          <a:xfrm>
            <a:off x="975286" y="1498016"/>
            <a:ext cx="1872000" cy="459105"/>
          </a:xfrm>
          <a:custGeom>
            <a:avLst/>
            <a:gdLst/>
            <a:ahLst/>
            <a:cxnLst/>
            <a:rect l="l" t="t" r="r" b="b"/>
            <a:pathLst>
              <a:path w="1527175" h="459104">
                <a:moveTo>
                  <a:pt x="0" y="0"/>
                </a:moveTo>
                <a:lnTo>
                  <a:pt x="1527048" y="0"/>
                </a:lnTo>
                <a:lnTo>
                  <a:pt x="1527048" y="458724"/>
                </a:lnTo>
                <a:lnTo>
                  <a:pt x="0" y="458724"/>
                </a:lnTo>
                <a:lnTo>
                  <a:pt x="0" y="0"/>
                </a:lnTo>
                <a:close/>
              </a:path>
            </a:pathLst>
          </a:custGeom>
          <a:solidFill>
            <a:srgbClr val="1A1A1A"/>
          </a:solidFill>
          <a:ln>
            <a:noFill/>
          </a:ln>
        </p:spPr>
        <p:txBody>
          <a:bodyPr wrap="square" lIns="0" tIns="0" rIns="0" bIns="0" rtlCol="0" anchor="ctr"/>
          <a:lstStyle/>
          <a:p>
            <a:pPr algn="ctr"/>
            <a:r>
              <a:rPr lang="de-DE" sz="1200" b="1" spc="15">
                <a:solidFill>
                  <a:srgbClr val="FFFFFF"/>
                </a:solidFill>
                <a:latin typeface="Calibri"/>
                <a:cs typeface="Calibri"/>
              </a:rPr>
              <a:t>Geschäftsführer</a:t>
            </a:r>
            <a:r>
              <a:rPr lang="de-DE" sz="1150" b="1" spc="15">
                <a:solidFill>
                  <a:srgbClr val="FFFFFF"/>
                </a:solidFill>
                <a:latin typeface="Calibri"/>
                <a:cs typeface="Calibri"/>
              </a:rPr>
              <a:t> </a:t>
            </a:r>
          </a:p>
        </p:txBody>
      </p:sp>
      <p:sp>
        <p:nvSpPr>
          <p:cNvPr id="37" name="object 102">
            <a:extLst>
              <a:ext uri="{FF2B5EF4-FFF2-40B4-BE49-F238E27FC236}">
                <a16:creationId xmlns:a16="http://schemas.microsoft.com/office/drawing/2014/main" id="{928052F6-9078-4D94-AFF9-A5B41F740D99}"/>
              </a:ext>
            </a:extLst>
          </p:cNvPr>
          <p:cNvSpPr/>
          <p:nvPr/>
        </p:nvSpPr>
        <p:spPr>
          <a:xfrm>
            <a:off x="560213" y="2810252"/>
            <a:ext cx="1296000" cy="785457"/>
          </a:xfrm>
          <a:custGeom>
            <a:avLst/>
            <a:gdLst/>
            <a:ahLst/>
            <a:cxnLst/>
            <a:rect l="l" t="t" r="r" b="b"/>
            <a:pathLst>
              <a:path w="1527175" h="459104">
                <a:moveTo>
                  <a:pt x="0" y="0"/>
                </a:moveTo>
                <a:lnTo>
                  <a:pt x="1527048" y="0"/>
                </a:lnTo>
                <a:lnTo>
                  <a:pt x="1527048" y="458724"/>
                </a:lnTo>
                <a:lnTo>
                  <a:pt x="0" y="458724"/>
                </a:lnTo>
                <a:lnTo>
                  <a:pt x="0" y="0"/>
                </a:lnTo>
                <a:close/>
              </a:path>
            </a:pathLst>
          </a:custGeom>
          <a:solidFill>
            <a:srgbClr val="1A1A1A"/>
          </a:solidFill>
          <a:ln>
            <a:noFill/>
          </a:ln>
        </p:spPr>
        <p:txBody>
          <a:bodyPr wrap="square" lIns="0" tIns="0" rIns="0" bIns="0" rtlCol="0" anchor="ctr"/>
          <a:lstStyle/>
          <a:p>
            <a:pPr algn="ctr"/>
            <a:endParaRPr lang="de-DE" sz="1200" b="1" spc="15">
              <a:solidFill>
                <a:srgbClr val="FFFFFF"/>
              </a:solidFill>
              <a:latin typeface="Calibri"/>
              <a:cs typeface="Calibri"/>
            </a:endParaRPr>
          </a:p>
        </p:txBody>
      </p:sp>
      <p:sp>
        <p:nvSpPr>
          <p:cNvPr id="38" name="object 102">
            <a:extLst>
              <a:ext uri="{FF2B5EF4-FFF2-40B4-BE49-F238E27FC236}">
                <a16:creationId xmlns:a16="http://schemas.microsoft.com/office/drawing/2014/main" id="{3C1E6A85-8D89-4B10-9FE8-1E822ACB4327}"/>
              </a:ext>
            </a:extLst>
          </p:cNvPr>
          <p:cNvSpPr/>
          <p:nvPr/>
        </p:nvSpPr>
        <p:spPr>
          <a:xfrm>
            <a:off x="622501" y="2102504"/>
            <a:ext cx="901498" cy="480511"/>
          </a:xfrm>
          <a:custGeom>
            <a:avLst/>
            <a:gdLst/>
            <a:ahLst/>
            <a:cxnLst/>
            <a:rect l="l" t="t" r="r" b="b"/>
            <a:pathLst>
              <a:path w="1527175" h="459104">
                <a:moveTo>
                  <a:pt x="0" y="0"/>
                </a:moveTo>
                <a:lnTo>
                  <a:pt x="1527048" y="0"/>
                </a:lnTo>
                <a:lnTo>
                  <a:pt x="1527048" y="458724"/>
                </a:lnTo>
                <a:lnTo>
                  <a:pt x="0" y="458724"/>
                </a:lnTo>
                <a:lnTo>
                  <a:pt x="0" y="0"/>
                </a:lnTo>
                <a:close/>
              </a:path>
            </a:pathLst>
          </a:custGeom>
          <a:solidFill>
            <a:srgbClr val="1A1A1A"/>
          </a:solidFill>
          <a:ln>
            <a:noFill/>
          </a:ln>
        </p:spPr>
        <p:txBody>
          <a:bodyPr wrap="square" lIns="0" tIns="0" rIns="0" bIns="0" rtlCol="0" anchor="ctr"/>
          <a:lstStyle/>
          <a:p>
            <a:pPr algn="ctr"/>
            <a:r>
              <a:rPr lang="de-DE" sz="1150" b="1" spc="15">
                <a:solidFill>
                  <a:srgbClr val="FFFFFF"/>
                </a:solidFill>
                <a:latin typeface="Calibri"/>
                <a:cs typeface="Calibri"/>
              </a:rPr>
              <a:t>Buchhaltung (3 Personen) </a:t>
            </a:r>
          </a:p>
        </p:txBody>
      </p:sp>
      <p:sp>
        <p:nvSpPr>
          <p:cNvPr id="44" name="object 102">
            <a:extLst>
              <a:ext uri="{FF2B5EF4-FFF2-40B4-BE49-F238E27FC236}">
                <a16:creationId xmlns:a16="http://schemas.microsoft.com/office/drawing/2014/main" id="{2E9F14C9-9797-411C-9ACC-2277504014ED}"/>
              </a:ext>
            </a:extLst>
          </p:cNvPr>
          <p:cNvSpPr/>
          <p:nvPr/>
        </p:nvSpPr>
        <p:spPr>
          <a:xfrm>
            <a:off x="882717" y="3730131"/>
            <a:ext cx="2034882" cy="480511"/>
          </a:xfrm>
          <a:custGeom>
            <a:avLst/>
            <a:gdLst/>
            <a:ahLst/>
            <a:cxnLst/>
            <a:rect l="l" t="t" r="r" b="b"/>
            <a:pathLst>
              <a:path w="1527175" h="459104">
                <a:moveTo>
                  <a:pt x="0" y="0"/>
                </a:moveTo>
                <a:lnTo>
                  <a:pt x="1527048" y="0"/>
                </a:lnTo>
                <a:lnTo>
                  <a:pt x="1527048" y="458724"/>
                </a:lnTo>
                <a:lnTo>
                  <a:pt x="0" y="458724"/>
                </a:lnTo>
                <a:lnTo>
                  <a:pt x="0" y="0"/>
                </a:lnTo>
                <a:close/>
              </a:path>
            </a:pathLst>
          </a:custGeom>
          <a:solidFill>
            <a:srgbClr val="1A1A1A"/>
          </a:solidFill>
          <a:ln>
            <a:noFill/>
          </a:ln>
        </p:spPr>
        <p:txBody>
          <a:bodyPr wrap="square" lIns="0" tIns="0" rIns="0" bIns="0" rtlCol="0" anchor="ctr"/>
          <a:lstStyle/>
          <a:p>
            <a:pPr algn="ctr"/>
            <a:r>
              <a:rPr lang="de-DE" sz="1150" b="1" spc="15" dirty="0">
                <a:solidFill>
                  <a:srgbClr val="FFFFFF"/>
                </a:solidFill>
                <a:latin typeface="Calibri"/>
                <a:cs typeface="Calibri"/>
              </a:rPr>
              <a:t>Fahrer- &amp; Auftragskoordination </a:t>
            </a:r>
          </a:p>
          <a:p>
            <a:pPr algn="ctr"/>
            <a:r>
              <a:rPr lang="de-DE" sz="1150" b="1" spc="15" dirty="0">
                <a:solidFill>
                  <a:srgbClr val="FFFFFF"/>
                </a:solidFill>
                <a:latin typeface="Calibri"/>
                <a:cs typeface="Calibri"/>
              </a:rPr>
              <a:t>(4 Personen) </a:t>
            </a:r>
          </a:p>
        </p:txBody>
      </p:sp>
      <p:sp>
        <p:nvSpPr>
          <p:cNvPr id="45" name="object 102">
            <a:extLst>
              <a:ext uri="{FF2B5EF4-FFF2-40B4-BE49-F238E27FC236}">
                <a16:creationId xmlns:a16="http://schemas.microsoft.com/office/drawing/2014/main" id="{B3C61E6A-BBE4-4D92-958A-0BBFC548DDD8}"/>
              </a:ext>
            </a:extLst>
          </p:cNvPr>
          <p:cNvSpPr/>
          <p:nvPr/>
        </p:nvSpPr>
        <p:spPr>
          <a:xfrm>
            <a:off x="954922" y="4319735"/>
            <a:ext cx="1872000" cy="337301"/>
          </a:xfrm>
          <a:custGeom>
            <a:avLst/>
            <a:gdLst/>
            <a:ahLst/>
            <a:cxnLst/>
            <a:rect l="l" t="t" r="r" b="b"/>
            <a:pathLst>
              <a:path w="1527175" h="459104">
                <a:moveTo>
                  <a:pt x="0" y="0"/>
                </a:moveTo>
                <a:lnTo>
                  <a:pt x="1527048" y="0"/>
                </a:lnTo>
                <a:lnTo>
                  <a:pt x="1527048" y="458724"/>
                </a:lnTo>
                <a:lnTo>
                  <a:pt x="0" y="458724"/>
                </a:lnTo>
                <a:lnTo>
                  <a:pt x="0" y="0"/>
                </a:lnTo>
                <a:close/>
              </a:path>
            </a:pathLst>
          </a:custGeom>
          <a:solidFill>
            <a:srgbClr val="1A1A1A"/>
          </a:solidFill>
          <a:ln>
            <a:noFill/>
          </a:ln>
        </p:spPr>
        <p:txBody>
          <a:bodyPr wrap="square" lIns="0" tIns="0" rIns="0" bIns="0" rtlCol="0" anchor="ctr"/>
          <a:lstStyle/>
          <a:p>
            <a:pPr algn="ctr"/>
            <a:r>
              <a:rPr lang="de-DE" sz="1150" b="1" spc="15">
                <a:solidFill>
                  <a:srgbClr val="FFFFFF"/>
                </a:solidFill>
                <a:latin typeface="Calibri"/>
                <a:cs typeface="Calibri"/>
              </a:rPr>
              <a:t>Fahrer Deliverit GmbH </a:t>
            </a:r>
          </a:p>
        </p:txBody>
      </p:sp>
      <p:sp>
        <p:nvSpPr>
          <p:cNvPr id="48" name="object 102">
            <a:extLst>
              <a:ext uri="{FF2B5EF4-FFF2-40B4-BE49-F238E27FC236}">
                <a16:creationId xmlns:a16="http://schemas.microsoft.com/office/drawing/2014/main" id="{344CD6B1-781A-44AD-AB75-8952FA541E5C}"/>
              </a:ext>
            </a:extLst>
          </p:cNvPr>
          <p:cNvSpPr/>
          <p:nvPr/>
        </p:nvSpPr>
        <p:spPr>
          <a:xfrm>
            <a:off x="964158" y="4832377"/>
            <a:ext cx="1872000" cy="339006"/>
          </a:xfrm>
          <a:custGeom>
            <a:avLst/>
            <a:gdLst/>
            <a:ahLst/>
            <a:cxnLst/>
            <a:rect l="l" t="t" r="r" b="b"/>
            <a:pathLst>
              <a:path w="1527175" h="459104">
                <a:moveTo>
                  <a:pt x="0" y="0"/>
                </a:moveTo>
                <a:lnTo>
                  <a:pt x="1527048" y="0"/>
                </a:lnTo>
                <a:lnTo>
                  <a:pt x="1527048" y="458724"/>
                </a:lnTo>
                <a:lnTo>
                  <a:pt x="0" y="458724"/>
                </a:lnTo>
                <a:lnTo>
                  <a:pt x="0" y="0"/>
                </a:lnTo>
                <a:close/>
              </a:path>
            </a:pathLst>
          </a:custGeom>
          <a:solidFill>
            <a:srgbClr val="1A1A1A"/>
          </a:solidFill>
          <a:ln>
            <a:noFill/>
          </a:ln>
        </p:spPr>
        <p:txBody>
          <a:bodyPr wrap="square" lIns="0" tIns="0" rIns="0" bIns="0" rtlCol="0" anchor="ctr"/>
          <a:lstStyle/>
          <a:p>
            <a:pPr algn="ctr"/>
            <a:r>
              <a:rPr lang="de-DE" sz="1150" b="1" spc="15">
                <a:solidFill>
                  <a:srgbClr val="FFFFFF"/>
                </a:solidFill>
                <a:latin typeface="Calibri"/>
                <a:cs typeface="Calibri"/>
              </a:rPr>
              <a:t>Fahrer Subunternehmen </a:t>
            </a:r>
          </a:p>
        </p:txBody>
      </p:sp>
      <p:sp>
        <p:nvSpPr>
          <p:cNvPr id="19" name="object 12">
            <a:extLst>
              <a:ext uri="{FF2B5EF4-FFF2-40B4-BE49-F238E27FC236}">
                <a16:creationId xmlns:a16="http://schemas.microsoft.com/office/drawing/2014/main" id="{2201FFD7-D8BE-40B7-A7DD-3943B1C2700B}"/>
              </a:ext>
            </a:extLst>
          </p:cNvPr>
          <p:cNvSpPr/>
          <p:nvPr/>
        </p:nvSpPr>
        <p:spPr>
          <a:xfrm>
            <a:off x="306690" y="909001"/>
            <a:ext cx="3077905" cy="4575092"/>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a:p>
        </p:txBody>
      </p:sp>
      <p:sp>
        <p:nvSpPr>
          <p:cNvPr id="21" name="object 12">
            <a:extLst>
              <a:ext uri="{FF2B5EF4-FFF2-40B4-BE49-F238E27FC236}">
                <a16:creationId xmlns:a16="http://schemas.microsoft.com/office/drawing/2014/main" id="{17493240-B09C-4A4F-8851-B0EBD7C5ABF1}"/>
              </a:ext>
            </a:extLst>
          </p:cNvPr>
          <p:cNvSpPr/>
          <p:nvPr/>
        </p:nvSpPr>
        <p:spPr>
          <a:xfrm>
            <a:off x="3478109" y="911329"/>
            <a:ext cx="2859081" cy="4565144"/>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sz="1432"/>
          </a:p>
        </p:txBody>
      </p:sp>
      <p:sp>
        <p:nvSpPr>
          <p:cNvPr id="22" name="object 15">
            <a:extLst>
              <a:ext uri="{FF2B5EF4-FFF2-40B4-BE49-F238E27FC236}">
                <a16:creationId xmlns:a16="http://schemas.microsoft.com/office/drawing/2014/main" id="{1DB7BA73-9F53-4CC7-AC70-70A317C6D8ED}"/>
              </a:ext>
            </a:extLst>
          </p:cNvPr>
          <p:cNvSpPr/>
          <p:nvPr/>
        </p:nvSpPr>
        <p:spPr>
          <a:xfrm>
            <a:off x="3478109" y="911329"/>
            <a:ext cx="2859081" cy="288000"/>
          </a:xfrm>
          <a:custGeom>
            <a:avLst/>
            <a:gdLst/>
            <a:ahLst/>
            <a:cxnLst/>
            <a:rect l="l" t="t" r="r" b="b"/>
            <a:pathLst>
              <a:path w="3916679" h="330834">
                <a:moveTo>
                  <a:pt x="0" y="0"/>
                </a:moveTo>
                <a:lnTo>
                  <a:pt x="3916680" y="0"/>
                </a:lnTo>
                <a:lnTo>
                  <a:pt x="3916680" y="330708"/>
                </a:lnTo>
                <a:lnTo>
                  <a:pt x="0" y="330708"/>
                </a:lnTo>
                <a:lnTo>
                  <a:pt x="0" y="0"/>
                </a:lnTo>
                <a:close/>
              </a:path>
            </a:pathLst>
          </a:custGeom>
          <a:solidFill>
            <a:srgbClr val="1A1A1A"/>
          </a:solidFill>
          <a:ln>
            <a:noFill/>
          </a:ln>
        </p:spPr>
        <p:txBody>
          <a:bodyPr wrap="square" lIns="0" tIns="0" rIns="0" bIns="0" rtlCol="0" anchor="ctr"/>
          <a:lstStyle/>
          <a:p>
            <a:pPr marL="78788">
              <a:spcBef>
                <a:spcPts val="450"/>
              </a:spcBef>
            </a:pPr>
            <a:r>
              <a:rPr lang="de-DE" sz="1400" b="1" spc="16">
                <a:solidFill>
                  <a:srgbClr val="FFFFFF"/>
                </a:solidFill>
                <a:latin typeface="Calibri"/>
                <a:cs typeface="Calibri"/>
              </a:rPr>
              <a:t>Mitarbeiter nach Bereich</a:t>
            </a:r>
          </a:p>
        </p:txBody>
      </p:sp>
      <p:graphicFrame>
        <p:nvGraphicFramePr>
          <p:cNvPr id="23" name="Diagramm 22">
            <a:extLst>
              <a:ext uri="{FF2B5EF4-FFF2-40B4-BE49-F238E27FC236}">
                <a16:creationId xmlns:a16="http://schemas.microsoft.com/office/drawing/2014/main" id="{D9174B43-DF13-424C-AD0D-427C8627A66C}"/>
              </a:ext>
            </a:extLst>
          </p:cNvPr>
          <p:cNvGraphicFramePr/>
          <p:nvPr>
            <p:extLst>
              <p:ext uri="{D42A27DB-BD31-4B8C-83A1-F6EECF244321}">
                <p14:modId xmlns:p14="http://schemas.microsoft.com/office/powerpoint/2010/main" val="3096509517"/>
              </p:ext>
            </p:extLst>
          </p:nvPr>
        </p:nvGraphicFramePr>
        <p:xfrm>
          <a:off x="3518516" y="1278999"/>
          <a:ext cx="2859081" cy="2005987"/>
        </p:xfrm>
        <a:graphic>
          <a:graphicData uri="http://schemas.openxmlformats.org/drawingml/2006/chart">
            <c:chart xmlns:c="http://schemas.openxmlformats.org/drawingml/2006/chart" xmlns:r="http://schemas.openxmlformats.org/officeDocument/2006/relationships" r:id="rId2"/>
          </a:graphicData>
        </a:graphic>
      </p:graphicFrame>
      <p:sp>
        <p:nvSpPr>
          <p:cNvPr id="24" name="object 13">
            <a:extLst>
              <a:ext uri="{FF2B5EF4-FFF2-40B4-BE49-F238E27FC236}">
                <a16:creationId xmlns:a16="http://schemas.microsoft.com/office/drawing/2014/main" id="{914B9B7C-F793-45C9-AE30-56E67E6A4D52}"/>
              </a:ext>
            </a:extLst>
          </p:cNvPr>
          <p:cNvSpPr/>
          <p:nvPr/>
        </p:nvSpPr>
        <p:spPr>
          <a:xfrm>
            <a:off x="3571240" y="3370595"/>
            <a:ext cx="2690915" cy="2028082"/>
          </a:xfrm>
          <a:custGeom>
            <a:avLst/>
            <a:gdLst/>
            <a:ahLst/>
            <a:cxnLst/>
            <a:rect l="l" t="t" r="r" b="b"/>
            <a:pathLst>
              <a:path w="4462780" h="4997450">
                <a:moveTo>
                  <a:pt x="0" y="0"/>
                </a:moveTo>
                <a:lnTo>
                  <a:pt x="4462272" y="0"/>
                </a:lnTo>
                <a:lnTo>
                  <a:pt x="4462272" y="4997196"/>
                </a:lnTo>
                <a:lnTo>
                  <a:pt x="0" y="4997196"/>
                </a:lnTo>
                <a:lnTo>
                  <a:pt x="0" y="0"/>
                </a:lnTo>
                <a:close/>
              </a:path>
            </a:pathLst>
          </a:custGeom>
          <a:solidFill>
            <a:srgbClr val="F2F2F2"/>
          </a:solidFill>
        </p:spPr>
        <p:txBody>
          <a:bodyPr wrap="square" lIns="0" tIns="0" rIns="0" bIns="0" rtlCol="0"/>
          <a:lstStyle/>
          <a:p>
            <a:pPr marL="282828" indent="-156565">
              <a:buFont typeface="Arial" panose="020B0604020202020204" pitchFamily="34" charset="0"/>
              <a:buChar char="•"/>
            </a:pPr>
            <a:endParaRPr lang="de-DE" sz="1432"/>
          </a:p>
        </p:txBody>
      </p:sp>
      <p:sp>
        <p:nvSpPr>
          <p:cNvPr id="25" name="object 12">
            <a:extLst>
              <a:ext uri="{FF2B5EF4-FFF2-40B4-BE49-F238E27FC236}">
                <a16:creationId xmlns:a16="http://schemas.microsoft.com/office/drawing/2014/main" id="{DCAC5B76-A2CD-47F4-9337-8DC95FEF1F96}"/>
              </a:ext>
            </a:extLst>
          </p:cNvPr>
          <p:cNvSpPr/>
          <p:nvPr/>
        </p:nvSpPr>
        <p:spPr>
          <a:xfrm>
            <a:off x="6427717" y="923351"/>
            <a:ext cx="3730911" cy="4553122"/>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sz="1432"/>
          </a:p>
        </p:txBody>
      </p:sp>
      <p:sp>
        <p:nvSpPr>
          <p:cNvPr id="26" name="object 15">
            <a:extLst>
              <a:ext uri="{FF2B5EF4-FFF2-40B4-BE49-F238E27FC236}">
                <a16:creationId xmlns:a16="http://schemas.microsoft.com/office/drawing/2014/main" id="{EF00266D-F3A1-4C85-AE15-17FFB6CAFCF4}"/>
              </a:ext>
            </a:extLst>
          </p:cNvPr>
          <p:cNvSpPr/>
          <p:nvPr/>
        </p:nvSpPr>
        <p:spPr>
          <a:xfrm>
            <a:off x="6427717" y="919023"/>
            <a:ext cx="3730911" cy="288000"/>
          </a:xfrm>
          <a:custGeom>
            <a:avLst/>
            <a:gdLst/>
            <a:ahLst/>
            <a:cxnLst/>
            <a:rect l="l" t="t" r="r" b="b"/>
            <a:pathLst>
              <a:path w="3916679" h="330834">
                <a:moveTo>
                  <a:pt x="0" y="0"/>
                </a:moveTo>
                <a:lnTo>
                  <a:pt x="3916680" y="0"/>
                </a:lnTo>
                <a:lnTo>
                  <a:pt x="3916680" y="330708"/>
                </a:lnTo>
                <a:lnTo>
                  <a:pt x="0" y="330708"/>
                </a:lnTo>
                <a:lnTo>
                  <a:pt x="0" y="0"/>
                </a:lnTo>
                <a:close/>
              </a:path>
            </a:pathLst>
          </a:custGeom>
          <a:solidFill>
            <a:srgbClr val="1A1A1A"/>
          </a:solidFill>
          <a:ln>
            <a:noFill/>
          </a:ln>
        </p:spPr>
        <p:txBody>
          <a:bodyPr wrap="square" lIns="0" tIns="0" rIns="0" bIns="0" rtlCol="0" anchor="ctr"/>
          <a:lstStyle/>
          <a:p>
            <a:pPr marL="78788">
              <a:spcBef>
                <a:spcPts val="450"/>
              </a:spcBef>
            </a:pPr>
            <a:r>
              <a:rPr lang="de-DE" sz="1400" b="1" spc="16">
                <a:solidFill>
                  <a:srgbClr val="FFFFFF"/>
                </a:solidFill>
                <a:latin typeface="Calibri"/>
                <a:cs typeface="Calibri"/>
              </a:rPr>
              <a:t>Personalstruktur</a:t>
            </a:r>
          </a:p>
        </p:txBody>
      </p:sp>
      <p:sp>
        <p:nvSpPr>
          <p:cNvPr id="27" name="object 13">
            <a:extLst>
              <a:ext uri="{FF2B5EF4-FFF2-40B4-BE49-F238E27FC236}">
                <a16:creationId xmlns:a16="http://schemas.microsoft.com/office/drawing/2014/main" id="{6F2782AE-E8B1-4C34-9716-841553E86FE3}"/>
              </a:ext>
            </a:extLst>
          </p:cNvPr>
          <p:cNvSpPr/>
          <p:nvPr/>
        </p:nvSpPr>
        <p:spPr>
          <a:xfrm>
            <a:off x="6511551" y="1273266"/>
            <a:ext cx="3566263" cy="4140000"/>
          </a:xfrm>
          <a:custGeom>
            <a:avLst/>
            <a:gdLst/>
            <a:ahLst/>
            <a:cxnLst/>
            <a:rect l="l" t="t" r="r" b="b"/>
            <a:pathLst>
              <a:path w="4462780" h="4997450">
                <a:moveTo>
                  <a:pt x="0" y="0"/>
                </a:moveTo>
                <a:lnTo>
                  <a:pt x="4462272" y="0"/>
                </a:lnTo>
                <a:lnTo>
                  <a:pt x="4462272" y="4997196"/>
                </a:lnTo>
                <a:lnTo>
                  <a:pt x="0" y="4997196"/>
                </a:lnTo>
                <a:lnTo>
                  <a:pt x="0" y="0"/>
                </a:lnTo>
                <a:close/>
              </a:path>
            </a:pathLst>
          </a:custGeom>
          <a:solidFill>
            <a:srgbClr val="F2F2F2"/>
          </a:solidFill>
          <a:ln>
            <a:noFill/>
          </a:ln>
        </p:spPr>
        <p:txBody>
          <a:bodyPr wrap="square" lIns="0" tIns="0" rIns="0" bIns="0" rtlCol="0"/>
          <a:lstStyle/>
          <a:p>
            <a:pPr marL="141414"/>
            <a:endParaRPr lang="de-DE" sz="300"/>
          </a:p>
          <a:p>
            <a:pPr marL="141414"/>
            <a:r>
              <a:rPr lang="de-DE" sz="1200" b="1"/>
              <a:t>Durchschnittsalter: </a:t>
            </a:r>
            <a:r>
              <a:rPr lang="de-DE" sz="1200"/>
              <a:t>43 Jahre </a:t>
            </a:r>
          </a:p>
          <a:p>
            <a:pPr marL="141414"/>
            <a:r>
              <a:rPr lang="de-DE" sz="1200" b="1"/>
              <a:t>Durchschnittliche Betriebszugehörigkeit bei Bereichsleitern: </a:t>
            </a:r>
            <a:r>
              <a:rPr lang="de-DE" sz="1200"/>
              <a:t>16 Jahre</a:t>
            </a:r>
          </a:p>
          <a:p>
            <a:pPr marL="141414"/>
            <a:r>
              <a:rPr lang="de-DE" sz="1200" b="1"/>
              <a:t>Durchschnittliche Betriebszugehörigkeit ei gewerblichen Kräften:  </a:t>
            </a:r>
            <a:r>
              <a:rPr lang="de-DE" sz="1200"/>
              <a:t>5 Jahre</a:t>
            </a:r>
          </a:p>
          <a:p>
            <a:pPr marL="141414"/>
            <a:endParaRPr lang="de-DE" sz="1200"/>
          </a:p>
          <a:p>
            <a:pPr marL="141414"/>
            <a:r>
              <a:rPr lang="de-DE" sz="1200"/>
              <a:t>Die Vollzeit Fahrer von Deliverit sind qualifiziert für den Transport von Luftfracht (SÜ nach LuftSIG und 11.2.7) und Gefahrgütern gemäß ADR.</a:t>
            </a:r>
          </a:p>
          <a:p>
            <a:pPr marL="141414">
              <a:tabLst>
                <a:tab pos="282828" algn="l"/>
              </a:tabLst>
            </a:pPr>
            <a:endParaRPr lang="de-DE" sz="1200"/>
          </a:p>
          <a:p>
            <a:pPr marL="141414">
              <a:tabLst>
                <a:tab pos="282828" algn="l"/>
              </a:tabLst>
            </a:pPr>
            <a:r>
              <a:rPr lang="de-DE" sz="1200"/>
              <a:t>Die Tätigkeitsdauer der Fahrer der Subunternehmen ist jeweils an die Laufzeit der Kunden gebunden.</a:t>
            </a:r>
          </a:p>
          <a:p>
            <a:pPr marL="141414">
              <a:tabLst>
                <a:tab pos="282828" algn="l"/>
              </a:tabLst>
            </a:pPr>
            <a:endParaRPr lang="de-DE" sz="1200"/>
          </a:p>
          <a:p>
            <a:pPr marL="242158" indent="-171450">
              <a:buFont typeface="Arial" panose="020B0604020202020204" pitchFamily="34" charset="0"/>
              <a:buChar char="•"/>
              <a:tabLst>
                <a:tab pos="424242" algn="l"/>
              </a:tabLst>
            </a:pPr>
            <a:r>
              <a:rPr lang="de-DE" sz="1200" b="1"/>
              <a:t>Das Unternehmen hat in der Vergangenheit im Zuge einer Neustrukturierung die eigene Belegschaft von 170 auf 101 reduziert.  </a:t>
            </a:r>
          </a:p>
          <a:p>
            <a:pPr marL="70708">
              <a:tabLst>
                <a:tab pos="424242" algn="l"/>
              </a:tabLst>
            </a:pPr>
            <a:endParaRPr lang="de-DE" sz="1200" b="1"/>
          </a:p>
          <a:p>
            <a:pPr marL="242158" indent="-171450">
              <a:buFont typeface="Arial" panose="020B0604020202020204" pitchFamily="34" charset="0"/>
              <a:buChar char="•"/>
              <a:tabLst>
                <a:tab pos="424242" algn="l"/>
              </a:tabLst>
            </a:pPr>
            <a:r>
              <a:rPr lang="de-DE" sz="1200" b="1"/>
              <a:t>In Zukunft sollen verstärkt qualifizierte Subunternehmen mit der Auftragsabwicklung betraut werden, wodurch Personal- und Betriebskosten weiter abgebaut werden können. </a:t>
            </a:r>
          </a:p>
        </p:txBody>
      </p:sp>
      <p:sp>
        <p:nvSpPr>
          <p:cNvPr id="29" name="object 102">
            <a:extLst>
              <a:ext uri="{FF2B5EF4-FFF2-40B4-BE49-F238E27FC236}">
                <a16:creationId xmlns:a16="http://schemas.microsoft.com/office/drawing/2014/main" id="{5F8D0D7E-37A3-4073-B4A4-3930DBEDD473}"/>
              </a:ext>
            </a:extLst>
          </p:cNvPr>
          <p:cNvSpPr/>
          <p:nvPr/>
        </p:nvSpPr>
        <p:spPr>
          <a:xfrm>
            <a:off x="1925041" y="2810265"/>
            <a:ext cx="1296000" cy="785443"/>
          </a:xfrm>
          <a:custGeom>
            <a:avLst/>
            <a:gdLst/>
            <a:ahLst/>
            <a:cxnLst/>
            <a:rect l="l" t="t" r="r" b="b"/>
            <a:pathLst>
              <a:path w="1527175" h="459104">
                <a:moveTo>
                  <a:pt x="0" y="0"/>
                </a:moveTo>
                <a:lnTo>
                  <a:pt x="1527048" y="0"/>
                </a:lnTo>
                <a:lnTo>
                  <a:pt x="1527048" y="458724"/>
                </a:lnTo>
                <a:lnTo>
                  <a:pt x="0" y="458724"/>
                </a:lnTo>
                <a:lnTo>
                  <a:pt x="0" y="0"/>
                </a:lnTo>
                <a:close/>
              </a:path>
            </a:pathLst>
          </a:custGeom>
          <a:solidFill>
            <a:srgbClr val="1A1A1A"/>
          </a:solidFill>
          <a:ln>
            <a:noFill/>
          </a:ln>
        </p:spPr>
        <p:txBody>
          <a:bodyPr wrap="square" lIns="0" tIns="0" rIns="0" bIns="0" rtlCol="0" anchor="ctr"/>
          <a:lstStyle/>
          <a:p>
            <a:pPr algn="ctr"/>
            <a:endParaRPr lang="de-DE" sz="1200" b="1" spc="15">
              <a:solidFill>
                <a:srgbClr val="FFFFFF"/>
              </a:solidFill>
              <a:latin typeface="Calibri"/>
              <a:cs typeface="Calibri"/>
            </a:endParaRPr>
          </a:p>
        </p:txBody>
      </p:sp>
      <p:sp>
        <p:nvSpPr>
          <p:cNvPr id="30" name="object 14">
            <a:extLst>
              <a:ext uri="{FF2B5EF4-FFF2-40B4-BE49-F238E27FC236}">
                <a16:creationId xmlns:a16="http://schemas.microsoft.com/office/drawing/2014/main" id="{E7DE49FD-F5A8-4E5C-A705-991A1D2DF879}"/>
              </a:ext>
            </a:extLst>
          </p:cNvPr>
          <p:cNvSpPr txBox="1"/>
          <p:nvPr/>
        </p:nvSpPr>
        <p:spPr>
          <a:xfrm>
            <a:off x="302807" y="5538233"/>
            <a:ext cx="9871061" cy="468000"/>
          </a:xfrm>
          <a:prstGeom prst="rect">
            <a:avLst/>
          </a:prstGeom>
          <a:solidFill>
            <a:srgbClr val="1A1A1A"/>
          </a:solidFill>
          <a:ln>
            <a:noFill/>
          </a:ln>
        </p:spPr>
        <p:txBody>
          <a:bodyPr vert="horz" wrap="square" lIns="0" tIns="69215" rIns="0" bIns="0" rtlCol="0">
            <a:spAutoFit/>
          </a:bodyPr>
          <a:lstStyle/>
          <a:p>
            <a:pPr marL="77470" marR="76200" algn="just">
              <a:lnSpc>
                <a:spcPct val="103299"/>
              </a:lnSpc>
              <a:spcBef>
                <a:spcPts val="545"/>
              </a:spcBef>
            </a:pPr>
            <a:endParaRPr lang="de-DE" sz="1150" b="1" spc="10">
              <a:solidFill>
                <a:schemeClr val="bg1"/>
              </a:solidFill>
              <a:latin typeface="Calibri"/>
              <a:cs typeface="Calibri"/>
            </a:endParaRPr>
          </a:p>
        </p:txBody>
      </p:sp>
      <p:sp>
        <p:nvSpPr>
          <p:cNvPr id="31" name="object 15">
            <a:extLst>
              <a:ext uri="{FF2B5EF4-FFF2-40B4-BE49-F238E27FC236}">
                <a16:creationId xmlns:a16="http://schemas.microsoft.com/office/drawing/2014/main" id="{9658DE75-BE7A-484B-A07D-04F1AE3480F9}"/>
              </a:ext>
            </a:extLst>
          </p:cNvPr>
          <p:cNvSpPr/>
          <p:nvPr/>
        </p:nvSpPr>
        <p:spPr>
          <a:xfrm>
            <a:off x="306887" y="905647"/>
            <a:ext cx="3077707" cy="288000"/>
          </a:xfrm>
          <a:custGeom>
            <a:avLst/>
            <a:gdLst/>
            <a:ahLst/>
            <a:cxnLst/>
            <a:rect l="l" t="t" r="r" b="b"/>
            <a:pathLst>
              <a:path w="3916679" h="330834">
                <a:moveTo>
                  <a:pt x="0" y="0"/>
                </a:moveTo>
                <a:lnTo>
                  <a:pt x="3916680" y="0"/>
                </a:lnTo>
                <a:lnTo>
                  <a:pt x="3916680" y="330708"/>
                </a:lnTo>
                <a:lnTo>
                  <a:pt x="0" y="330708"/>
                </a:lnTo>
                <a:lnTo>
                  <a:pt x="0" y="0"/>
                </a:lnTo>
                <a:close/>
              </a:path>
            </a:pathLst>
          </a:custGeom>
          <a:solidFill>
            <a:srgbClr val="1A1A1A"/>
          </a:solidFill>
          <a:ln>
            <a:noFill/>
          </a:ln>
        </p:spPr>
        <p:txBody>
          <a:bodyPr wrap="square" lIns="0" tIns="0" rIns="0" bIns="0" rtlCol="0" anchor="ctr"/>
          <a:lstStyle/>
          <a:p>
            <a:pPr marL="78788">
              <a:spcBef>
                <a:spcPts val="450"/>
              </a:spcBef>
            </a:pPr>
            <a:r>
              <a:rPr lang="de-DE" sz="1400" b="1" spc="16">
                <a:solidFill>
                  <a:srgbClr val="FFFFFF"/>
                </a:solidFill>
                <a:latin typeface="Calibri"/>
                <a:cs typeface="Calibri"/>
              </a:rPr>
              <a:t>Organigramm</a:t>
            </a:r>
          </a:p>
        </p:txBody>
      </p:sp>
      <p:cxnSp>
        <p:nvCxnSpPr>
          <p:cNvPr id="17" name="Gerader Verbinder 16">
            <a:extLst>
              <a:ext uri="{FF2B5EF4-FFF2-40B4-BE49-F238E27FC236}">
                <a16:creationId xmlns:a16="http://schemas.microsoft.com/office/drawing/2014/main" id="{B7863245-DD85-499F-870A-FE6838B96207}"/>
              </a:ext>
            </a:extLst>
          </p:cNvPr>
          <p:cNvCxnSpPr>
            <a:cxnSpLocks/>
          </p:cNvCxnSpPr>
          <p:nvPr/>
        </p:nvCxnSpPr>
        <p:spPr>
          <a:xfrm flipH="1">
            <a:off x="1102996" y="1968082"/>
            <a:ext cx="797162" cy="130950"/>
          </a:xfrm>
          <a:prstGeom prst="line">
            <a:avLst/>
          </a:prstGeom>
          <a:ln>
            <a:solidFill>
              <a:srgbClr val="1A1A1A"/>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6FED0D9F-684E-4D35-8F83-B2B495B22338}"/>
              </a:ext>
            </a:extLst>
          </p:cNvPr>
          <p:cNvCxnSpPr>
            <a:cxnSpLocks/>
          </p:cNvCxnSpPr>
          <p:nvPr/>
        </p:nvCxnSpPr>
        <p:spPr>
          <a:xfrm flipH="1">
            <a:off x="1524000" y="1957121"/>
            <a:ext cx="387286" cy="853131"/>
          </a:xfrm>
          <a:prstGeom prst="line">
            <a:avLst/>
          </a:prstGeom>
          <a:ln>
            <a:solidFill>
              <a:srgbClr val="1A1A1A"/>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519CB041-3C6F-48C7-949C-9A7FFA82F845}"/>
              </a:ext>
            </a:extLst>
          </p:cNvPr>
          <p:cNvCxnSpPr>
            <a:cxnSpLocks/>
          </p:cNvCxnSpPr>
          <p:nvPr/>
        </p:nvCxnSpPr>
        <p:spPr>
          <a:xfrm>
            <a:off x="1945004" y="1957121"/>
            <a:ext cx="387286" cy="853131"/>
          </a:xfrm>
          <a:prstGeom prst="line">
            <a:avLst/>
          </a:prstGeom>
          <a:ln>
            <a:solidFill>
              <a:srgbClr val="1A1A1A"/>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023CAB25-5D43-4FC5-A5F6-D4146DF90C25}"/>
              </a:ext>
            </a:extLst>
          </p:cNvPr>
          <p:cNvCxnSpPr>
            <a:cxnSpLocks/>
          </p:cNvCxnSpPr>
          <p:nvPr/>
        </p:nvCxnSpPr>
        <p:spPr>
          <a:xfrm flipH="1">
            <a:off x="1900158" y="3595709"/>
            <a:ext cx="672028" cy="134422"/>
          </a:xfrm>
          <a:prstGeom prst="line">
            <a:avLst/>
          </a:prstGeom>
          <a:ln>
            <a:solidFill>
              <a:srgbClr val="1A1A1A"/>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75AC0D6C-2776-47CA-B68E-35B2703F0355}"/>
              </a:ext>
            </a:extLst>
          </p:cNvPr>
          <p:cNvCxnSpPr>
            <a:cxnSpLocks/>
          </p:cNvCxnSpPr>
          <p:nvPr/>
        </p:nvCxnSpPr>
        <p:spPr>
          <a:xfrm>
            <a:off x="1228130" y="3595708"/>
            <a:ext cx="672028" cy="134422"/>
          </a:xfrm>
          <a:prstGeom prst="line">
            <a:avLst/>
          </a:prstGeom>
          <a:ln>
            <a:solidFill>
              <a:srgbClr val="1A1A1A"/>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AD0AC18A-FE70-4A97-9FF4-5CA9D791E868}"/>
              </a:ext>
            </a:extLst>
          </p:cNvPr>
          <p:cNvSpPr txBox="1"/>
          <p:nvPr/>
        </p:nvSpPr>
        <p:spPr>
          <a:xfrm>
            <a:off x="3478109" y="3467999"/>
            <a:ext cx="2784046" cy="1384995"/>
          </a:xfrm>
          <a:prstGeom prst="rect">
            <a:avLst/>
          </a:prstGeom>
          <a:noFill/>
        </p:spPr>
        <p:txBody>
          <a:bodyPr wrap="square">
            <a:spAutoFit/>
          </a:bodyPr>
          <a:lstStyle/>
          <a:p>
            <a:pPr marL="282828" indent="-156565">
              <a:buFont typeface="Arial" panose="020B0604020202020204" pitchFamily="34" charset="0"/>
              <a:buChar char="•"/>
            </a:pPr>
            <a:r>
              <a:rPr lang="de-DE" sz="1200"/>
              <a:t>Der Bereich Admin umfasst Herrn Mustermann, Herrn Müller und Herrn Yildiz, sowie die Fahrer- &amp; Auftragskoordination und die Buchhaltung. </a:t>
            </a:r>
          </a:p>
          <a:p>
            <a:pPr marL="282828" indent="-156565">
              <a:buFont typeface="Arial" panose="020B0604020202020204" pitchFamily="34" charset="0"/>
              <a:buChar char="•"/>
            </a:pPr>
            <a:r>
              <a:rPr lang="de-DE" sz="1200"/>
              <a:t>Der Anteil an Vollzeit-Fahrern soll weiter reduziert werden. </a:t>
            </a:r>
          </a:p>
        </p:txBody>
      </p:sp>
      <p:sp>
        <p:nvSpPr>
          <p:cNvPr id="75" name="Foliennummernplatzhalter 3">
            <a:extLst>
              <a:ext uri="{FF2B5EF4-FFF2-40B4-BE49-F238E27FC236}">
                <a16:creationId xmlns:a16="http://schemas.microsoft.com/office/drawing/2014/main" id="{51E7B6F3-246D-416A-A804-E5752B19C2FD}"/>
              </a:ext>
            </a:extLst>
          </p:cNvPr>
          <p:cNvSpPr>
            <a:spLocks noGrp="1"/>
          </p:cNvSpPr>
          <p:nvPr>
            <p:ph type="sldNum" sz="quarter" idx="4"/>
          </p:nvPr>
        </p:nvSpPr>
        <p:spPr>
          <a:xfrm>
            <a:off x="9180615" y="6353463"/>
            <a:ext cx="2743200" cy="365125"/>
          </a:xfrm>
        </p:spPr>
        <p:txBody>
          <a:bodyPr/>
          <a:lstStyle/>
          <a:p>
            <a:pPr algn="r"/>
            <a:r>
              <a:rPr lang="de-DE"/>
              <a:t>Seite </a:t>
            </a:r>
            <a:fld id="{67489CC3-7238-444E-A7A9-4B5CBD2CEC7D}" type="slidenum">
              <a:rPr lang="de-DE" smtClean="0"/>
              <a:pPr algn="r"/>
              <a:t>12</a:t>
            </a:fld>
            <a:endParaRPr lang="de-DE"/>
          </a:p>
        </p:txBody>
      </p:sp>
      <p:sp>
        <p:nvSpPr>
          <p:cNvPr id="77" name="Textfeld 76">
            <a:extLst>
              <a:ext uri="{FF2B5EF4-FFF2-40B4-BE49-F238E27FC236}">
                <a16:creationId xmlns:a16="http://schemas.microsoft.com/office/drawing/2014/main" id="{0D47FA3E-7EDB-4C2B-AF79-127A4745A050}"/>
              </a:ext>
            </a:extLst>
          </p:cNvPr>
          <p:cNvSpPr txBox="1"/>
          <p:nvPr/>
        </p:nvSpPr>
        <p:spPr>
          <a:xfrm>
            <a:off x="266700" y="5536440"/>
            <a:ext cx="9627767" cy="465833"/>
          </a:xfrm>
          <a:prstGeom prst="rect">
            <a:avLst/>
          </a:prstGeom>
          <a:noFill/>
        </p:spPr>
        <p:txBody>
          <a:bodyPr wrap="square">
            <a:spAutoFit/>
          </a:bodyPr>
          <a:lstStyle/>
          <a:p>
            <a:pPr marL="77470" marR="76200" algn="just">
              <a:lnSpc>
                <a:spcPct val="103299"/>
              </a:lnSpc>
              <a:spcBef>
                <a:spcPts val="545"/>
              </a:spcBef>
            </a:pPr>
            <a:r>
              <a:rPr lang="de-DE" sz="1200" b="1" spc="10" dirty="0">
                <a:solidFill>
                  <a:schemeClr val="bg1"/>
                </a:solidFill>
                <a:latin typeface="Calibri"/>
                <a:cs typeface="Calibri"/>
              </a:rPr>
              <a:t>Durch die schlanke Organisationsstruktur der </a:t>
            </a:r>
            <a:r>
              <a:rPr lang="de-DE" sz="1200" b="1" spc="10" dirty="0" err="1">
                <a:solidFill>
                  <a:schemeClr val="bg1"/>
                </a:solidFill>
                <a:latin typeface="Calibri"/>
                <a:cs typeface="Calibri"/>
              </a:rPr>
              <a:t>Deliverit</a:t>
            </a:r>
            <a:r>
              <a:rPr lang="de-DE" sz="1200" b="1" spc="10" dirty="0">
                <a:solidFill>
                  <a:schemeClr val="bg1"/>
                </a:solidFill>
                <a:latin typeface="Calibri"/>
                <a:cs typeface="Calibri"/>
              </a:rPr>
              <a:t> </a:t>
            </a:r>
            <a:r>
              <a:rPr lang="de-DE" sz="1200" b="1" spc="10" dirty="0" err="1">
                <a:solidFill>
                  <a:schemeClr val="bg1"/>
                </a:solidFill>
                <a:latin typeface="Calibri"/>
                <a:cs typeface="Calibri"/>
              </a:rPr>
              <a:t>Logistics</a:t>
            </a:r>
            <a:r>
              <a:rPr lang="de-DE" sz="1200" b="1" spc="10" dirty="0">
                <a:solidFill>
                  <a:schemeClr val="bg1"/>
                </a:solidFill>
                <a:latin typeface="Calibri"/>
                <a:cs typeface="Calibri"/>
              </a:rPr>
              <a:t> GmbH werden kurze Kommunikationswege und  ein geringer Personalaufwand sichergestellt. </a:t>
            </a:r>
          </a:p>
        </p:txBody>
      </p:sp>
      <p:sp>
        <p:nvSpPr>
          <p:cNvPr id="34" name="Textfeld 33">
            <a:extLst>
              <a:ext uri="{FF2B5EF4-FFF2-40B4-BE49-F238E27FC236}">
                <a16:creationId xmlns:a16="http://schemas.microsoft.com/office/drawing/2014/main" id="{021B4D7E-6484-42AF-8B86-B47AB4EED7E2}"/>
              </a:ext>
            </a:extLst>
          </p:cNvPr>
          <p:cNvSpPr txBox="1"/>
          <p:nvPr/>
        </p:nvSpPr>
        <p:spPr>
          <a:xfrm>
            <a:off x="480514" y="2833180"/>
            <a:ext cx="1467387" cy="646331"/>
          </a:xfrm>
          <a:prstGeom prst="rect">
            <a:avLst/>
          </a:prstGeom>
          <a:noFill/>
        </p:spPr>
        <p:txBody>
          <a:bodyPr wrap="square">
            <a:spAutoFit/>
          </a:bodyPr>
          <a:lstStyle/>
          <a:p>
            <a:pPr algn="ctr"/>
            <a:r>
              <a:rPr lang="de-DE" sz="1200" b="1" spc="15" dirty="0">
                <a:solidFill>
                  <a:srgbClr val="FFFFFF"/>
                </a:solidFill>
                <a:latin typeface="Calibri"/>
                <a:cs typeface="Calibri"/>
              </a:rPr>
              <a:t>Leiter Werkverkehre und Entsorgungslogistik </a:t>
            </a:r>
          </a:p>
        </p:txBody>
      </p:sp>
      <p:sp>
        <p:nvSpPr>
          <p:cNvPr id="35" name="Textfeld 34">
            <a:extLst>
              <a:ext uri="{FF2B5EF4-FFF2-40B4-BE49-F238E27FC236}">
                <a16:creationId xmlns:a16="http://schemas.microsoft.com/office/drawing/2014/main" id="{524219BD-45E0-44EE-A76F-2E60709F91A6}"/>
              </a:ext>
            </a:extLst>
          </p:cNvPr>
          <p:cNvSpPr txBox="1"/>
          <p:nvPr/>
        </p:nvSpPr>
        <p:spPr>
          <a:xfrm>
            <a:off x="1868223" y="2823767"/>
            <a:ext cx="1407925" cy="646331"/>
          </a:xfrm>
          <a:prstGeom prst="rect">
            <a:avLst/>
          </a:prstGeom>
          <a:noFill/>
        </p:spPr>
        <p:txBody>
          <a:bodyPr wrap="square">
            <a:spAutoFit/>
          </a:bodyPr>
          <a:lstStyle/>
          <a:p>
            <a:pPr algn="ctr"/>
            <a:r>
              <a:rPr lang="de-DE" sz="1200" b="1" spc="15" dirty="0">
                <a:solidFill>
                  <a:srgbClr val="FFFFFF"/>
                </a:solidFill>
                <a:latin typeface="Calibri"/>
                <a:cs typeface="Calibri"/>
              </a:rPr>
              <a:t>Leiter Lagerhaltung und Kommissionierung</a:t>
            </a:r>
          </a:p>
        </p:txBody>
      </p:sp>
    </p:spTree>
    <p:extLst>
      <p:ext uri="{BB962C8B-B14F-4D97-AF65-F5344CB8AC3E}">
        <p14:creationId xmlns:p14="http://schemas.microsoft.com/office/powerpoint/2010/main" val="580259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6EBE8-3874-48DF-964A-B23A7CC7B215}"/>
              </a:ext>
            </a:extLst>
          </p:cNvPr>
          <p:cNvSpPr>
            <a:spLocks noGrp="1"/>
          </p:cNvSpPr>
          <p:nvPr>
            <p:ph type="title"/>
          </p:nvPr>
        </p:nvSpPr>
        <p:spPr>
          <a:xfrm>
            <a:off x="302807" y="125620"/>
            <a:ext cx="9903694" cy="684121"/>
          </a:xfrm>
        </p:spPr>
        <p:txBody>
          <a:bodyPr/>
          <a:lstStyle/>
          <a:p>
            <a:r>
              <a:rPr lang="de-DE"/>
              <a:t>Organisationsstruktur – Managementprofile</a:t>
            </a:r>
          </a:p>
        </p:txBody>
      </p:sp>
      <p:sp>
        <p:nvSpPr>
          <p:cNvPr id="23" name="Foliennummernplatzhalter 3">
            <a:extLst>
              <a:ext uri="{FF2B5EF4-FFF2-40B4-BE49-F238E27FC236}">
                <a16:creationId xmlns:a16="http://schemas.microsoft.com/office/drawing/2014/main" id="{98E9684D-2E05-4222-9BB8-5C8D4919A234}"/>
              </a:ext>
            </a:extLst>
          </p:cNvPr>
          <p:cNvSpPr>
            <a:spLocks noGrp="1"/>
          </p:cNvSpPr>
          <p:nvPr>
            <p:ph type="sldNum" sz="quarter" idx="4"/>
          </p:nvPr>
        </p:nvSpPr>
        <p:spPr>
          <a:xfrm>
            <a:off x="9180615" y="6353463"/>
            <a:ext cx="2743200" cy="365125"/>
          </a:xfrm>
        </p:spPr>
        <p:txBody>
          <a:bodyPr/>
          <a:lstStyle/>
          <a:p>
            <a:pPr algn="r"/>
            <a:r>
              <a:rPr lang="de-DE"/>
              <a:t>Seite </a:t>
            </a:r>
            <a:fld id="{67489CC3-7238-444E-A7A9-4B5CBD2CEC7D}" type="slidenum">
              <a:rPr lang="de-DE" smtClean="0"/>
              <a:pPr algn="r"/>
              <a:t>13</a:t>
            </a:fld>
            <a:endParaRPr lang="de-DE"/>
          </a:p>
        </p:txBody>
      </p:sp>
      <p:sp>
        <p:nvSpPr>
          <p:cNvPr id="14" name="object 18">
            <a:extLst>
              <a:ext uri="{FF2B5EF4-FFF2-40B4-BE49-F238E27FC236}">
                <a16:creationId xmlns:a16="http://schemas.microsoft.com/office/drawing/2014/main" id="{4433A451-B2C4-4965-8E22-FBE4BB6D1617}"/>
              </a:ext>
            </a:extLst>
          </p:cNvPr>
          <p:cNvSpPr/>
          <p:nvPr/>
        </p:nvSpPr>
        <p:spPr>
          <a:xfrm>
            <a:off x="393877" y="995724"/>
            <a:ext cx="7736133" cy="288000"/>
          </a:xfrm>
          <a:custGeom>
            <a:avLst/>
            <a:gdLst/>
            <a:ahLst/>
            <a:cxnLst/>
            <a:rect l="l" t="t" r="r" b="b"/>
            <a:pathLst>
              <a:path w="8059420" h="330834">
                <a:moveTo>
                  <a:pt x="0" y="0"/>
                </a:moveTo>
                <a:lnTo>
                  <a:pt x="8058911" y="0"/>
                </a:lnTo>
                <a:lnTo>
                  <a:pt x="8058911" y="330708"/>
                </a:lnTo>
                <a:lnTo>
                  <a:pt x="0" y="330708"/>
                </a:lnTo>
                <a:lnTo>
                  <a:pt x="0" y="0"/>
                </a:lnTo>
                <a:close/>
              </a:path>
            </a:pathLst>
          </a:custGeom>
          <a:solidFill>
            <a:srgbClr val="1A1A1A"/>
          </a:solidFill>
          <a:ln>
            <a:noFill/>
          </a:ln>
        </p:spPr>
        <p:txBody>
          <a:bodyPr wrap="square" lIns="0" tIns="0" rIns="0" bIns="0" rtlCol="0"/>
          <a:lstStyle/>
          <a:p>
            <a:endParaRPr/>
          </a:p>
        </p:txBody>
      </p:sp>
      <p:sp>
        <p:nvSpPr>
          <p:cNvPr id="16" name="Textfeld 15">
            <a:extLst>
              <a:ext uri="{FF2B5EF4-FFF2-40B4-BE49-F238E27FC236}">
                <a16:creationId xmlns:a16="http://schemas.microsoft.com/office/drawing/2014/main" id="{EDD3E6B5-C091-4703-A53C-77E153A62C0D}"/>
              </a:ext>
            </a:extLst>
          </p:cNvPr>
          <p:cNvSpPr txBox="1"/>
          <p:nvPr/>
        </p:nvSpPr>
        <p:spPr>
          <a:xfrm>
            <a:off x="260286" y="980018"/>
            <a:ext cx="6837630" cy="307777"/>
          </a:xfrm>
          <a:prstGeom prst="rect">
            <a:avLst/>
          </a:prstGeom>
          <a:noFill/>
        </p:spPr>
        <p:txBody>
          <a:bodyPr wrap="square">
            <a:spAutoFit/>
          </a:bodyPr>
          <a:lstStyle/>
          <a:p>
            <a:pPr marL="99060" algn="l" defTabSz="914400" rtl="0" eaLnBrk="1" latinLnBrk="0" hangingPunct="1">
              <a:lnSpc>
                <a:spcPct val="100000"/>
              </a:lnSpc>
              <a:spcBef>
                <a:spcPts val="880"/>
              </a:spcBef>
            </a:pPr>
            <a:r>
              <a:rPr lang="de-DE" sz="1400" b="1" kern="1200" spc="15" dirty="0">
                <a:solidFill>
                  <a:srgbClr val="FFFFFF"/>
                </a:solidFill>
                <a:latin typeface="Calibri"/>
                <a:ea typeface="+mn-ea"/>
                <a:cs typeface="Calibri"/>
              </a:rPr>
              <a:t>Max Mustermann  (1965) –  Geschäftsführender Gesellschafter</a:t>
            </a:r>
          </a:p>
        </p:txBody>
      </p:sp>
      <p:sp>
        <p:nvSpPr>
          <p:cNvPr id="24" name="object 13">
            <a:extLst>
              <a:ext uri="{FF2B5EF4-FFF2-40B4-BE49-F238E27FC236}">
                <a16:creationId xmlns:a16="http://schemas.microsoft.com/office/drawing/2014/main" id="{29C6922A-8D02-48AB-B3F7-3B8CDC837BC6}"/>
              </a:ext>
            </a:extLst>
          </p:cNvPr>
          <p:cNvSpPr/>
          <p:nvPr/>
        </p:nvSpPr>
        <p:spPr>
          <a:xfrm>
            <a:off x="393877" y="1283724"/>
            <a:ext cx="7736134" cy="1332724"/>
          </a:xfrm>
          <a:custGeom>
            <a:avLst/>
            <a:gdLst/>
            <a:ahLst/>
            <a:cxnLst/>
            <a:rect l="l" t="t" r="r" b="b"/>
            <a:pathLst>
              <a:path w="4462780" h="4997450">
                <a:moveTo>
                  <a:pt x="0" y="0"/>
                </a:moveTo>
                <a:lnTo>
                  <a:pt x="4462272" y="0"/>
                </a:lnTo>
                <a:lnTo>
                  <a:pt x="4462272" y="4997196"/>
                </a:lnTo>
                <a:lnTo>
                  <a:pt x="0" y="4997196"/>
                </a:lnTo>
                <a:lnTo>
                  <a:pt x="0" y="0"/>
                </a:lnTo>
                <a:close/>
              </a:path>
            </a:pathLst>
          </a:custGeom>
          <a:solidFill>
            <a:srgbClr val="F2F2F2"/>
          </a:solidFill>
        </p:spPr>
        <p:txBody>
          <a:bodyPr wrap="square" lIns="0" tIns="0" rIns="0" bIns="0" rtlCol="0"/>
          <a:lstStyle/>
          <a:p>
            <a:pPr marL="141414"/>
            <a:endParaRPr lang="de-DE" sz="1432" b="1"/>
          </a:p>
        </p:txBody>
      </p:sp>
      <p:sp>
        <p:nvSpPr>
          <p:cNvPr id="31" name="object 18">
            <a:extLst>
              <a:ext uri="{FF2B5EF4-FFF2-40B4-BE49-F238E27FC236}">
                <a16:creationId xmlns:a16="http://schemas.microsoft.com/office/drawing/2014/main" id="{98251CBE-8111-42E2-B024-017FEBE90DA3}"/>
              </a:ext>
            </a:extLst>
          </p:cNvPr>
          <p:cNvSpPr/>
          <p:nvPr/>
        </p:nvSpPr>
        <p:spPr>
          <a:xfrm>
            <a:off x="393877" y="2669720"/>
            <a:ext cx="7736133" cy="288000"/>
          </a:xfrm>
          <a:custGeom>
            <a:avLst/>
            <a:gdLst/>
            <a:ahLst/>
            <a:cxnLst/>
            <a:rect l="l" t="t" r="r" b="b"/>
            <a:pathLst>
              <a:path w="8059420" h="330834">
                <a:moveTo>
                  <a:pt x="0" y="0"/>
                </a:moveTo>
                <a:lnTo>
                  <a:pt x="8058911" y="0"/>
                </a:lnTo>
                <a:lnTo>
                  <a:pt x="8058911" y="330708"/>
                </a:lnTo>
                <a:lnTo>
                  <a:pt x="0" y="330708"/>
                </a:lnTo>
                <a:lnTo>
                  <a:pt x="0" y="0"/>
                </a:lnTo>
                <a:close/>
              </a:path>
            </a:pathLst>
          </a:custGeom>
          <a:solidFill>
            <a:srgbClr val="1A1A1A"/>
          </a:solidFill>
          <a:ln>
            <a:noFill/>
          </a:ln>
        </p:spPr>
        <p:txBody>
          <a:bodyPr wrap="square" lIns="0" tIns="0" rIns="0" bIns="0" rtlCol="0"/>
          <a:lstStyle/>
          <a:p>
            <a:endParaRPr/>
          </a:p>
        </p:txBody>
      </p:sp>
      <p:sp>
        <p:nvSpPr>
          <p:cNvPr id="32" name="Textfeld 31">
            <a:extLst>
              <a:ext uri="{FF2B5EF4-FFF2-40B4-BE49-F238E27FC236}">
                <a16:creationId xmlns:a16="http://schemas.microsoft.com/office/drawing/2014/main" id="{9B4ABE3C-764A-4023-ADEA-F4DA4EFD9668}"/>
              </a:ext>
            </a:extLst>
          </p:cNvPr>
          <p:cNvSpPr txBox="1"/>
          <p:nvPr/>
        </p:nvSpPr>
        <p:spPr>
          <a:xfrm>
            <a:off x="260286" y="2668626"/>
            <a:ext cx="6837630" cy="307777"/>
          </a:xfrm>
          <a:prstGeom prst="rect">
            <a:avLst/>
          </a:prstGeom>
          <a:noFill/>
        </p:spPr>
        <p:txBody>
          <a:bodyPr wrap="square">
            <a:spAutoFit/>
          </a:bodyPr>
          <a:lstStyle/>
          <a:p>
            <a:pPr marL="99060" algn="l" defTabSz="914400" rtl="0" eaLnBrk="1" latinLnBrk="0" hangingPunct="1">
              <a:lnSpc>
                <a:spcPct val="100000"/>
              </a:lnSpc>
              <a:spcBef>
                <a:spcPts val="880"/>
              </a:spcBef>
            </a:pPr>
            <a:r>
              <a:rPr lang="de-DE" sz="1400" b="1" kern="1200" spc="15" dirty="0">
                <a:solidFill>
                  <a:srgbClr val="FFFFFF"/>
                </a:solidFill>
                <a:latin typeface="Calibri"/>
                <a:ea typeface="+mn-ea"/>
                <a:cs typeface="Calibri"/>
              </a:rPr>
              <a:t>Dr. Timo Müller (1965) –  Geschäftsführender Gesellschafter</a:t>
            </a:r>
          </a:p>
        </p:txBody>
      </p:sp>
      <p:sp>
        <p:nvSpPr>
          <p:cNvPr id="33" name="object 13">
            <a:extLst>
              <a:ext uri="{FF2B5EF4-FFF2-40B4-BE49-F238E27FC236}">
                <a16:creationId xmlns:a16="http://schemas.microsoft.com/office/drawing/2014/main" id="{95BA1BD5-C9EA-4F16-8AEA-C975E3AF79E1}"/>
              </a:ext>
            </a:extLst>
          </p:cNvPr>
          <p:cNvSpPr/>
          <p:nvPr/>
        </p:nvSpPr>
        <p:spPr>
          <a:xfrm>
            <a:off x="393877" y="2957720"/>
            <a:ext cx="7736134" cy="1332724"/>
          </a:xfrm>
          <a:custGeom>
            <a:avLst/>
            <a:gdLst/>
            <a:ahLst/>
            <a:cxnLst/>
            <a:rect l="l" t="t" r="r" b="b"/>
            <a:pathLst>
              <a:path w="4462780" h="4997450">
                <a:moveTo>
                  <a:pt x="0" y="0"/>
                </a:moveTo>
                <a:lnTo>
                  <a:pt x="4462272" y="0"/>
                </a:lnTo>
                <a:lnTo>
                  <a:pt x="4462272" y="4997196"/>
                </a:lnTo>
                <a:lnTo>
                  <a:pt x="0" y="4997196"/>
                </a:lnTo>
                <a:lnTo>
                  <a:pt x="0" y="0"/>
                </a:lnTo>
                <a:close/>
              </a:path>
            </a:pathLst>
          </a:custGeom>
          <a:solidFill>
            <a:srgbClr val="F2F2F2"/>
          </a:solidFill>
        </p:spPr>
        <p:txBody>
          <a:bodyPr wrap="square" lIns="0" tIns="0" rIns="0" bIns="0" rtlCol="0"/>
          <a:lstStyle/>
          <a:p>
            <a:pPr marL="141414"/>
            <a:endParaRPr lang="de-DE" sz="1432" b="1"/>
          </a:p>
        </p:txBody>
      </p:sp>
      <p:sp>
        <p:nvSpPr>
          <p:cNvPr id="34" name="object 18">
            <a:extLst>
              <a:ext uri="{FF2B5EF4-FFF2-40B4-BE49-F238E27FC236}">
                <a16:creationId xmlns:a16="http://schemas.microsoft.com/office/drawing/2014/main" id="{48D3A3C5-BA0E-40E7-9A76-C033EDA681A7}"/>
              </a:ext>
            </a:extLst>
          </p:cNvPr>
          <p:cNvSpPr/>
          <p:nvPr/>
        </p:nvSpPr>
        <p:spPr>
          <a:xfrm>
            <a:off x="393877" y="4373574"/>
            <a:ext cx="7736133" cy="288000"/>
          </a:xfrm>
          <a:custGeom>
            <a:avLst/>
            <a:gdLst/>
            <a:ahLst/>
            <a:cxnLst/>
            <a:rect l="l" t="t" r="r" b="b"/>
            <a:pathLst>
              <a:path w="8059420" h="330834">
                <a:moveTo>
                  <a:pt x="0" y="0"/>
                </a:moveTo>
                <a:lnTo>
                  <a:pt x="8058911" y="0"/>
                </a:lnTo>
                <a:lnTo>
                  <a:pt x="8058911" y="330708"/>
                </a:lnTo>
                <a:lnTo>
                  <a:pt x="0" y="330708"/>
                </a:lnTo>
                <a:lnTo>
                  <a:pt x="0" y="0"/>
                </a:lnTo>
                <a:close/>
              </a:path>
            </a:pathLst>
          </a:custGeom>
          <a:solidFill>
            <a:srgbClr val="1A1A1A"/>
          </a:solidFill>
          <a:ln>
            <a:noFill/>
          </a:ln>
        </p:spPr>
        <p:txBody>
          <a:bodyPr wrap="square" lIns="0" tIns="0" rIns="0" bIns="0" rtlCol="0"/>
          <a:lstStyle/>
          <a:p>
            <a:endParaRPr/>
          </a:p>
        </p:txBody>
      </p:sp>
      <p:sp>
        <p:nvSpPr>
          <p:cNvPr id="35" name="Textfeld 34">
            <a:extLst>
              <a:ext uri="{FF2B5EF4-FFF2-40B4-BE49-F238E27FC236}">
                <a16:creationId xmlns:a16="http://schemas.microsoft.com/office/drawing/2014/main" id="{6DD29935-7F3E-4E7C-BC25-306085A317C7}"/>
              </a:ext>
            </a:extLst>
          </p:cNvPr>
          <p:cNvSpPr txBox="1"/>
          <p:nvPr/>
        </p:nvSpPr>
        <p:spPr>
          <a:xfrm>
            <a:off x="260286" y="4363685"/>
            <a:ext cx="6837630" cy="307777"/>
          </a:xfrm>
          <a:prstGeom prst="rect">
            <a:avLst/>
          </a:prstGeom>
          <a:noFill/>
        </p:spPr>
        <p:txBody>
          <a:bodyPr wrap="square">
            <a:spAutoFit/>
          </a:bodyPr>
          <a:lstStyle/>
          <a:p>
            <a:pPr marL="99060" algn="l" defTabSz="914400" rtl="0" eaLnBrk="1" latinLnBrk="0" hangingPunct="1">
              <a:lnSpc>
                <a:spcPct val="100000"/>
              </a:lnSpc>
              <a:spcBef>
                <a:spcPts val="880"/>
              </a:spcBef>
            </a:pPr>
            <a:r>
              <a:rPr lang="de-DE" sz="1400" b="1" spc="15" dirty="0">
                <a:solidFill>
                  <a:srgbClr val="FFFFFF"/>
                </a:solidFill>
                <a:latin typeface="Calibri"/>
                <a:cs typeface="Calibri"/>
              </a:rPr>
              <a:t>Cem Yildiz</a:t>
            </a:r>
            <a:r>
              <a:rPr lang="de-DE" sz="1400" b="1" kern="1200" spc="15" dirty="0">
                <a:solidFill>
                  <a:srgbClr val="FFFFFF"/>
                </a:solidFill>
                <a:latin typeface="Calibri"/>
                <a:ea typeface="+mn-ea"/>
                <a:cs typeface="Calibri"/>
              </a:rPr>
              <a:t>  (1972) –  Geschäftsführender Gesellschafter</a:t>
            </a:r>
          </a:p>
        </p:txBody>
      </p:sp>
      <p:sp>
        <p:nvSpPr>
          <p:cNvPr id="36" name="object 13">
            <a:extLst>
              <a:ext uri="{FF2B5EF4-FFF2-40B4-BE49-F238E27FC236}">
                <a16:creationId xmlns:a16="http://schemas.microsoft.com/office/drawing/2014/main" id="{119C1D91-E260-4E85-A77B-9182E1EEE76A}"/>
              </a:ext>
            </a:extLst>
          </p:cNvPr>
          <p:cNvSpPr/>
          <p:nvPr/>
        </p:nvSpPr>
        <p:spPr>
          <a:xfrm>
            <a:off x="393877" y="4661574"/>
            <a:ext cx="7736134" cy="1332724"/>
          </a:xfrm>
          <a:custGeom>
            <a:avLst/>
            <a:gdLst/>
            <a:ahLst/>
            <a:cxnLst/>
            <a:rect l="l" t="t" r="r" b="b"/>
            <a:pathLst>
              <a:path w="4462780" h="4997450">
                <a:moveTo>
                  <a:pt x="0" y="0"/>
                </a:moveTo>
                <a:lnTo>
                  <a:pt x="4462272" y="0"/>
                </a:lnTo>
                <a:lnTo>
                  <a:pt x="4462272" y="4997196"/>
                </a:lnTo>
                <a:lnTo>
                  <a:pt x="0" y="4997196"/>
                </a:lnTo>
                <a:lnTo>
                  <a:pt x="0" y="0"/>
                </a:lnTo>
                <a:close/>
              </a:path>
            </a:pathLst>
          </a:custGeom>
          <a:solidFill>
            <a:srgbClr val="F2F2F2"/>
          </a:solidFill>
        </p:spPr>
        <p:txBody>
          <a:bodyPr wrap="square" lIns="0" tIns="0" rIns="0" bIns="0" rtlCol="0"/>
          <a:lstStyle/>
          <a:p>
            <a:pPr marL="141414"/>
            <a:endParaRPr lang="de-DE" sz="1432" b="1"/>
          </a:p>
        </p:txBody>
      </p:sp>
      <p:grpSp>
        <p:nvGrpSpPr>
          <p:cNvPr id="4" name="Gruppieren 3">
            <a:extLst>
              <a:ext uri="{FF2B5EF4-FFF2-40B4-BE49-F238E27FC236}">
                <a16:creationId xmlns:a16="http://schemas.microsoft.com/office/drawing/2014/main" id="{98296892-30FF-440D-A3FF-1DE1FF183B80}"/>
              </a:ext>
            </a:extLst>
          </p:cNvPr>
          <p:cNvGrpSpPr/>
          <p:nvPr/>
        </p:nvGrpSpPr>
        <p:grpSpPr>
          <a:xfrm>
            <a:off x="8203713" y="995724"/>
            <a:ext cx="1845627" cy="1620724"/>
            <a:chOff x="8104130" y="947670"/>
            <a:chExt cx="1845629" cy="1537946"/>
          </a:xfrm>
        </p:grpSpPr>
        <p:pic>
          <p:nvPicPr>
            <p:cNvPr id="40" name="Grafik 39" descr="Folgen Silhouette">
              <a:extLst>
                <a:ext uri="{FF2B5EF4-FFF2-40B4-BE49-F238E27FC236}">
                  <a16:creationId xmlns:a16="http://schemas.microsoft.com/office/drawing/2014/main" id="{D95027D0-4B5D-4FF3-BEDE-C129F612DE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9358" y="1243061"/>
              <a:ext cx="1015172" cy="942690"/>
            </a:xfrm>
            <a:prstGeom prst="rect">
              <a:avLst/>
            </a:prstGeom>
          </p:spPr>
        </p:pic>
        <p:sp>
          <p:nvSpPr>
            <p:cNvPr id="41" name="object 12">
              <a:extLst>
                <a:ext uri="{FF2B5EF4-FFF2-40B4-BE49-F238E27FC236}">
                  <a16:creationId xmlns:a16="http://schemas.microsoft.com/office/drawing/2014/main" id="{C51C11FC-0AF6-4103-9C43-1F5690A127CA}"/>
                </a:ext>
              </a:extLst>
            </p:cNvPr>
            <p:cNvSpPr/>
            <p:nvPr/>
          </p:nvSpPr>
          <p:spPr>
            <a:xfrm>
              <a:off x="8104130" y="947670"/>
              <a:ext cx="1845629" cy="1537946"/>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a:p>
          </p:txBody>
        </p:sp>
      </p:grpSp>
      <p:grpSp>
        <p:nvGrpSpPr>
          <p:cNvPr id="49" name="Gruppieren 48">
            <a:extLst>
              <a:ext uri="{FF2B5EF4-FFF2-40B4-BE49-F238E27FC236}">
                <a16:creationId xmlns:a16="http://schemas.microsoft.com/office/drawing/2014/main" id="{6171CF35-5B88-487A-8EFC-0869B300186A}"/>
              </a:ext>
            </a:extLst>
          </p:cNvPr>
          <p:cNvGrpSpPr/>
          <p:nvPr/>
        </p:nvGrpSpPr>
        <p:grpSpPr>
          <a:xfrm>
            <a:off x="8203712" y="2669720"/>
            <a:ext cx="1845627" cy="1620724"/>
            <a:chOff x="8104130" y="947670"/>
            <a:chExt cx="1845629" cy="1537946"/>
          </a:xfrm>
        </p:grpSpPr>
        <p:pic>
          <p:nvPicPr>
            <p:cNvPr id="50" name="Grafik 49" descr="Folgen Silhouette">
              <a:extLst>
                <a:ext uri="{FF2B5EF4-FFF2-40B4-BE49-F238E27FC236}">
                  <a16:creationId xmlns:a16="http://schemas.microsoft.com/office/drawing/2014/main" id="{807D98EB-DCC6-40E4-8F5A-23E39C60F4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9358" y="1243061"/>
              <a:ext cx="1015172" cy="942690"/>
            </a:xfrm>
            <a:prstGeom prst="rect">
              <a:avLst/>
            </a:prstGeom>
          </p:spPr>
        </p:pic>
        <p:sp>
          <p:nvSpPr>
            <p:cNvPr id="51" name="object 12">
              <a:extLst>
                <a:ext uri="{FF2B5EF4-FFF2-40B4-BE49-F238E27FC236}">
                  <a16:creationId xmlns:a16="http://schemas.microsoft.com/office/drawing/2014/main" id="{5278725C-0906-423D-9B7E-4F0F44E7DCA7}"/>
                </a:ext>
              </a:extLst>
            </p:cNvPr>
            <p:cNvSpPr/>
            <p:nvPr/>
          </p:nvSpPr>
          <p:spPr>
            <a:xfrm>
              <a:off x="8104130" y="947670"/>
              <a:ext cx="1845629" cy="1537946"/>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a:p>
          </p:txBody>
        </p:sp>
      </p:grpSp>
      <p:grpSp>
        <p:nvGrpSpPr>
          <p:cNvPr id="52" name="Gruppieren 51">
            <a:extLst>
              <a:ext uri="{FF2B5EF4-FFF2-40B4-BE49-F238E27FC236}">
                <a16:creationId xmlns:a16="http://schemas.microsoft.com/office/drawing/2014/main" id="{DC0A9DD0-797B-4DF9-B79D-5FE44873BBFD}"/>
              </a:ext>
            </a:extLst>
          </p:cNvPr>
          <p:cNvGrpSpPr/>
          <p:nvPr/>
        </p:nvGrpSpPr>
        <p:grpSpPr>
          <a:xfrm>
            <a:off x="8203711" y="4376647"/>
            <a:ext cx="1845627" cy="1620724"/>
            <a:chOff x="8104130" y="947670"/>
            <a:chExt cx="1845629" cy="1537946"/>
          </a:xfrm>
        </p:grpSpPr>
        <p:pic>
          <p:nvPicPr>
            <p:cNvPr id="53" name="Grafik 52" descr="Folgen Silhouette">
              <a:extLst>
                <a:ext uri="{FF2B5EF4-FFF2-40B4-BE49-F238E27FC236}">
                  <a16:creationId xmlns:a16="http://schemas.microsoft.com/office/drawing/2014/main" id="{98CA6768-6773-4B52-8B8B-3ECFA83C76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9358" y="1243061"/>
              <a:ext cx="1015172" cy="942690"/>
            </a:xfrm>
            <a:prstGeom prst="rect">
              <a:avLst/>
            </a:prstGeom>
          </p:spPr>
        </p:pic>
        <p:sp>
          <p:nvSpPr>
            <p:cNvPr id="54" name="object 12">
              <a:extLst>
                <a:ext uri="{FF2B5EF4-FFF2-40B4-BE49-F238E27FC236}">
                  <a16:creationId xmlns:a16="http://schemas.microsoft.com/office/drawing/2014/main" id="{5512D02A-0E72-4F2F-9B54-558361D94232}"/>
                </a:ext>
              </a:extLst>
            </p:cNvPr>
            <p:cNvSpPr/>
            <p:nvPr/>
          </p:nvSpPr>
          <p:spPr>
            <a:xfrm>
              <a:off x="8104130" y="947670"/>
              <a:ext cx="1845629" cy="1537946"/>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a:p>
          </p:txBody>
        </p:sp>
      </p:grpSp>
      <p:sp>
        <p:nvSpPr>
          <p:cNvPr id="55" name="object 12">
            <a:extLst>
              <a:ext uri="{FF2B5EF4-FFF2-40B4-BE49-F238E27FC236}">
                <a16:creationId xmlns:a16="http://schemas.microsoft.com/office/drawing/2014/main" id="{742E96D6-501F-427A-BC61-2E636B11AA4D}"/>
              </a:ext>
            </a:extLst>
          </p:cNvPr>
          <p:cNvSpPr/>
          <p:nvPr/>
        </p:nvSpPr>
        <p:spPr>
          <a:xfrm>
            <a:off x="302807" y="905647"/>
            <a:ext cx="9849600" cy="5169227"/>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sz="1432"/>
          </a:p>
        </p:txBody>
      </p:sp>
      <p:sp>
        <p:nvSpPr>
          <p:cNvPr id="56" name="Textfeld 55">
            <a:extLst>
              <a:ext uri="{FF2B5EF4-FFF2-40B4-BE49-F238E27FC236}">
                <a16:creationId xmlns:a16="http://schemas.microsoft.com/office/drawing/2014/main" id="{D039DF10-48D7-4964-98E6-6D1BD6D3CA4C}"/>
              </a:ext>
            </a:extLst>
          </p:cNvPr>
          <p:cNvSpPr txBox="1"/>
          <p:nvPr/>
        </p:nvSpPr>
        <p:spPr>
          <a:xfrm>
            <a:off x="320170" y="1348849"/>
            <a:ext cx="7883545" cy="998607"/>
          </a:xfrm>
          <a:prstGeom prst="rect">
            <a:avLst/>
          </a:prstGeom>
          <a:noFill/>
        </p:spPr>
        <p:txBody>
          <a:bodyPr wrap="square">
            <a:spAutoFit/>
          </a:bodyPr>
          <a:lstStyle/>
          <a:p>
            <a:pPr marL="99060" marR="100330" algn="just">
              <a:lnSpc>
                <a:spcPct val="125200"/>
              </a:lnSpc>
              <a:spcBef>
                <a:spcPts val="265"/>
              </a:spcBef>
            </a:pPr>
            <a:r>
              <a:rPr lang="de-DE" sz="1200" dirty="0">
                <a:latin typeface="Calibri"/>
                <a:cs typeface="Calibri"/>
              </a:rPr>
              <a:t>Der Betriebswirt Max Mustermann gründete im Jahre 1989 den Vorläufer der </a:t>
            </a:r>
            <a:r>
              <a:rPr lang="de-DE" sz="1200" dirty="0" err="1">
                <a:latin typeface="Calibri"/>
                <a:cs typeface="Calibri"/>
              </a:rPr>
              <a:t>Deliverit</a:t>
            </a:r>
            <a:r>
              <a:rPr lang="de-DE" sz="1200" dirty="0">
                <a:latin typeface="Calibri"/>
                <a:cs typeface="Calibri"/>
              </a:rPr>
              <a:t> GmbH, die „Wir liefern es GmbH“. Nach dem Erlangen seines Diploms an der Musteruniversität begann Max Mustermann seinen beruflichen Werdegang bei der Post als Assistent der Geschäftsführung. Nach weiteren Stationen als </a:t>
            </a:r>
            <a:r>
              <a:rPr lang="de-DE" sz="1200" dirty="0" err="1">
                <a:latin typeface="Calibri"/>
                <a:cs typeface="Calibri"/>
              </a:rPr>
              <a:t>Vice</a:t>
            </a:r>
            <a:r>
              <a:rPr lang="de-DE" sz="1200" dirty="0">
                <a:latin typeface="Calibri"/>
                <a:cs typeface="Calibri"/>
              </a:rPr>
              <a:t> </a:t>
            </a:r>
            <a:r>
              <a:rPr lang="de-DE" sz="1200" dirty="0" err="1">
                <a:latin typeface="Calibri"/>
                <a:cs typeface="Calibri"/>
              </a:rPr>
              <a:t>President</a:t>
            </a:r>
            <a:r>
              <a:rPr lang="de-DE" sz="1200" dirty="0">
                <a:latin typeface="Calibri"/>
                <a:cs typeface="Calibri"/>
              </a:rPr>
              <a:t> und  Head </a:t>
            </a:r>
            <a:r>
              <a:rPr lang="de-DE" sz="1200" dirty="0" err="1">
                <a:latin typeface="Calibri"/>
                <a:cs typeface="Calibri"/>
              </a:rPr>
              <a:t>of</a:t>
            </a:r>
            <a:r>
              <a:rPr lang="de-DE" sz="1200" dirty="0">
                <a:latin typeface="Calibri"/>
                <a:cs typeface="Calibri"/>
              </a:rPr>
              <a:t> European </a:t>
            </a:r>
            <a:r>
              <a:rPr lang="de-DE" sz="1200" dirty="0" err="1">
                <a:latin typeface="Calibri"/>
                <a:cs typeface="Calibri"/>
              </a:rPr>
              <a:t>Logistics</a:t>
            </a:r>
            <a:r>
              <a:rPr lang="de-DE" sz="1200" dirty="0">
                <a:latin typeface="Calibri"/>
                <a:cs typeface="Calibri"/>
              </a:rPr>
              <a:t> bei Nage GmbH entschloss sich Max Mustermann dazu, die „ Wir liefern es GmbH“ zu gründen.  </a:t>
            </a:r>
          </a:p>
        </p:txBody>
      </p:sp>
      <p:sp>
        <p:nvSpPr>
          <p:cNvPr id="57" name="Textfeld 56">
            <a:extLst>
              <a:ext uri="{FF2B5EF4-FFF2-40B4-BE49-F238E27FC236}">
                <a16:creationId xmlns:a16="http://schemas.microsoft.com/office/drawing/2014/main" id="{DA7ADC7C-0C3B-4349-9D4D-0A54B36FC39F}"/>
              </a:ext>
            </a:extLst>
          </p:cNvPr>
          <p:cNvSpPr txBox="1"/>
          <p:nvPr/>
        </p:nvSpPr>
        <p:spPr>
          <a:xfrm>
            <a:off x="302807" y="3014787"/>
            <a:ext cx="8008274" cy="1229439"/>
          </a:xfrm>
          <a:prstGeom prst="rect">
            <a:avLst/>
          </a:prstGeom>
          <a:noFill/>
        </p:spPr>
        <p:txBody>
          <a:bodyPr wrap="square">
            <a:spAutoFit/>
          </a:bodyPr>
          <a:lstStyle/>
          <a:p>
            <a:pPr marL="99060" marR="203200" algn="just">
              <a:lnSpc>
                <a:spcPct val="125200"/>
              </a:lnSpc>
              <a:spcBef>
                <a:spcPts val="265"/>
              </a:spcBef>
            </a:pPr>
            <a:r>
              <a:rPr lang="de-DE" sz="1200" dirty="0">
                <a:latin typeface="Calibri"/>
                <a:cs typeface="Calibri"/>
              </a:rPr>
              <a:t>Herr Dr. Müller machte nach seiner Schulzeit  in Frankfurt am Main eine Ausbildung zum Industriekaufmann bei der Y AG. Nach der Ausbildung entschied er sich für ein Studium und eine Promotion im Fach der Mathematik an der Musterfernuniversität. Nach seinem Studium begann Herr Dr. Müller bei Z SE als Controller, bevor er schließlich im Jahre 1996 bei der </a:t>
            </a:r>
            <a:r>
              <a:rPr lang="de-DE" sz="1200" dirty="0" err="1">
                <a:latin typeface="Calibri"/>
                <a:cs typeface="Calibri"/>
              </a:rPr>
              <a:t>Deliverit</a:t>
            </a:r>
            <a:r>
              <a:rPr lang="de-DE" sz="1200" dirty="0">
                <a:latin typeface="Calibri"/>
                <a:cs typeface="Calibri"/>
              </a:rPr>
              <a:t> </a:t>
            </a:r>
            <a:r>
              <a:rPr lang="de-DE" sz="1200" dirty="0" err="1">
                <a:latin typeface="Calibri"/>
                <a:cs typeface="Calibri"/>
              </a:rPr>
              <a:t>Logistics</a:t>
            </a:r>
            <a:r>
              <a:rPr lang="de-DE" sz="1200" dirty="0">
                <a:latin typeface="Calibri"/>
                <a:cs typeface="Calibri"/>
              </a:rPr>
              <a:t> GmbH als Leiter für Werkverkehre anfing. 1998 wurde er zusätzlich Leiter der Entsorgungslogistik.</a:t>
            </a:r>
          </a:p>
        </p:txBody>
      </p:sp>
      <p:sp>
        <p:nvSpPr>
          <p:cNvPr id="58" name="Textfeld 57">
            <a:extLst>
              <a:ext uri="{FF2B5EF4-FFF2-40B4-BE49-F238E27FC236}">
                <a16:creationId xmlns:a16="http://schemas.microsoft.com/office/drawing/2014/main" id="{8FA6F904-955A-4733-8568-8CFA2A0B49F8}"/>
              </a:ext>
            </a:extLst>
          </p:cNvPr>
          <p:cNvSpPr txBox="1"/>
          <p:nvPr/>
        </p:nvSpPr>
        <p:spPr>
          <a:xfrm>
            <a:off x="302804" y="4731123"/>
            <a:ext cx="7900907" cy="998607"/>
          </a:xfrm>
          <a:prstGeom prst="rect">
            <a:avLst/>
          </a:prstGeom>
          <a:noFill/>
        </p:spPr>
        <p:txBody>
          <a:bodyPr wrap="square">
            <a:spAutoFit/>
          </a:bodyPr>
          <a:lstStyle/>
          <a:p>
            <a:pPr marL="99060" marR="100330" algn="just">
              <a:lnSpc>
                <a:spcPct val="125200"/>
              </a:lnSpc>
              <a:spcBef>
                <a:spcPts val="265"/>
              </a:spcBef>
            </a:pPr>
            <a:r>
              <a:rPr lang="de-DE" sz="1200" dirty="0">
                <a:latin typeface="Calibri"/>
                <a:cs typeface="Calibri"/>
              </a:rPr>
              <a:t>Herr Cem Yildiz studierte Volkswirtschaftslehre an der Universität, bevor er als Trainee bei der Musterbank in der Investmentbanking Abteilung anfing. Dort spezialisierte er sich auf die Logistikbranche und beriet zahlreiche namhafte Logistikunternehmen bei M&amp;A-Aktivitäten. Nach 13 Jahren bei der Bank wechselte Herr Yildiz im Jahre 2007 zu der </a:t>
            </a:r>
            <a:r>
              <a:rPr lang="de-DE" sz="1200" dirty="0" err="1">
                <a:latin typeface="Calibri"/>
                <a:cs typeface="Calibri"/>
              </a:rPr>
              <a:t>Deliverit</a:t>
            </a:r>
            <a:r>
              <a:rPr lang="de-DE" sz="1200" dirty="0">
                <a:latin typeface="Calibri"/>
                <a:cs typeface="Calibri"/>
              </a:rPr>
              <a:t> GmbH und initiierte gemeinsam mit Herrn Mustermann und Herrn Dr. Müller eine strategische Neuausrichtung.</a:t>
            </a:r>
          </a:p>
        </p:txBody>
      </p:sp>
    </p:spTree>
    <p:extLst>
      <p:ext uri="{BB962C8B-B14F-4D97-AF65-F5344CB8AC3E}">
        <p14:creationId xmlns:p14="http://schemas.microsoft.com/office/powerpoint/2010/main" val="2282108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6EBE8-3874-48DF-964A-B23A7CC7B215}"/>
              </a:ext>
            </a:extLst>
          </p:cNvPr>
          <p:cNvSpPr>
            <a:spLocks noGrp="1"/>
          </p:cNvSpPr>
          <p:nvPr>
            <p:ph type="title"/>
          </p:nvPr>
        </p:nvSpPr>
        <p:spPr>
          <a:xfrm>
            <a:off x="302807" y="125620"/>
            <a:ext cx="9903694" cy="684121"/>
          </a:xfrm>
        </p:spPr>
        <p:txBody>
          <a:bodyPr/>
          <a:lstStyle/>
          <a:p>
            <a:r>
              <a:rPr lang="de-DE"/>
              <a:t>Transaktionsstruktur</a:t>
            </a:r>
          </a:p>
        </p:txBody>
      </p:sp>
      <p:sp>
        <p:nvSpPr>
          <p:cNvPr id="23" name="object 13">
            <a:extLst>
              <a:ext uri="{FF2B5EF4-FFF2-40B4-BE49-F238E27FC236}">
                <a16:creationId xmlns:a16="http://schemas.microsoft.com/office/drawing/2014/main" id="{F644E9EA-9E38-43FB-829B-FF3EE569384B}"/>
              </a:ext>
            </a:extLst>
          </p:cNvPr>
          <p:cNvSpPr txBox="1"/>
          <p:nvPr/>
        </p:nvSpPr>
        <p:spPr>
          <a:xfrm>
            <a:off x="2301875" y="1017188"/>
            <a:ext cx="7776000" cy="600164"/>
          </a:xfrm>
          <a:prstGeom prst="rect">
            <a:avLst/>
          </a:prstGeom>
          <a:solidFill>
            <a:srgbClr val="F2F2F2"/>
          </a:solidFill>
        </p:spPr>
        <p:txBody>
          <a:bodyPr vert="horz" wrap="square" lIns="0" tIns="45720" rIns="0" bIns="0" rtlCol="0">
            <a:spAutoFit/>
          </a:bodyPr>
          <a:lstStyle/>
          <a:p>
            <a:pPr marL="99060">
              <a:lnSpc>
                <a:spcPct val="100000"/>
              </a:lnSpc>
              <a:spcBef>
                <a:spcPts val="360"/>
              </a:spcBef>
            </a:pPr>
            <a:r>
              <a:rPr lang="de-DE" sz="1200" spc="15" dirty="0">
                <a:latin typeface="Calibri"/>
                <a:cs typeface="Calibri"/>
              </a:rPr>
              <a:t>Die Mehrheit der Aktien (96,3 %) der </a:t>
            </a:r>
            <a:r>
              <a:rPr lang="de-DE" sz="1200" spc="15" dirty="0" err="1">
                <a:latin typeface="Calibri"/>
                <a:cs typeface="Calibri"/>
              </a:rPr>
              <a:t>Deliverit</a:t>
            </a:r>
            <a:r>
              <a:rPr lang="de-DE" sz="1200" spc="15" dirty="0">
                <a:latin typeface="Calibri"/>
                <a:cs typeface="Calibri"/>
              </a:rPr>
              <a:t> </a:t>
            </a:r>
            <a:r>
              <a:rPr lang="de-DE" sz="1200" spc="15" dirty="0" err="1">
                <a:latin typeface="Calibri"/>
                <a:cs typeface="Calibri"/>
              </a:rPr>
              <a:t>Logistics</a:t>
            </a:r>
            <a:r>
              <a:rPr lang="de-DE" sz="1200" spc="15" dirty="0">
                <a:latin typeface="Calibri"/>
                <a:cs typeface="Calibri"/>
              </a:rPr>
              <a:t> GmbH befindet sich im Besitz des Gründers,  Max Mustermann. </a:t>
            </a:r>
            <a:r>
              <a:rPr lang="de-DE" sz="1200" spc="20" dirty="0">
                <a:latin typeface="Calibri"/>
                <a:cs typeface="Calibri"/>
              </a:rPr>
              <a:t>Eine begrenzte Anzahl von Aktien wird von weiteren Führungskräften mit einer im GBV (Gesellschafterbindungsvertrag) enthaltenen "Drag-</a:t>
            </a:r>
            <a:r>
              <a:rPr lang="de-DE" sz="1200" spc="20" dirty="0" err="1">
                <a:latin typeface="Calibri"/>
                <a:cs typeface="Calibri"/>
              </a:rPr>
              <a:t>along</a:t>
            </a:r>
            <a:r>
              <a:rPr lang="de-DE" sz="1200" spc="20" dirty="0">
                <a:latin typeface="Calibri"/>
                <a:cs typeface="Calibri"/>
              </a:rPr>
              <a:t>"-Klausel gehalten.</a:t>
            </a:r>
            <a:endParaRPr sz="1200" dirty="0">
              <a:latin typeface="Calibri"/>
              <a:cs typeface="Calibri"/>
            </a:endParaRPr>
          </a:p>
        </p:txBody>
      </p:sp>
      <p:sp>
        <p:nvSpPr>
          <p:cNvPr id="24" name="object 97">
            <a:extLst>
              <a:ext uri="{FF2B5EF4-FFF2-40B4-BE49-F238E27FC236}">
                <a16:creationId xmlns:a16="http://schemas.microsoft.com/office/drawing/2014/main" id="{68116FC8-7FE8-40F1-8EDA-ABD8BF308E73}"/>
              </a:ext>
            </a:extLst>
          </p:cNvPr>
          <p:cNvSpPr txBox="1"/>
          <p:nvPr/>
        </p:nvSpPr>
        <p:spPr>
          <a:xfrm>
            <a:off x="2301875" y="1958808"/>
            <a:ext cx="7776000" cy="1116000"/>
          </a:xfrm>
          <a:prstGeom prst="rect">
            <a:avLst/>
          </a:prstGeom>
          <a:solidFill>
            <a:srgbClr val="F2F2F2"/>
          </a:solidFill>
        </p:spPr>
        <p:txBody>
          <a:bodyPr vert="horz" wrap="square" lIns="0" tIns="27305" rIns="0" bIns="0" rtlCol="0">
            <a:spAutoFit/>
          </a:bodyPr>
          <a:lstStyle/>
          <a:p>
            <a:pPr marL="99060" marR="311150">
              <a:lnSpc>
                <a:spcPts val="1430"/>
              </a:lnSpc>
              <a:spcBef>
                <a:spcPts val="45"/>
              </a:spcBef>
            </a:pPr>
            <a:endParaRPr lang="de-DE" sz="1150" spc="10">
              <a:latin typeface="Calibri"/>
              <a:cs typeface="Calibri"/>
            </a:endParaRPr>
          </a:p>
        </p:txBody>
      </p:sp>
      <p:sp>
        <p:nvSpPr>
          <p:cNvPr id="25" name="object 97">
            <a:extLst>
              <a:ext uri="{FF2B5EF4-FFF2-40B4-BE49-F238E27FC236}">
                <a16:creationId xmlns:a16="http://schemas.microsoft.com/office/drawing/2014/main" id="{A279CA34-68EC-4F51-B16E-FDD4F732387C}"/>
              </a:ext>
            </a:extLst>
          </p:cNvPr>
          <p:cNvSpPr txBox="1"/>
          <p:nvPr/>
        </p:nvSpPr>
        <p:spPr>
          <a:xfrm>
            <a:off x="2299970" y="4854695"/>
            <a:ext cx="7776000" cy="900000"/>
          </a:xfrm>
          <a:prstGeom prst="rect">
            <a:avLst/>
          </a:prstGeom>
          <a:solidFill>
            <a:srgbClr val="F2F2F2"/>
          </a:solidFill>
        </p:spPr>
        <p:txBody>
          <a:bodyPr vert="horz" wrap="square" lIns="0" tIns="27305" rIns="0" bIns="0" rtlCol="0">
            <a:spAutoFit/>
          </a:bodyPr>
          <a:lstStyle/>
          <a:p>
            <a:pPr marL="99060" algn="just">
              <a:lnSpc>
                <a:spcPct val="100000"/>
              </a:lnSpc>
              <a:spcBef>
                <a:spcPts val="360"/>
              </a:spcBef>
            </a:pPr>
            <a:endParaRPr lang="de-DE" sz="1200" spc="15">
              <a:latin typeface="Calibri"/>
              <a:cs typeface="Calibri"/>
            </a:endParaRPr>
          </a:p>
        </p:txBody>
      </p:sp>
      <p:sp>
        <p:nvSpPr>
          <p:cNvPr id="26" name="object 12">
            <a:extLst>
              <a:ext uri="{FF2B5EF4-FFF2-40B4-BE49-F238E27FC236}">
                <a16:creationId xmlns:a16="http://schemas.microsoft.com/office/drawing/2014/main" id="{D40C85FB-5ADF-47EE-B3C3-8AD11840A55F}"/>
              </a:ext>
            </a:extLst>
          </p:cNvPr>
          <p:cNvSpPr/>
          <p:nvPr/>
        </p:nvSpPr>
        <p:spPr>
          <a:xfrm>
            <a:off x="2224768" y="943541"/>
            <a:ext cx="7928882" cy="4897272"/>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a:p>
        </p:txBody>
      </p:sp>
      <p:sp>
        <p:nvSpPr>
          <p:cNvPr id="33" name="object 101">
            <a:extLst>
              <a:ext uri="{FF2B5EF4-FFF2-40B4-BE49-F238E27FC236}">
                <a16:creationId xmlns:a16="http://schemas.microsoft.com/office/drawing/2014/main" id="{AB8DBA95-53CC-46AB-AE50-624959846BD9}"/>
              </a:ext>
            </a:extLst>
          </p:cNvPr>
          <p:cNvSpPr txBox="1"/>
          <p:nvPr/>
        </p:nvSpPr>
        <p:spPr>
          <a:xfrm>
            <a:off x="4184930" y="3744177"/>
            <a:ext cx="400685" cy="194284"/>
          </a:xfrm>
          <a:prstGeom prst="rect">
            <a:avLst/>
          </a:prstGeom>
        </p:spPr>
        <p:txBody>
          <a:bodyPr vert="horz" wrap="square" lIns="0" tIns="17145" rIns="0" bIns="0" rtlCol="0">
            <a:spAutoFit/>
          </a:bodyPr>
          <a:lstStyle/>
          <a:p>
            <a:pPr marL="12700">
              <a:lnSpc>
                <a:spcPct val="100000"/>
              </a:lnSpc>
              <a:spcBef>
                <a:spcPts val="135"/>
              </a:spcBef>
            </a:pPr>
            <a:r>
              <a:rPr sz="1150" spc="5">
                <a:latin typeface="Calibri"/>
                <a:cs typeface="Calibri"/>
              </a:rPr>
              <a:t>9</a:t>
            </a:r>
            <a:r>
              <a:rPr lang="de-DE" sz="1150" spc="15">
                <a:latin typeface="Calibri"/>
                <a:cs typeface="Calibri"/>
              </a:rPr>
              <a:t>6,3</a:t>
            </a:r>
            <a:r>
              <a:rPr sz="1150" spc="20">
                <a:latin typeface="Calibri"/>
                <a:cs typeface="Calibri"/>
              </a:rPr>
              <a:t>%</a:t>
            </a:r>
            <a:endParaRPr sz="1150">
              <a:latin typeface="Calibri"/>
              <a:cs typeface="Calibri"/>
            </a:endParaRPr>
          </a:p>
        </p:txBody>
      </p:sp>
      <p:sp>
        <p:nvSpPr>
          <p:cNvPr id="34" name="object 104">
            <a:extLst>
              <a:ext uri="{FF2B5EF4-FFF2-40B4-BE49-F238E27FC236}">
                <a16:creationId xmlns:a16="http://schemas.microsoft.com/office/drawing/2014/main" id="{45B4DD9B-8CEB-4942-B148-D3C12C413064}"/>
              </a:ext>
            </a:extLst>
          </p:cNvPr>
          <p:cNvSpPr/>
          <p:nvPr/>
        </p:nvSpPr>
        <p:spPr>
          <a:xfrm>
            <a:off x="6224524" y="3705028"/>
            <a:ext cx="10795" cy="41275"/>
          </a:xfrm>
          <a:custGeom>
            <a:avLst/>
            <a:gdLst/>
            <a:ahLst/>
            <a:cxnLst/>
            <a:rect l="l" t="t" r="r" b="b"/>
            <a:pathLst>
              <a:path w="10795" h="41275">
                <a:moveTo>
                  <a:pt x="10668" y="41148"/>
                </a:moveTo>
                <a:lnTo>
                  <a:pt x="0" y="41148"/>
                </a:lnTo>
                <a:lnTo>
                  <a:pt x="0" y="0"/>
                </a:lnTo>
                <a:lnTo>
                  <a:pt x="10668" y="0"/>
                </a:lnTo>
                <a:lnTo>
                  <a:pt x="10668" y="41148"/>
                </a:lnTo>
                <a:close/>
              </a:path>
            </a:pathLst>
          </a:custGeom>
          <a:solidFill>
            <a:srgbClr val="162844"/>
          </a:solidFill>
        </p:spPr>
        <p:txBody>
          <a:bodyPr wrap="square" lIns="0" tIns="0" rIns="0" bIns="0" rtlCol="0"/>
          <a:lstStyle/>
          <a:p>
            <a:endParaRPr/>
          </a:p>
        </p:txBody>
      </p:sp>
      <p:sp>
        <p:nvSpPr>
          <p:cNvPr id="35" name="object 105">
            <a:extLst>
              <a:ext uri="{FF2B5EF4-FFF2-40B4-BE49-F238E27FC236}">
                <a16:creationId xmlns:a16="http://schemas.microsoft.com/office/drawing/2014/main" id="{9CC031F2-2889-49B3-98A5-53A3C97A816A}"/>
              </a:ext>
            </a:extLst>
          </p:cNvPr>
          <p:cNvSpPr/>
          <p:nvPr/>
        </p:nvSpPr>
        <p:spPr>
          <a:xfrm>
            <a:off x="6224524" y="3776657"/>
            <a:ext cx="10795" cy="41275"/>
          </a:xfrm>
          <a:custGeom>
            <a:avLst/>
            <a:gdLst/>
            <a:ahLst/>
            <a:cxnLst/>
            <a:rect l="l" t="t" r="r" b="b"/>
            <a:pathLst>
              <a:path w="10795" h="41275">
                <a:moveTo>
                  <a:pt x="10668" y="41148"/>
                </a:moveTo>
                <a:lnTo>
                  <a:pt x="0" y="41148"/>
                </a:lnTo>
                <a:lnTo>
                  <a:pt x="0" y="0"/>
                </a:lnTo>
                <a:lnTo>
                  <a:pt x="10668" y="0"/>
                </a:lnTo>
                <a:lnTo>
                  <a:pt x="10668" y="41148"/>
                </a:lnTo>
                <a:close/>
              </a:path>
            </a:pathLst>
          </a:custGeom>
          <a:solidFill>
            <a:srgbClr val="162844"/>
          </a:solidFill>
        </p:spPr>
        <p:txBody>
          <a:bodyPr wrap="square" lIns="0" tIns="0" rIns="0" bIns="0" rtlCol="0"/>
          <a:lstStyle/>
          <a:p>
            <a:endParaRPr/>
          </a:p>
        </p:txBody>
      </p:sp>
      <p:sp>
        <p:nvSpPr>
          <p:cNvPr id="36" name="object 106">
            <a:extLst>
              <a:ext uri="{FF2B5EF4-FFF2-40B4-BE49-F238E27FC236}">
                <a16:creationId xmlns:a16="http://schemas.microsoft.com/office/drawing/2014/main" id="{F0EDDBE0-E772-465F-840B-C4BE4C5271CE}"/>
              </a:ext>
            </a:extLst>
          </p:cNvPr>
          <p:cNvSpPr/>
          <p:nvPr/>
        </p:nvSpPr>
        <p:spPr>
          <a:xfrm>
            <a:off x="6224524" y="3849808"/>
            <a:ext cx="10795" cy="41275"/>
          </a:xfrm>
          <a:custGeom>
            <a:avLst/>
            <a:gdLst/>
            <a:ahLst/>
            <a:cxnLst/>
            <a:rect l="l" t="t" r="r" b="b"/>
            <a:pathLst>
              <a:path w="10795" h="41275">
                <a:moveTo>
                  <a:pt x="10668" y="41148"/>
                </a:moveTo>
                <a:lnTo>
                  <a:pt x="0" y="41148"/>
                </a:lnTo>
                <a:lnTo>
                  <a:pt x="0" y="0"/>
                </a:lnTo>
                <a:lnTo>
                  <a:pt x="10668" y="0"/>
                </a:lnTo>
                <a:lnTo>
                  <a:pt x="10668" y="41148"/>
                </a:lnTo>
                <a:close/>
              </a:path>
            </a:pathLst>
          </a:custGeom>
          <a:solidFill>
            <a:srgbClr val="162844"/>
          </a:solidFill>
        </p:spPr>
        <p:txBody>
          <a:bodyPr wrap="square" lIns="0" tIns="0" rIns="0" bIns="0" rtlCol="0"/>
          <a:lstStyle/>
          <a:p>
            <a:endParaRPr/>
          </a:p>
        </p:txBody>
      </p:sp>
      <p:sp>
        <p:nvSpPr>
          <p:cNvPr id="37" name="object 107">
            <a:extLst>
              <a:ext uri="{FF2B5EF4-FFF2-40B4-BE49-F238E27FC236}">
                <a16:creationId xmlns:a16="http://schemas.microsoft.com/office/drawing/2014/main" id="{EEBBCACE-323A-4A0F-8C5D-A55336AD73C2}"/>
              </a:ext>
            </a:extLst>
          </p:cNvPr>
          <p:cNvSpPr/>
          <p:nvPr/>
        </p:nvSpPr>
        <p:spPr>
          <a:xfrm>
            <a:off x="6224524" y="3921437"/>
            <a:ext cx="10795" cy="32384"/>
          </a:xfrm>
          <a:custGeom>
            <a:avLst/>
            <a:gdLst/>
            <a:ahLst/>
            <a:cxnLst/>
            <a:rect l="l" t="t" r="r" b="b"/>
            <a:pathLst>
              <a:path w="10795" h="32385">
                <a:moveTo>
                  <a:pt x="10668" y="32004"/>
                </a:moveTo>
                <a:lnTo>
                  <a:pt x="0" y="32004"/>
                </a:lnTo>
                <a:lnTo>
                  <a:pt x="0" y="0"/>
                </a:lnTo>
                <a:lnTo>
                  <a:pt x="10668" y="0"/>
                </a:lnTo>
                <a:lnTo>
                  <a:pt x="10668" y="32004"/>
                </a:lnTo>
                <a:close/>
              </a:path>
            </a:pathLst>
          </a:custGeom>
          <a:solidFill>
            <a:srgbClr val="162844"/>
          </a:solidFill>
        </p:spPr>
        <p:txBody>
          <a:bodyPr wrap="square" lIns="0" tIns="0" rIns="0" bIns="0" rtlCol="0"/>
          <a:lstStyle/>
          <a:p>
            <a:endParaRPr/>
          </a:p>
        </p:txBody>
      </p:sp>
      <p:sp>
        <p:nvSpPr>
          <p:cNvPr id="38" name="object 108">
            <a:extLst>
              <a:ext uri="{FF2B5EF4-FFF2-40B4-BE49-F238E27FC236}">
                <a16:creationId xmlns:a16="http://schemas.microsoft.com/office/drawing/2014/main" id="{560F89B2-A5AA-49B2-A840-8163D0F745EE}"/>
              </a:ext>
            </a:extLst>
          </p:cNvPr>
          <p:cNvSpPr/>
          <p:nvPr/>
        </p:nvSpPr>
        <p:spPr>
          <a:xfrm>
            <a:off x="6227571" y="3705028"/>
            <a:ext cx="1603375" cy="497205"/>
          </a:xfrm>
          <a:custGeom>
            <a:avLst/>
            <a:gdLst/>
            <a:ahLst/>
            <a:cxnLst/>
            <a:rect l="l" t="t" r="r" b="b"/>
            <a:pathLst>
              <a:path w="1603375" h="497204">
                <a:moveTo>
                  <a:pt x="1603248" y="41148"/>
                </a:moveTo>
                <a:lnTo>
                  <a:pt x="1594104" y="41148"/>
                </a:lnTo>
                <a:lnTo>
                  <a:pt x="1594104" y="0"/>
                </a:lnTo>
                <a:lnTo>
                  <a:pt x="1603248" y="0"/>
                </a:lnTo>
                <a:lnTo>
                  <a:pt x="1603248" y="41148"/>
                </a:lnTo>
                <a:close/>
              </a:path>
              <a:path w="1603375" h="497204">
                <a:moveTo>
                  <a:pt x="1603248" y="112776"/>
                </a:moveTo>
                <a:lnTo>
                  <a:pt x="1594104" y="112776"/>
                </a:lnTo>
                <a:lnTo>
                  <a:pt x="1594104" y="71628"/>
                </a:lnTo>
                <a:lnTo>
                  <a:pt x="1603248" y="71628"/>
                </a:lnTo>
                <a:lnTo>
                  <a:pt x="1603248" y="112776"/>
                </a:lnTo>
                <a:close/>
              </a:path>
              <a:path w="1603375" h="497204">
                <a:moveTo>
                  <a:pt x="1603248" y="185928"/>
                </a:moveTo>
                <a:lnTo>
                  <a:pt x="1594104" y="185928"/>
                </a:lnTo>
                <a:lnTo>
                  <a:pt x="1594104" y="144780"/>
                </a:lnTo>
                <a:lnTo>
                  <a:pt x="1603248" y="144780"/>
                </a:lnTo>
                <a:lnTo>
                  <a:pt x="1603248" y="185928"/>
                </a:lnTo>
                <a:close/>
              </a:path>
              <a:path w="1603375" h="497204">
                <a:moveTo>
                  <a:pt x="1594104" y="248412"/>
                </a:moveTo>
                <a:lnTo>
                  <a:pt x="1594104" y="216407"/>
                </a:lnTo>
                <a:lnTo>
                  <a:pt x="1603248" y="216407"/>
                </a:lnTo>
                <a:lnTo>
                  <a:pt x="1603248" y="243840"/>
                </a:lnTo>
                <a:lnTo>
                  <a:pt x="1598676" y="243840"/>
                </a:lnTo>
                <a:lnTo>
                  <a:pt x="1594104" y="248412"/>
                </a:lnTo>
                <a:close/>
              </a:path>
              <a:path w="1603375" h="497204">
                <a:moveTo>
                  <a:pt x="1601724" y="254507"/>
                </a:moveTo>
                <a:lnTo>
                  <a:pt x="1589532" y="254507"/>
                </a:lnTo>
                <a:lnTo>
                  <a:pt x="1589532" y="243840"/>
                </a:lnTo>
                <a:lnTo>
                  <a:pt x="1594104" y="243840"/>
                </a:lnTo>
                <a:lnTo>
                  <a:pt x="1594104" y="248412"/>
                </a:lnTo>
                <a:lnTo>
                  <a:pt x="1603248" y="248412"/>
                </a:lnTo>
                <a:lnTo>
                  <a:pt x="1603248" y="251460"/>
                </a:lnTo>
                <a:lnTo>
                  <a:pt x="1601724" y="254507"/>
                </a:lnTo>
                <a:close/>
              </a:path>
              <a:path w="1603375" h="497204">
                <a:moveTo>
                  <a:pt x="1603248" y="248412"/>
                </a:moveTo>
                <a:lnTo>
                  <a:pt x="1594104" y="248412"/>
                </a:lnTo>
                <a:lnTo>
                  <a:pt x="1598676" y="243840"/>
                </a:lnTo>
                <a:lnTo>
                  <a:pt x="1603248" y="243840"/>
                </a:lnTo>
                <a:lnTo>
                  <a:pt x="1603248" y="248412"/>
                </a:lnTo>
                <a:close/>
              </a:path>
              <a:path w="1603375" h="497204">
                <a:moveTo>
                  <a:pt x="1559052" y="254507"/>
                </a:moveTo>
                <a:lnTo>
                  <a:pt x="1517904" y="254507"/>
                </a:lnTo>
                <a:lnTo>
                  <a:pt x="1517904" y="243840"/>
                </a:lnTo>
                <a:lnTo>
                  <a:pt x="1559052" y="243840"/>
                </a:lnTo>
                <a:lnTo>
                  <a:pt x="1559052" y="254507"/>
                </a:lnTo>
                <a:close/>
              </a:path>
              <a:path w="1603375" h="497204">
                <a:moveTo>
                  <a:pt x="1487424" y="254507"/>
                </a:moveTo>
                <a:lnTo>
                  <a:pt x="1446276" y="254507"/>
                </a:lnTo>
                <a:lnTo>
                  <a:pt x="1446276" y="243840"/>
                </a:lnTo>
                <a:lnTo>
                  <a:pt x="1487424" y="243840"/>
                </a:lnTo>
                <a:lnTo>
                  <a:pt x="1487424" y="254507"/>
                </a:lnTo>
                <a:close/>
              </a:path>
              <a:path w="1603375" h="497204">
                <a:moveTo>
                  <a:pt x="1415796" y="254507"/>
                </a:moveTo>
                <a:lnTo>
                  <a:pt x="1374648" y="254507"/>
                </a:lnTo>
                <a:lnTo>
                  <a:pt x="1374648" y="243840"/>
                </a:lnTo>
                <a:lnTo>
                  <a:pt x="1415796" y="243840"/>
                </a:lnTo>
                <a:lnTo>
                  <a:pt x="1415796" y="254507"/>
                </a:lnTo>
                <a:close/>
              </a:path>
              <a:path w="1603375" h="497204">
                <a:moveTo>
                  <a:pt x="1344168" y="254507"/>
                </a:moveTo>
                <a:lnTo>
                  <a:pt x="1303020" y="254507"/>
                </a:lnTo>
                <a:lnTo>
                  <a:pt x="1303020" y="243840"/>
                </a:lnTo>
                <a:lnTo>
                  <a:pt x="1344168" y="243840"/>
                </a:lnTo>
                <a:lnTo>
                  <a:pt x="1344168" y="254507"/>
                </a:lnTo>
                <a:close/>
              </a:path>
              <a:path w="1603375" h="497204">
                <a:moveTo>
                  <a:pt x="1271016" y="254507"/>
                </a:moveTo>
                <a:lnTo>
                  <a:pt x="1229868" y="254507"/>
                </a:lnTo>
                <a:lnTo>
                  <a:pt x="1229868" y="243840"/>
                </a:lnTo>
                <a:lnTo>
                  <a:pt x="1271016" y="243840"/>
                </a:lnTo>
                <a:lnTo>
                  <a:pt x="1271016" y="254507"/>
                </a:lnTo>
                <a:close/>
              </a:path>
              <a:path w="1603375" h="497204">
                <a:moveTo>
                  <a:pt x="1199388" y="254507"/>
                </a:moveTo>
                <a:lnTo>
                  <a:pt x="1158240" y="254507"/>
                </a:lnTo>
                <a:lnTo>
                  <a:pt x="1158240" y="243840"/>
                </a:lnTo>
                <a:lnTo>
                  <a:pt x="1199388" y="243840"/>
                </a:lnTo>
                <a:lnTo>
                  <a:pt x="1199388" y="254507"/>
                </a:lnTo>
                <a:close/>
              </a:path>
              <a:path w="1603375" h="497204">
                <a:moveTo>
                  <a:pt x="1127760" y="254507"/>
                </a:moveTo>
                <a:lnTo>
                  <a:pt x="1086612" y="254507"/>
                </a:lnTo>
                <a:lnTo>
                  <a:pt x="1086612" y="243840"/>
                </a:lnTo>
                <a:lnTo>
                  <a:pt x="1127760" y="243840"/>
                </a:lnTo>
                <a:lnTo>
                  <a:pt x="1127760" y="254507"/>
                </a:lnTo>
                <a:close/>
              </a:path>
              <a:path w="1603375" h="497204">
                <a:moveTo>
                  <a:pt x="1056132" y="254507"/>
                </a:moveTo>
                <a:lnTo>
                  <a:pt x="1014984" y="254507"/>
                </a:lnTo>
                <a:lnTo>
                  <a:pt x="1014984" y="243840"/>
                </a:lnTo>
                <a:lnTo>
                  <a:pt x="1056132" y="243840"/>
                </a:lnTo>
                <a:lnTo>
                  <a:pt x="1056132" y="254507"/>
                </a:lnTo>
                <a:close/>
              </a:path>
              <a:path w="1603375" h="497204">
                <a:moveTo>
                  <a:pt x="982980" y="254507"/>
                </a:moveTo>
                <a:lnTo>
                  <a:pt x="941832" y="254507"/>
                </a:lnTo>
                <a:lnTo>
                  <a:pt x="941832" y="243840"/>
                </a:lnTo>
                <a:lnTo>
                  <a:pt x="982980" y="243840"/>
                </a:lnTo>
                <a:lnTo>
                  <a:pt x="982980" y="254507"/>
                </a:lnTo>
                <a:close/>
              </a:path>
              <a:path w="1603375" h="497204">
                <a:moveTo>
                  <a:pt x="911352" y="254507"/>
                </a:moveTo>
                <a:lnTo>
                  <a:pt x="870204" y="254507"/>
                </a:lnTo>
                <a:lnTo>
                  <a:pt x="870204" y="243840"/>
                </a:lnTo>
                <a:lnTo>
                  <a:pt x="911352" y="243840"/>
                </a:lnTo>
                <a:lnTo>
                  <a:pt x="911352" y="254507"/>
                </a:lnTo>
                <a:close/>
              </a:path>
              <a:path w="1603375" h="497204">
                <a:moveTo>
                  <a:pt x="839724" y="254507"/>
                </a:moveTo>
                <a:lnTo>
                  <a:pt x="798576" y="254507"/>
                </a:lnTo>
                <a:lnTo>
                  <a:pt x="798576" y="243840"/>
                </a:lnTo>
                <a:lnTo>
                  <a:pt x="839724" y="243840"/>
                </a:lnTo>
                <a:lnTo>
                  <a:pt x="839724" y="254507"/>
                </a:lnTo>
                <a:close/>
              </a:path>
              <a:path w="1603375" h="497204">
                <a:moveTo>
                  <a:pt x="768096" y="254507"/>
                </a:moveTo>
                <a:lnTo>
                  <a:pt x="726948" y="254507"/>
                </a:lnTo>
                <a:lnTo>
                  <a:pt x="726948" y="243840"/>
                </a:lnTo>
                <a:lnTo>
                  <a:pt x="768096" y="243840"/>
                </a:lnTo>
                <a:lnTo>
                  <a:pt x="768096" y="254507"/>
                </a:lnTo>
                <a:close/>
              </a:path>
              <a:path w="1603375" h="497204">
                <a:moveTo>
                  <a:pt x="696468" y="254507"/>
                </a:moveTo>
                <a:lnTo>
                  <a:pt x="655320" y="254507"/>
                </a:lnTo>
                <a:lnTo>
                  <a:pt x="655320" y="243840"/>
                </a:lnTo>
                <a:lnTo>
                  <a:pt x="696468" y="243840"/>
                </a:lnTo>
                <a:lnTo>
                  <a:pt x="696468" y="254507"/>
                </a:lnTo>
                <a:close/>
              </a:path>
              <a:path w="1603375" h="497204">
                <a:moveTo>
                  <a:pt x="623316" y="254507"/>
                </a:moveTo>
                <a:lnTo>
                  <a:pt x="582168" y="254507"/>
                </a:lnTo>
                <a:lnTo>
                  <a:pt x="582168" y="243840"/>
                </a:lnTo>
                <a:lnTo>
                  <a:pt x="623316" y="243840"/>
                </a:lnTo>
                <a:lnTo>
                  <a:pt x="623316" y="254507"/>
                </a:lnTo>
                <a:close/>
              </a:path>
              <a:path w="1603375" h="497204">
                <a:moveTo>
                  <a:pt x="551688" y="254507"/>
                </a:moveTo>
                <a:lnTo>
                  <a:pt x="510540" y="254507"/>
                </a:lnTo>
                <a:lnTo>
                  <a:pt x="510540" y="243840"/>
                </a:lnTo>
                <a:lnTo>
                  <a:pt x="551688" y="243840"/>
                </a:lnTo>
                <a:lnTo>
                  <a:pt x="551688" y="254507"/>
                </a:lnTo>
                <a:close/>
              </a:path>
              <a:path w="1603375" h="497204">
                <a:moveTo>
                  <a:pt x="480060" y="254507"/>
                </a:moveTo>
                <a:lnTo>
                  <a:pt x="438912" y="254507"/>
                </a:lnTo>
                <a:lnTo>
                  <a:pt x="438912" y="243840"/>
                </a:lnTo>
                <a:lnTo>
                  <a:pt x="480060" y="243840"/>
                </a:lnTo>
                <a:lnTo>
                  <a:pt x="480060" y="254507"/>
                </a:lnTo>
                <a:close/>
              </a:path>
              <a:path w="1603375" h="497204">
                <a:moveTo>
                  <a:pt x="408432" y="254507"/>
                </a:moveTo>
                <a:lnTo>
                  <a:pt x="367284" y="254507"/>
                </a:lnTo>
                <a:lnTo>
                  <a:pt x="367284" y="243840"/>
                </a:lnTo>
                <a:lnTo>
                  <a:pt x="408432" y="243840"/>
                </a:lnTo>
                <a:lnTo>
                  <a:pt x="408432" y="254507"/>
                </a:lnTo>
                <a:close/>
              </a:path>
              <a:path w="1603375" h="497204">
                <a:moveTo>
                  <a:pt x="335280" y="254507"/>
                </a:moveTo>
                <a:lnTo>
                  <a:pt x="294132" y="254507"/>
                </a:lnTo>
                <a:lnTo>
                  <a:pt x="294132" y="243840"/>
                </a:lnTo>
                <a:lnTo>
                  <a:pt x="335280" y="243840"/>
                </a:lnTo>
                <a:lnTo>
                  <a:pt x="335280" y="254507"/>
                </a:lnTo>
                <a:close/>
              </a:path>
              <a:path w="1603375" h="497204">
                <a:moveTo>
                  <a:pt x="263652" y="254507"/>
                </a:moveTo>
                <a:lnTo>
                  <a:pt x="222504" y="254507"/>
                </a:lnTo>
                <a:lnTo>
                  <a:pt x="222504" y="243840"/>
                </a:lnTo>
                <a:lnTo>
                  <a:pt x="263652" y="243840"/>
                </a:lnTo>
                <a:lnTo>
                  <a:pt x="263652" y="254507"/>
                </a:lnTo>
                <a:close/>
              </a:path>
              <a:path w="1603375" h="497204">
                <a:moveTo>
                  <a:pt x="192024" y="254507"/>
                </a:moveTo>
                <a:lnTo>
                  <a:pt x="150876" y="254507"/>
                </a:lnTo>
                <a:lnTo>
                  <a:pt x="150876" y="243840"/>
                </a:lnTo>
                <a:lnTo>
                  <a:pt x="192024" y="243840"/>
                </a:lnTo>
                <a:lnTo>
                  <a:pt x="192024" y="254507"/>
                </a:lnTo>
                <a:close/>
              </a:path>
              <a:path w="1603375" h="497204">
                <a:moveTo>
                  <a:pt x="120396" y="254507"/>
                </a:moveTo>
                <a:lnTo>
                  <a:pt x="79248" y="254507"/>
                </a:lnTo>
                <a:lnTo>
                  <a:pt x="79248" y="243840"/>
                </a:lnTo>
                <a:lnTo>
                  <a:pt x="120396" y="243840"/>
                </a:lnTo>
                <a:lnTo>
                  <a:pt x="120396" y="254507"/>
                </a:lnTo>
                <a:close/>
              </a:path>
              <a:path w="1603375" h="497204">
                <a:moveTo>
                  <a:pt x="48768" y="254507"/>
                </a:moveTo>
                <a:lnTo>
                  <a:pt x="7620" y="254507"/>
                </a:lnTo>
                <a:lnTo>
                  <a:pt x="7620" y="243840"/>
                </a:lnTo>
                <a:lnTo>
                  <a:pt x="48768" y="243840"/>
                </a:lnTo>
                <a:lnTo>
                  <a:pt x="48768" y="254507"/>
                </a:lnTo>
                <a:close/>
              </a:path>
              <a:path w="1603375" h="497204">
                <a:moveTo>
                  <a:pt x="10668" y="320039"/>
                </a:moveTo>
                <a:lnTo>
                  <a:pt x="0" y="320039"/>
                </a:lnTo>
                <a:lnTo>
                  <a:pt x="0" y="278892"/>
                </a:lnTo>
                <a:lnTo>
                  <a:pt x="10668" y="278892"/>
                </a:lnTo>
                <a:lnTo>
                  <a:pt x="10668" y="320039"/>
                </a:lnTo>
                <a:close/>
              </a:path>
              <a:path w="1603375" h="497204">
                <a:moveTo>
                  <a:pt x="10668" y="391668"/>
                </a:moveTo>
                <a:lnTo>
                  <a:pt x="0" y="391668"/>
                </a:lnTo>
                <a:lnTo>
                  <a:pt x="0" y="350520"/>
                </a:lnTo>
                <a:lnTo>
                  <a:pt x="10668" y="350520"/>
                </a:lnTo>
                <a:lnTo>
                  <a:pt x="10668" y="391668"/>
                </a:lnTo>
                <a:close/>
              </a:path>
              <a:path w="1603375" h="497204">
                <a:moveTo>
                  <a:pt x="10668" y="463296"/>
                </a:moveTo>
                <a:lnTo>
                  <a:pt x="0" y="463296"/>
                </a:lnTo>
                <a:lnTo>
                  <a:pt x="0" y="422148"/>
                </a:lnTo>
                <a:lnTo>
                  <a:pt x="10668" y="422148"/>
                </a:lnTo>
                <a:lnTo>
                  <a:pt x="10668" y="463296"/>
                </a:lnTo>
                <a:close/>
              </a:path>
              <a:path w="1603375" h="497204">
                <a:moveTo>
                  <a:pt x="10668" y="496824"/>
                </a:moveTo>
                <a:lnTo>
                  <a:pt x="0" y="496824"/>
                </a:lnTo>
                <a:lnTo>
                  <a:pt x="0" y="493776"/>
                </a:lnTo>
                <a:lnTo>
                  <a:pt x="10668" y="493776"/>
                </a:lnTo>
                <a:lnTo>
                  <a:pt x="10668" y="496824"/>
                </a:lnTo>
                <a:close/>
              </a:path>
            </a:pathLst>
          </a:custGeom>
          <a:solidFill>
            <a:srgbClr val="162844"/>
          </a:solidFill>
        </p:spPr>
        <p:txBody>
          <a:bodyPr wrap="square" lIns="0" tIns="0" rIns="0" bIns="0" rtlCol="0"/>
          <a:lstStyle/>
          <a:p>
            <a:endParaRPr/>
          </a:p>
        </p:txBody>
      </p:sp>
      <p:sp>
        <p:nvSpPr>
          <p:cNvPr id="39" name="object 109">
            <a:extLst>
              <a:ext uri="{FF2B5EF4-FFF2-40B4-BE49-F238E27FC236}">
                <a16:creationId xmlns:a16="http://schemas.microsoft.com/office/drawing/2014/main" id="{9038C4B6-969C-4569-86D7-388FB2CB8A86}"/>
              </a:ext>
            </a:extLst>
          </p:cNvPr>
          <p:cNvSpPr/>
          <p:nvPr/>
        </p:nvSpPr>
        <p:spPr>
          <a:xfrm>
            <a:off x="4634991" y="3705028"/>
            <a:ext cx="1640205" cy="497205"/>
          </a:xfrm>
          <a:custGeom>
            <a:avLst/>
            <a:gdLst/>
            <a:ahLst/>
            <a:cxnLst/>
            <a:rect l="l" t="t" r="r" b="b"/>
            <a:pathLst>
              <a:path w="1640204" h="497204">
                <a:moveTo>
                  <a:pt x="10668" y="41148"/>
                </a:moveTo>
                <a:lnTo>
                  <a:pt x="0" y="41148"/>
                </a:lnTo>
                <a:lnTo>
                  <a:pt x="0" y="0"/>
                </a:lnTo>
                <a:lnTo>
                  <a:pt x="10668" y="0"/>
                </a:lnTo>
                <a:lnTo>
                  <a:pt x="10668" y="41148"/>
                </a:lnTo>
                <a:close/>
              </a:path>
              <a:path w="1640204" h="497204">
                <a:moveTo>
                  <a:pt x="10668" y="112776"/>
                </a:moveTo>
                <a:lnTo>
                  <a:pt x="0" y="112776"/>
                </a:lnTo>
                <a:lnTo>
                  <a:pt x="0" y="71628"/>
                </a:lnTo>
                <a:lnTo>
                  <a:pt x="10668" y="71628"/>
                </a:lnTo>
                <a:lnTo>
                  <a:pt x="10668" y="112776"/>
                </a:lnTo>
                <a:close/>
              </a:path>
              <a:path w="1640204" h="497204">
                <a:moveTo>
                  <a:pt x="10668" y="185928"/>
                </a:moveTo>
                <a:lnTo>
                  <a:pt x="0" y="185928"/>
                </a:lnTo>
                <a:lnTo>
                  <a:pt x="0" y="144780"/>
                </a:lnTo>
                <a:lnTo>
                  <a:pt x="10668" y="144780"/>
                </a:lnTo>
                <a:lnTo>
                  <a:pt x="10668" y="185928"/>
                </a:lnTo>
                <a:close/>
              </a:path>
              <a:path w="1640204" h="497204">
                <a:moveTo>
                  <a:pt x="13716" y="254507"/>
                </a:moveTo>
                <a:lnTo>
                  <a:pt x="3048" y="254507"/>
                </a:lnTo>
                <a:lnTo>
                  <a:pt x="0" y="251460"/>
                </a:lnTo>
                <a:lnTo>
                  <a:pt x="0" y="216407"/>
                </a:lnTo>
                <a:lnTo>
                  <a:pt x="10668" y="216407"/>
                </a:lnTo>
                <a:lnTo>
                  <a:pt x="10668" y="243840"/>
                </a:lnTo>
                <a:lnTo>
                  <a:pt x="4572" y="243840"/>
                </a:lnTo>
                <a:lnTo>
                  <a:pt x="10668" y="248412"/>
                </a:lnTo>
                <a:lnTo>
                  <a:pt x="13716" y="248412"/>
                </a:lnTo>
                <a:lnTo>
                  <a:pt x="13716" y="254507"/>
                </a:lnTo>
                <a:close/>
              </a:path>
              <a:path w="1640204" h="497204">
                <a:moveTo>
                  <a:pt x="10668" y="248412"/>
                </a:moveTo>
                <a:lnTo>
                  <a:pt x="4572" y="243840"/>
                </a:lnTo>
                <a:lnTo>
                  <a:pt x="10668" y="243840"/>
                </a:lnTo>
                <a:lnTo>
                  <a:pt x="10668" y="248412"/>
                </a:lnTo>
                <a:close/>
              </a:path>
              <a:path w="1640204" h="497204">
                <a:moveTo>
                  <a:pt x="13716" y="248412"/>
                </a:moveTo>
                <a:lnTo>
                  <a:pt x="10668" y="248412"/>
                </a:lnTo>
                <a:lnTo>
                  <a:pt x="10668" y="243840"/>
                </a:lnTo>
                <a:lnTo>
                  <a:pt x="13716" y="243840"/>
                </a:lnTo>
                <a:lnTo>
                  <a:pt x="13716" y="248412"/>
                </a:lnTo>
                <a:close/>
              </a:path>
              <a:path w="1640204" h="497204">
                <a:moveTo>
                  <a:pt x="85344" y="254507"/>
                </a:moveTo>
                <a:lnTo>
                  <a:pt x="44196" y="254507"/>
                </a:lnTo>
                <a:lnTo>
                  <a:pt x="44196" y="243840"/>
                </a:lnTo>
                <a:lnTo>
                  <a:pt x="85344" y="243840"/>
                </a:lnTo>
                <a:lnTo>
                  <a:pt x="85344" y="254507"/>
                </a:lnTo>
                <a:close/>
              </a:path>
              <a:path w="1640204" h="497204">
                <a:moveTo>
                  <a:pt x="156972" y="254507"/>
                </a:moveTo>
                <a:lnTo>
                  <a:pt x="115824" y="254507"/>
                </a:lnTo>
                <a:lnTo>
                  <a:pt x="115824" y="243840"/>
                </a:lnTo>
                <a:lnTo>
                  <a:pt x="156972" y="243840"/>
                </a:lnTo>
                <a:lnTo>
                  <a:pt x="156972" y="254507"/>
                </a:lnTo>
                <a:close/>
              </a:path>
              <a:path w="1640204" h="497204">
                <a:moveTo>
                  <a:pt x="230124" y="254507"/>
                </a:moveTo>
                <a:lnTo>
                  <a:pt x="188976" y="254507"/>
                </a:lnTo>
                <a:lnTo>
                  <a:pt x="188976" y="243840"/>
                </a:lnTo>
                <a:lnTo>
                  <a:pt x="230124" y="243840"/>
                </a:lnTo>
                <a:lnTo>
                  <a:pt x="230124" y="254507"/>
                </a:lnTo>
                <a:close/>
              </a:path>
              <a:path w="1640204" h="497204">
                <a:moveTo>
                  <a:pt x="301752" y="254507"/>
                </a:moveTo>
                <a:lnTo>
                  <a:pt x="260604" y="254507"/>
                </a:lnTo>
                <a:lnTo>
                  <a:pt x="260604" y="243840"/>
                </a:lnTo>
                <a:lnTo>
                  <a:pt x="301752" y="243840"/>
                </a:lnTo>
                <a:lnTo>
                  <a:pt x="301752" y="254507"/>
                </a:lnTo>
                <a:close/>
              </a:path>
              <a:path w="1640204" h="497204">
                <a:moveTo>
                  <a:pt x="373380" y="254507"/>
                </a:moveTo>
                <a:lnTo>
                  <a:pt x="332232" y="254507"/>
                </a:lnTo>
                <a:lnTo>
                  <a:pt x="332232" y="243840"/>
                </a:lnTo>
                <a:lnTo>
                  <a:pt x="373380" y="243840"/>
                </a:lnTo>
                <a:lnTo>
                  <a:pt x="373380" y="254507"/>
                </a:lnTo>
                <a:close/>
              </a:path>
              <a:path w="1640204" h="497204">
                <a:moveTo>
                  <a:pt x="445008" y="254507"/>
                </a:moveTo>
                <a:lnTo>
                  <a:pt x="403860" y="254507"/>
                </a:lnTo>
                <a:lnTo>
                  <a:pt x="403860" y="243840"/>
                </a:lnTo>
                <a:lnTo>
                  <a:pt x="445008" y="243840"/>
                </a:lnTo>
                <a:lnTo>
                  <a:pt x="445008" y="254507"/>
                </a:lnTo>
                <a:close/>
              </a:path>
              <a:path w="1640204" h="497204">
                <a:moveTo>
                  <a:pt x="518160" y="254507"/>
                </a:moveTo>
                <a:lnTo>
                  <a:pt x="477012" y="254507"/>
                </a:lnTo>
                <a:lnTo>
                  <a:pt x="477012" y="243840"/>
                </a:lnTo>
                <a:lnTo>
                  <a:pt x="518160" y="243840"/>
                </a:lnTo>
                <a:lnTo>
                  <a:pt x="518160" y="254507"/>
                </a:lnTo>
                <a:close/>
              </a:path>
              <a:path w="1640204" h="497204">
                <a:moveTo>
                  <a:pt x="589787" y="254507"/>
                </a:moveTo>
                <a:lnTo>
                  <a:pt x="548639" y="254507"/>
                </a:lnTo>
                <a:lnTo>
                  <a:pt x="548639" y="243840"/>
                </a:lnTo>
                <a:lnTo>
                  <a:pt x="589787" y="243840"/>
                </a:lnTo>
                <a:lnTo>
                  <a:pt x="589787" y="254507"/>
                </a:lnTo>
                <a:close/>
              </a:path>
              <a:path w="1640204" h="497204">
                <a:moveTo>
                  <a:pt x="661416" y="254507"/>
                </a:moveTo>
                <a:lnTo>
                  <a:pt x="620268" y="254507"/>
                </a:lnTo>
                <a:lnTo>
                  <a:pt x="620268" y="243840"/>
                </a:lnTo>
                <a:lnTo>
                  <a:pt x="661416" y="243840"/>
                </a:lnTo>
                <a:lnTo>
                  <a:pt x="661416" y="254507"/>
                </a:lnTo>
                <a:close/>
              </a:path>
              <a:path w="1640204" h="497204">
                <a:moveTo>
                  <a:pt x="733044" y="254507"/>
                </a:moveTo>
                <a:lnTo>
                  <a:pt x="691896" y="254507"/>
                </a:lnTo>
                <a:lnTo>
                  <a:pt x="691896" y="243840"/>
                </a:lnTo>
                <a:lnTo>
                  <a:pt x="733044" y="243840"/>
                </a:lnTo>
                <a:lnTo>
                  <a:pt x="733044" y="254507"/>
                </a:lnTo>
                <a:close/>
              </a:path>
              <a:path w="1640204" h="497204">
                <a:moveTo>
                  <a:pt x="804672" y="254507"/>
                </a:moveTo>
                <a:lnTo>
                  <a:pt x="763524" y="254507"/>
                </a:lnTo>
                <a:lnTo>
                  <a:pt x="763524" y="243840"/>
                </a:lnTo>
                <a:lnTo>
                  <a:pt x="804672" y="243840"/>
                </a:lnTo>
                <a:lnTo>
                  <a:pt x="804672" y="254507"/>
                </a:lnTo>
                <a:close/>
              </a:path>
              <a:path w="1640204" h="497204">
                <a:moveTo>
                  <a:pt x="877824" y="254507"/>
                </a:moveTo>
                <a:lnTo>
                  <a:pt x="836675" y="254507"/>
                </a:lnTo>
                <a:lnTo>
                  <a:pt x="836675" y="243840"/>
                </a:lnTo>
                <a:lnTo>
                  <a:pt x="877824" y="243840"/>
                </a:lnTo>
                <a:lnTo>
                  <a:pt x="877824" y="254507"/>
                </a:lnTo>
                <a:close/>
              </a:path>
              <a:path w="1640204" h="497204">
                <a:moveTo>
                  <a:pt x="949452" y="254507"/>
                </a:moveTo>
                <a:lnTo>
                  <a:pt x="908304" y="254507"/>
                </a:lnTo>
                <a:lnTo>
                  <a:pt x="908304" y="243840"/>
                </a:lnTo>
                <a:lnTo>
                  <a:pt x="949452" y="243840"/>
                </a:lnTo>
                <a:lnTo>
                  <a:pt x="949452" y="254507"/>
                </a:lnTo>
                <a:close/>
              </a:path>
              <a:path w="1640204" h="497204">
                <a:moveTo>
                  <a:pt x="1021080" y="254507"/>
                </a:moveTo>
                <a:lnTo>
                  <a:pt x="979932" y="254507"/>
                </a:lnTo>
                <a:lnTo>
                  <a:pt x="979932" y="243840"/>
                </a:lnTo>
                <a:lnTo>
                  <a:pt x="1021080" y="243840"/>
                </a:lnTo>
                <a:lnTo>
                  <a:pt x="1021080" y="254507"/>
                </a:lnTo>
                <a:close/>
              </a:path>
              <a:path w="1640204" h="497204">
                <a:moveTo>
                  <a:pt x="1092708" y="254507"/>
                </a:moveTo>
                <a:lnTo>
                  <a:pt x="1051560" y="254507"/>
                </a:lnTo>
                <a:lnTo>
                  <a:pt x="1051560" y="243840"/>
                </a:lnTo>
                <a:lnTo>
                  <a:pt x="1092708" y="243840"/>
                </a:lnTo>
                <a:lnTo>
                  <a:pt x="1092708" y="254507"/>
                </a:lnTo>
                <a:close/>
              </a:path>
              <a:path w="1640204" h="497204">
                <a:moveTo>
                  <a:pt x="1165860" y="254507"/>
                </a:moveTo>
                <a:lnTo>
                  <a:pt x="1124712" y="254507"/>
                </a:lnTo>
                <a:lnTo>
                  <a:pt x="1124712" y="243840"/>
                </a:lnTo>
                <a:lnTo>
                  <a:pt x="1165860" y="243840"/>
                </a:lnTo>
                <a:lnTo>
                  <a:pt x="1165860" y="254507"/>
                </a:lnTo>
                <a:close/>
              </a:path>
              <a:path w="1640204" h="497204">
                <a:moveTo>
                  <a:pt x="1237488" y="254507"/>
                </a:moveTo>
                <a:lnTo>
                  <a:pt x="1196340" y="254507"/>
                </a:lnTo>
                <a:lnTo>
                  <a:pt x="1196340" y="243840"/>
                </a:lnTo>
                <a:lnTo>
                  <a:pt x="1237488" y="243840"/>
                </a:lnTo>
                <a:lnTo>
                  <a:pt x="1237488" y="254507"/>
                </a:lnTo>
                <a:close/>
              </a:path>
              <a:path w="1640204" h="497204">
                <a:moveTo>
                  <a:pt x="1309116" y="254507"/>
                </a:moveTo>
                <a:lnTo>
                  <a:pt x="1267967" y="254507"/>
                </a:lnTo>
                <a:lnTo>
                  <a:pt x="1267967" y="243840"/>
                </a:lnTo>
                <a:lnTo>
                  <a:pt x="1309116" y="243840"/>
                </a:lnTo>
                <a:lnTo>
                  <a:pt x="1309116" y="254507"/>
                </a:lnTo>
                <a:close/>
              </a:path>
              <a:path w="1640204" h="497204">
                <a:moveTo>
                  <a:pt x="1380744" y="254507"/>
                </a:moveTo>
                <a:lnTo>
                  <a:pt x="1339596" y="254507"/>
                </a:lnTo>
                <a:lnTo>
                  <a:pt x="1339596" y="243840"/>
                </a:lnTo>
                <a:lnTo>
                  <a:pt x="1380744" y="243840"/>
                </a:lnTo>
                <a:lnTo>
                  <a:pt x="1380744" y="254507"/>
                </a:lnTo>
                <a:close/>
              </a:path>
              <a:path w="1640204" h="497204">
                <a:moveTo>
                  <a:pt x="1452372" y="254507"/>
                </a:moveTo>
                <a:lnTo>
                  <a:pt x="1411224" y="254507"/>
                </a:lnTo>
                <a:lnTo>
                  <a:pt x="1411224" y="243840"/>
                </a:lnTo>
                <a:lnTo>
                  <a:pt x="1452372" y="243840"/>
                </a:lnTo>
                <a:lnTo>
                  <a:pt x="1452372" y="254507"/>
                </a:lnTo>
                <a:close/>
              </a:path>
              <a:path w="1640204" h="497204">
                <a:moveTo>
                  <a:pt x="1525524" y="254507"/>
                </a:moveTo>
                <a:lnTo>
                  <a:pt x="1484376" y="254507"/>
                </a:lnTo>
                <a:lnTo>
                  <a:pt x="1484376" y="243840"/>
                </a:lnTo>
                <a:lnTo>
                  <a:pt x="1525524" y="243840"/>
                </a:lnTo>
                <a:lnTo>
                  <a:pt x="1525524" y="254507"/>
                </a:lnTo>
                <a:close/>
              </a:path>
              <a:path w="1640204" h="497204">
                <a:moveTo>
                  <a:pt x="1597151" y="254507"/>
                </a:moveTo>
                <a:lnTo>
                  <a:pt x="1556004" y="254507"/>
                </a:lnTo>
                <a:lnTo>
                  <a:pt x="1556004" y="243840"/>
                </a:lnTo>
                <a:lnTo>
                  <a:pt x="1597151" y="243840"/>
                </a:lnTo>
                <a:lnTo>
                  <a:pt x="1597151" y="254507"/>
                </a:lnTo>
                <a:close/>
              </a:path>
              <a:path w="1640204" h="497204">
                <a:moveTo>
                  <a:pt x="1603248" y="320039"/>
                </a:moveTo>
                <a:lnTo>
                  <a:pt x="1592580" y="320039"/>
                </a:lnTo>
                <a:lnTo>
                  <a:pt x="1592580" y="278892"/>
                </a:lnTo>
                <a:lnTo>
                  <a:pt x="1603248" y="278892"/>
                </a:lnTo>
                <a:lnTo>
                  <a:pt x="1603248" y="320039"/>
                </a:lnTo>
                <a:close/>
              </a:path>
              <a:path w="1640204" h="497204">
                <a:moveTo>
                  <a:pt x="1603248" y="391668"/>
                </a:moveTo>
                <a:lnTo>
                  <a:pt x="1592580" y="391668"/>
                </a:lnTo>
                <a:lnTo>
                  <a:pt x="1592580" y="350520"/>
                </a:lnTo>
                <a:lnTo>
                  <a:pt x="1603248" y="350520"/>
                </a:lnTo>
                <a:lnTo>
                  <a:pt x="1603248" y="391668"/>
                </a:lnTo>
                <a:close/>
              </a:path>
              <a:path w="1640204" h="497204">
                <a:moveTo>
                  <a:pt x="1598676" y="496824"/>
                </a:moveTo>
                <a:lnTo>
                  <a:pt x="1557528" y="414528"/>
                </a:lnTo>
                <a:lnTo>
                  <a:pt x="1639824" y="414528"/>
                </a:lnTo>
                <a:lnTo>
                  <a:pt x="1636014" y="422148"/>
                </a:lnTo>
                <a:lnTo>
                  <a:pt x="1592580" y="422148"/>
                </a:lnTo>
                <a:lnTo>
                  <a:pt x="1592580" y="428244"/>
                </a:lnTo>
                <a:lnTo>
                  <a:pt x="1632966" y="428244"/>
                </a:lnTo>
                <a:lnTo>
                  <a:pt x="1598676" y="496824"/>
                </a:lnTo>
                <a:close/>
              </a:path>
              <a:path w="1640204" h="497204">
                <a:moveTo>
                  <a:pt x="1603248" y="428244"/>
                </a:moveTo>
                <a:lnTo>
                  <a:pt x="1592580" y="428244"/>
                </a:lnTo>
                <a:lnTo>
                  <a:pt x="1592580" y="422148"/>
                </a:lnTo>
                <a:lnTo>
                  <a:pt x="1603248" y="422148"/>
                </a:lnTo>
                <a:lnTo>
                  <a:pt x="1603248" y="428244"/>
                </a:lnTo>
                <a:close/>
              </a:path>
              <a:path w="1640204" h="497204">
                <a:moveTo>
                  <a:pt x="1632966" y="428244"/>
                </a:moveTo>
                <a:lnTo>
                  <a:pt x="1603248" y="428244"/>
                </a:lnTo>
                <a:lnTo>
                  <a:pt x="1603248" y="422148"/>
                </a:lnTo>
                <a:lnTo>
                  <a:pt x="1636014" y="422148"/>
                </a:lnTo>
                <a:lnTo>
                  <a:pt x="1632966" y="428244"/>
                </a:lnTo>
                <a:close/>
              </a:path>
            </a:pathLst>
          </a:custGeom>
          <a:solidFill>
            <a:srgbClr val="162844"/>
          </a:solidFill>
        </p:spPr>
        <p:txBody>
          <a:bodyPr wrap="square" lIns="0" tIns="0" rIns="0" bIns="0" rtlCol="0"/>
          <a:lstStyle/>
          <a:p>
            <a:endParaRPr/>
          </a:p>
        </p:txBody>
      </p:sp>
      <p:sp>
        <p:nvSpPr>
          <p:cNvPr id="40" name="object 102">
            <a:extLst>
              <a:ext uri="{FF2B5EF4-FFF2-40B4-BE49-F238E27FC236}">
                <a16:creationId xmlns:a16="http://schemas.microsoft.com/office/drawing/2014/main" id="{9959EEF3-7F92-447E-AB50-7FAA37C91FEB}"/>
              </a:ext>
            </a:extLst>
          </p:cNvPr>
          <p:cNvSpPr/>
          <p:nvPr/>
        </p:nvSpPr>
        <p:spPr>
          <a:xfrm>
            <a:off x="3871403" y="3209749"/>
            <a:ext cx="1527175" cy="459105"/>
          </a:xfrm>
          <a:custGeom>
            <a:avLst/>
            <a:gdLst/>
            <a:ahLst/>
            <a:cxnLst/>
            <a:rect l="l" t="t" r="r" b="b"/>
            <a:pathLst>
              <a:path w="1527175" h="459104">
                <a:moveTo>
                  <a:pt x="0" y="0"/>
                </a:moveTo>
                <a:lnTo>
                  <a:pt x="1527048" y="0"/>
                </a:lnTo>
                <a:lnTo>
                  <a:pt x="1527048" y="458724"/>
                </a:lnTo>
                <a:lnTo>
                  <a:pt x="0" y="458724"/>
                </a:lnTo>
                <a:lnTo>
                  <a:pt x="0" y="0"/>
                </a:lnTo>
                <a:close/>
              </a:path>
            </a:pathLst>
          </a:custGeom>
          <a:solidFill>
            <a:srgbClr val="1A1A1A"/>
          </a:solidFill>
          <a:ln>
            <a:noFill/>
          </a:ln>
        </p:spPr>
        <p:txBody>
          <a:bodyPr wrap="square" lIns="0" tIns="0" rIns="0" bIns="0" rtlCol="0" anchor="ctr"/>
          <a:lstStyle/>
          <a:p>
            <a:pPr algn="ctr"/>
            <a:r>
              <a:rPr lang="de-DE" sz="1200" b="1" spc="15">
                <a:solidFill>
                  <a:srgbClr val="FFFFFF"/>
                </a:solidFill>
                <a:latin typeface="Calibri"/>
                <a:cs typeface="Calibri"/>
              </a:rPr>
              <a:t>Max Mustermann</a:t>
            </a:r>
          </a:p>
        </p:txBody>
      </p:sp>
      <p:sp>
        <p:nvSpPr>
          <p:cNvPr id="41" name="object 102">
            <a:extLst>
              <a:ext uri="{FF2B5EF4-FFF2-40B4-BE49-F238E27FC236}">
                <a16:creationId xmlns:a16="http://schemas.microsoft.com/office/drawing/2014/main" id="{A4EB03A9-BCA5-4909-98CF-0139F48ADE0A}"/>
              </a:ext>
            </a:extLst>
          </p:cNvPr>
          <p:cNvSpPr/>
          <p:nvPr/>
        </p:nvSpPr>
        <p:spPr>
          <a:xfrm>
            <a:off x="5469381" y="3209750"/>
            <a:ext cx="1527175" cy="459105"/>
          </a:xfrm>
          <a:custGeom>
            <a:avLst/>
            <a:gdLst/>
            <a:ahLst/>
            <a:cxnLst/>
            <a:rect l="l" t="t" r="r" b="b"/>
            <a:pathLst>
              <a:path w="1527175" h="459104">
                <a:moveTo>
                  <a:pt x="0" y="0"/>
                </a:moveTo>
                <a:lnTo>
                  <a:pt x="1527048" y="0"/>
                </a:lnTo>
                <a:lnTo>
                  <a:pt x="1527048" y="458724"/>
                </a:lnTo>
                <a:lnTo>
                  <a:pt x="0" y="458724"/>
                </a:lnTo>
                <a:lnTo>
                  <a:pt x="0" y="0"/>
                </a:lnTo>
                <a:close/>
              </a:path>
            </a:pathLst>
          </a:custGeom>
          <a:solidFill>
            <a:srgbClr val="1A1A1A"/>
          </a:solidFill>
          <a:ln>
            <a:noFill/>
          </a:ln>
        </p:spPr>
        <p:txBody>
          <a:bodyPr wrap="square" lIns="0" tIns="0" rIns="0" bIns="0" rtlCol="0" anchor="ctr"/>
          <a:lstStyle/>
          <a:p>
            <a:pPr algn="ctr"/>
            <a:r>
              <a:rPr lang="de-DE" sz="1200" b="1" spc="15" dirty="0">
                <a:solidFill>
                  <a:srgbClr val="FFFFFF"/>
                </a:solidFill>
                <a:latin typeface="Calibri"/>
                <a:cs typeface="Calibri"/>
              </a:rPr>
              <a:t>Dr. Claudius Müller</a:t>
            </a:r>
          </a:p>
        </p:txBody>
      </p:sp>
      <p:sp>
        <p:nvSpPr>
          <p:cNvPr id="42" name="object 102">
            <a:extLst>
              <a:ext uri="{FF2B5EF4-FFF2-40B4-BE49-F238E27FC236}">
                <a16:creationId xmlns:a16="http://schemas.microsoft.com/office/drawing/2014/main" id="{B17C7946-8439-4587-A419-B41C5EA59D82}"/>
              </a:ext>
            </a:extLst>
          </p:cNvPr>
          <p:cNvSpPr/>
          <p:nvPr/>
        </p:nvSpPr>
        <p:spPr>
          <a:xfrm>
            <a:off x="7067359" y="3209748"/>
            <a:ext cx="1527175" cy="459105"/>
          </a:xfrm>
          <a:custGeom>
            <a:avLst/>
            <a:gdLst/>
            <a:ahLst/>
            <a:cxnLst/>
            <a:rect l="l" t="t" r="r" b="b"/>
            <a:pathLst>
              <a:path w="1527175" h="459104">
                <a:moveTo>
                  <a:pt x="0" y="0"/>
                </a:moveTo>
                <a:lnTo>
                  <a:pt x="1527048" y="0"/>
                </a:lnTo>
                <a:lnTo>
                  <a:pt x="1527048" y="458724"/>
                </a:lnTo>
                <a:lnTo>
                  <a:pt x="0" y="458724"/>
                </a:lnTo>
                <a:lnTo>
                  <a:pt x="0" y="0"/>
                </a:lnTo>
                <a:close/>
              </a:path>
            </a:pathLst>
          </a:custGeom>
          <a:solidFill>
            <a:srgbClr val="1A1A1A"/>
          </a:solidFill>
          <a:ln>
            <a:noFill/>
          </a:ln>
        </p:spPr>
        <p:txBody>
          <a:bodyPr wrap="square" lIns="0" tIns="0" rIns="0" bIns="0" rtlCol="0" anchor="ctr"/>
          <a:lstStyle/>
          <a:p>
            <a:pPr algn="ctr"/>
            <a:r>
              <a:rPr lang="de-DE" sz="1200" b="1" spc="15">
                <a:solidFill>
                  <a:srgbClr val="FFFFFF"/>
                </a:solidFill>
                <a:latin typeface="Calibri"/>
                <a:cs typeface="Calibri"/>
              </a:rPr>
              <a:t>Cem Yildiz</a:t>
            </a:r>
          </a:p>
        </p:txBody>
      </p:sp>
      <p:sp>
        <p:nvSpPr>
          <p:cNvPr id="43" name="object 102">
            <a:extLst>
              <a:ext uri="{FF2B5EF4-FFF2-40B4-BE49-F238E27FC236}">
                <a16:creationId xmlns:a16="http://schemas.microsoft.com/office/drawing/2014/main" id="{8A225BCA-C166-4B15-AD15-3DCF95B15635}"/>
              </a:ext>
            </a:extLst>
          </p:cNvPr>
          <p:cNvSpPr/>
          <p:nvPr/>
        </p:nvSpPr>
        <p:spPr>
          <a:xfrm>
            <a:off x="5296968" y="4241370"/>
            <a:ext cx="1872000" cy="459105"/>
          </a:xfrm>
          <a:custGeom>
            <a:avLst/>
            <a:gdLst/>
            <a:ahLst/>
            <a:cxnLst/>
            <a:rect l="l" t="t" r="r" b="b"/>
            <a:pathLst>
              <a:path w="1527175" h="459104">
                <a:moveTo>
                  <a:pt x="0" y="0"/>
                </a:moveTo>
                <a:lnTo>
                  <a:pt x="1527048" y="0"/>
                </a:lnTo>
                <a:lnTo>
                  <a:pt x="1527048" y="458724"/>
                </a:lnTo>
                <a:lnTo>
                  <a:pt x="0" y="458724"/>
                </a:lnTo>
                <a:lnTo>
                  <a:pt x="0" y="0"/>
                </a:lnTo>
                <a:close/>
              </a:path>
            </a:pathLst>
          </a:custGeom>
          <a:solidFill>
            <a:srgbClr val="1A1A1A"/>
          </a:solidFill>
          <a:ln>
            <a:noFill/>
          </a:ln>
        </p:spPr>
        <p:txBody>
          <a:bodyPr wrap="square" lIns="0" tIns="0" rIns="0" bIns="0" rtlCol="0" anchor="ctr"/>
          <a:lstStyle/>
          <a:p>
            <a:pPr algn="ctr"/>
            <a:r>
              <a:rPr lang="de-DE" sz="1200" b="1" spc="15">
                <a:solidFill>
                  <a:srgbClr val="FFFFFF"/>
                </a:solidFill>
                <a:latin typeface="Calibri"/>
                <a:cs typeface="Calibri"/>
              </a:rPr>
              <a:t>Deliverit Logistics GmbH</a:t>
            </a:r>
          </a:p>
        </p:txBody>
      </p:sp>
      <p:sp>
        <p:nvSpPr>
          <p:cNvPr id="44" name="object 101">
            <a:extLst>
              <a:ext uri="{FF2B5EF4-FFF2-40B4-BE49-F238E27FC236}">
                <a16:creationId xmlns:a16="http://schemas.microsoft.com/office/drawing/2014/main" id="{83E95059-6F64-4511-A947-CB333193AFDB}"/>
              </a:ext>
            </a:extLst>
          </p:cNvPr>
          <p:cNvSpPr txBox="1"/>
          <p:nvPr/>
        </p:nvSpPr>
        <p:spPr>
          <a:xfrm>
            <a:off x="5774463" y="3708646"/>
            <a:ext cx="400685" cy="194284"/>
          </a:xfrm>
          <a:prstGeom prst="rect">
            <a:avLst/>
          </a:prstGeom>
        </p:spPr>
        <p:txBody>
          <a:bodyPr vert="horz" wrap="square" lIns="0" tIns="17145" rIns="0" bIns="0" rtlCol="0">
            <a:spAutoFit/>
          </a:bodyPr>
          <a:lstStyle/>
          <a:p>
            <a:pPr marL="12700">
              <a:lnSpc>
                <a:spcPct val="100000"/>
              </a:lnSpc>
              <a:spcBef>
                <a:spcPts val="135"/>
              </a:spcBef>
            </a:pPr>
            <a:r>
              <a:rPr lang="de-DE" sz="1150" spc="5">
                <a:latin typeface="Calibri"/>
                <a:cs typeface="Calibri"/>
              </a:rPr>
              <a:t>2,5</a:t>
            </a:r>
            <a:r>
              <a:rPr sz="1150" spc="20">
                <a:latin typeface="Calibri"/>
                <a:cs typeface="Calibri"/>
              </a:rPr>
              <a:t>%</a:t>
            </a:r>
            <a:endParaRPr sz="1150">
              <a:latin typeface="Calibri"/>
              <a:cs typeface="Calibri"/>
            </a:endParaRPr>
          </a:p>
        </p:txBody>
      </p:sp>
      <p:sp>
        <p:nvSpPr>
          <p:cNvPr id="45" name="object 101">
            <a:extLst>
              <a:ext uri="{FF2B5EF4-FFF2-40B4-BE49-F238E27FC236}">
                <a16:creationId xmlns:a16="http://schemas.microsoft.com/office/drawing/2014/main" id="{FCE6EA61-C84E-4783-A261-7CF987F4CE6A}"/>
              </a:ext>
            </a:extLst>
          </p:cNvPr>
          <p:cNvSpPr txBox="1"/>
          <p:nvPr/>
        </p:nvSpPr>
        <p:spPr>
          <a:xfrm>
            <a:off x="7414668" y="3706802"/>
            <a:ext cx="400685" cy="194284"/>
          </a:xfrm>
          <a:prstGeom prst="rect">
            <a:avLst/>
          </a:prstGeom>
        </p:spPr>
        <p:txBody>
          <a:bodyPr vert="horz" wrap="square" lIns="0" tIns="17145" rIns="0" bIns="0" rtlCol="0">
            <a:spAutoFit/>
          </a:bodyPr>
          <a:lstStyle/>
          <a:p>
            <a:pPr marL="12700">
              <a:lnSpc>
                <a:spcPct val="100000"/>
              </a:lnSpc>
              <a:spcBef>
                <a:spcPts val="135"/>
              </a:spcBef>
            </a:pPr>
            <a:r>
              <a:rPr lang="de-DE" sz="1150" spc="5">
                <a:latin typeface="Calibri"/>
                <a:cs typeface="Calibri"/>
              </a:rPr>
              <a:t>1,2</a:t>
            </a:r>
            <a:r>
              <a:rPr sz="1150" spc="20">
                <a:latin typeface="Calibri"/>
                <a:cs typeface="Calibri"/>
              </a:rPr>
              <a:t>%</a:t>
            </a:r>
            <a:endParaRPr sz="1150">
              <a:latin typeface="Calibri"/>
              <a:cs typeface="Calibri"/>
            </a:endParaRPr>
          </a:p>
        </p:txBody>
      </p:sp>
      <p:cxnSp>
        <p:nvCxnSpPr>
          <p:cNvPr id="13" name="Gerader Verbinder 12">
            <a:extLst>
              <a:ext uri="{FF2B5EF4-FFF2-40B4-BE49-F238E27FC236}">
                <a16:creationId xmlns:a16="http://schemas.microsoft.com/office/drawing/2014/main" id="{7CFFA58D-1B53-44FE-9116-5983740A5BAE}"/>
              </a:ext>
            </a:extLst>
          </p:cNvPr>
          <p:cNvCxnSpPr>
            <a:cxnSpLocks/>
          </p:cNvCxnSpPr>
          <p:nvPr/>
        </p:nvCxnSpPr>
        <p:spPr>
          <a:xfrm>
            <a:off x="2224768" y="1878706"/>
            <a:ext cx="7928882" cy="0"/>
          </a:xfrm>
          <a:prstGeom prst="line">
            <a:avLst/>
          </a:prstGeom>
          <a:ln>
            <a:solidFill>
              <a:srgbClr val="D55FFC"/>
            </a:solidFill>
            <a:prstDash val="dash"/>
          </a:ln>
        </p:spPr>
        <p:style>
          <a:lnRef idx="1">
            <a:schemeClr val="accent1"/>
          </a:lnRef>
          <a:fillRef idx="0">
            <a:schemeClr val="accent1"/>
          </a:fillRef>
          <a:effectRef idx="0">
            <a:schemeClr val="accent1"/>
          </a:effectRef>
          <a:fontRef idx="minor">
            <a:schemeClr val="tx1"/>
          </a:fontRef>
        </p:style>
      </p:cxnSp>
      <p:sp>
        <p:nvSpPr>
          <p:cNvPr id="29" name="Foliennummernplatzhalter 3">
            <a:extLst>
              <a:ext uri="{FF2B5EF4-FFF2-40B4-BE49-F238E27FC236}">
                <a16:creationId xmlns:a16="http://schemas.microsoft.com/office/drawing/2014/main" id="{A33E3C10-5A43-4A51-8BAF-E7490925F03F}"/>
              </a:ext>
            </a:extLst>
          </p:cNvPr>
          <p:cNvSpPr>
            <a:spLocks noGrp="1"/>
          </p:cNvSpPr>
          <p:nvPr>
            <p:ph type="sldNum" sz="quarter" idx="4"/>
          </p:nvPr>
        </p:nvSpPr>
        <p:spPr>
          <a:xfrm>
            <a:off x="9180615" y="6353463"/>
            <a:ext cx="2743200" cy="365125"/>
          </a:xfrm>
        </p:spPr>
        <p:txBody>
          <a:bodyPr/>
          <a:lstStyle/>
          <a:p>
            <a:pPr algn="r"/>
            <a:r>
              <a:rPr lang="de-DE"/>
              <a:t>Seite </a:t>
            </a:r>
            <a:fld id="{67489CC3-7238-444E-A7A9-4B5CBD2CEC7D}" type="slidenum">
              <a:rPr lang="de-DE" smtClean="0"/>
              <a:pPr algn="r"/>
              <a:t>14</a:t>
            </a:fld>
            <a:endParaRPr lang="de-DE"/>
          </a:p>
        </p:txBody>
      </p:sp>
      <p:sp>
        <p:nvSpPr>
          <p:cNvPr id="28" name="Textfeld 27">
            <a:extLst>
              <a:ext uri="{FF2B5EF4-FFF2-40B4-BE49-F238E27FC236}">
                <a16:creationId xmlns:a16="http://schemas.microsoft.com/office/drawing/2014/main" id="{525C370D-326A-40FE-86A0-02926BD005A4}"/>
              </a:ext>
            </a:extLst>
          </p:cNvPr>
          <p:cNvSpPr txBox="1"/>
          <p:nvPr/>
        </p:nvSpPr>
        <p:spPr>
          <a:xfrm>
            <a:off x="2176930" y="1978987"/>
            <a:ext cx="7838139" cy="995144"/>
          </a:xfrm>
          <a:prstGeom prst="rect">
            <a:avLst/>
          </a:prstGeom>
          <a:noFill/>
        </p:spPr>
        <p:txBody>
          <a:bodyPr wrap="square">
            <a:spAutoFit/>
          </a:bodyPr>
          <a:lstStyle/>
          <a:p>
            <a:pPr marL="99060" algn="just">
              <a:lnSpc>
                <a:spcPct val="100000"/>
              </a:lnSpc>
              <a:spcBef>
                <a:spcPts val="215"/>
              </a:spcBef>
            </a:pPr>
            <a:r>
              <a:rPr lang="de-DE" sz="1200" spc="15">
                <a:latin typeface="Calibri"/>
                <a:cs typeface="Calibri"/>
              </a:rPr>
              <a:t>Mit dem Verkauf  der Deliverit Logistics GmbH werden zwei Hauptziele verfolgt </a:t>
            </a:r>
            <a:r>
              <a:rPr lang="de-DE" sz="1200" spc="10">
                <a:latin typeface="Calibri"/>
                <a:cs typeface="Calibri"/>
              </a:rPr>
              <a:t>:</a:t>
            </a:r>
            <a:endParaRPr lang="de-DE" sz="1200">
              <a:latin typeface="Calibri"/>
              <a:cs typeface="Calibri"/>
            </a:endParaRPr>
          </a:p>
          <a:p>
            <a:pPr marL="99060" marR="311150" algn="just">
              <a:lnSpc>
                <a:spcPts val="1430"/>
              </a:lnSpc>
              <a:spcBef>
                <a:spcPts val="45"/>
              </a:spcBef>
            </a:pPr>
            <a:r>
              <a:rPr lang="de-DE" sz="1200" spc="10">
                <a:latin typeface="Calibri"/>
                <a:cs typeface="Calibri"/>
              </a:rPr>
              <a:t>Herr Mustermann möchte sich von seinen Anteilen trennen, um eine solide Nachfolge und Eigentümerschaft zu sichern und den ehrgeizigen Wachstumsplan auf dem europäischen und internationalen Markt voranzutreiben. </a:t>
            </a:r>
          </a:p>
          <a:p>
            <a:pPr marL="99060" marR="311150" algn="just">
              <a:lnSpc>
                <a:spcPts val="1430"/>
              </a:lnSpc>
              <a:spcBef>
                <a:spcPts val="45"/>
              </a:spcBef>
            </a:pPr>
            <a:r>
              <a:rPr lang="de-DE" sz="1200" spc="10">
                <a:latin typeface="Calibri"/>
                <a:cs typeface="Calibri"/>
              </a:rPr>
              <a:t>Die Unterstützung durch einen erfahrenen Investor würde es dem Unternehmen ermöglichen, seine Wachstumsziele schneller zu erreichen, sowohl organisch als auch durch mögliche Zusatzakquisitionen.</a:t>
            </a:r>
          </a:p>
        </p:txBody>
      </p:sp>
      <p:sp>
        <p:nvSpPr>
          <p:cNvPr id="30" name="Textfeld 29">
            <a:extLst>
              <a:ext uri="{FF2B5EF4-FFF2-40B4-BE49-F238E27FC236}">
                <a16:creationId xmlns:a16="http://schemas.microsoft.com/office/drawing/2014/main" id="{CC5FFDB9-7FED-49D6-A3EB-B99CE7CA1DD9}"/>
              </a:ext>
            </a:extLst>
          </p:cNvPr>
          <p:cNvSpPr txBox="1"/>
          <p:nvPr/>
        </p:nvSpPr>
        <p:spPr>
          <a:xfrm>
            <a:off x="2162628" y="4870055"/>
            <a:ext cx="8512991" cy="718145"/>
          </a:xfrm>
          <a:prstGeom prst="rect">
            <a:avLst/>
          </a:prstGeom>
          <a:noFill/>
        </p:spPr>
        <p:txBody>
          <a:bodyPr wrap="square">
            <a:spAutoFit/>
          </a:bodyPr>
          <a:lstStyle/>
          <a:p>
            <a:pPr marL="99060" algn="just">
              <a:lnSpc>
                <a:spcPct val="100000"/>
              </a:lnSpc>
              <a:spcBef>
                <a:spcPts val="360"/>
              </a:spcBef>
            </a:pPr>
            <a:r>
              <a:rPr lang="de-DE" sz="1200" b="1" spc="10">
                <a:latin typeface="Calibri"/>
                <a:cs typeface="Calibri"/>
              </a:rPr>
              <a:t>Rolle der Geschäftsführung</a:t>
            </a:r>
          </a:p>
          <a:p>
            <a:pPr marL="99060" algn="just">
              <a:lnSpc>
                <a:spcPct val="100000"/>
              </a:lnSpc>
              <a:spcBef>
                <a:spcPts val="360"/>
              </a:spcBef>
            </a:pPr>
            <a:endParaRPr lang="de-DE" sz="100">
              <a:latin typeface="Calibri"/>
              <a:cs typeface="Calibri"/>
            </a:endParaRPr>
          </a:p>
          <a:p>
            <a:pPr marL="99060" marR="647065" algn="just" defTabSz="941388">
              <a:lnSpc>
                <a:spcPts val="1430"/>
              </a:lnSpc>
              <a:spcBef>
                <a:spcPts val="45"/>
              </a:spcBef>
            </a:pPr>
            <a:r>
              <a:rPr lang="de-DE" sz="1200" spc="15">
                <a:latin typeface="Calibri"/>
                <a:cs typeface="Calibri"/>
              </a:rPr>
              <a:t>Der Gründer und derzeitige geschäftsführende Gesellschafter von der Deliverit Logistics GmbH, Max Mustermann,  wird dem Unternehmen weiterhin als Berater und mittelfristig als (Co-) Geschäftsführer zur Verfügung stehen.</a:t>
            </a:r>
          </a:p>
        </p:txBody>
      </p:sp>
      <p:sp>
        <p:nvSpPr>
          <p:cNvPr id="31" name="object 14">
            <a:extLst>
              <a:ext uri="{FF2B5EF4-FFF2-40B4-BE49-F238E27FC236}">
                <a16:creationId xmlns:a16="http://schemas.microsoft.com/office/drawing/2014/main" id="{C46D3C46-CCE0-46BA-85FC-C632675C62A3}"/>
              </a:ext>
            </a:extLst>
          </p:cNvPr>
          <p:cNvSpPr txBox="1"/>
          <p:nvPr/>
        </p:nvSpPr>
        <p:spPr>
          <a:xfrm>
            <a:off x="302807" y="921747"/>
            <a:ext cx="1872000" cy="4923975"/>
          </a:xfrm>
          <a:prstGeom prst="rect">
            <a:avLst/>
          </a:prstGeom>
          <a:solidFill>
            <a:srgbClr val="1A1A1A"/>
          </a:solidFill>
          <a:ln>
            <a:noFill/>
          </a:ln>
        </p:spPr>
        <p:txBody>
          <a:bodyPr vert="horz" wrap="square" lIns="0" tIns="69215" rIns="0" bIns="0" rtlCol="0">
            <a:noAutofit/>
          </a:bodyPr>
          <a:lstStyle/>
          <a:p>
            <a:pPr marL="248920" indent="-171450" algn="l">
              <a:buFont typeface="Arial" panose="020B0604020202020204" pitchFamily="34" charset="0"/>
              <a:buChar char="•"/>
              <a:tabLst>
                <a:tab pos="1882775" algn="l"/>
              </a:tabLst>
            </a:pPr>
            <a:r>
              <a:rPr lang="de-DE" sz="1200" b="1" dirty="0">
                <a:solidFill>
                  <a:schemeClr val="bg1"/>
                </a:solidFill>
              </a:rPr>
              <a:t>Zum Verkauf </a:t>
            </a:r>
            <a:r>
              <a:rPr lang="de-DE" sz="1200" b="0" dirty="0">
                <a:solidFill>
                  <a:schemeClr val="bg1"/>
                </a:solidFill>
              </a:rPr>
              <a:t>stehen </a:t>
            </a:r>
            <a:r>
              <a:rPr lang="de-DE" sz="1200" b="1" dirty="0">
                <a:solidFill>
                  <a:schemeClr val="bg1"/>
                </a:solidFill>
              </a:rPr>
              <a:t>bis zu 100 %</a:t>
            </a:r>
            <a:r>
              <a:rPr lang="de-DE" sz="1200" b="0" dirty="0">
                <a:solidFill>
                  <a:schemeClr val="bg1"/>
                </a:solidFill>
              </a:rPr>
              <a:t>, aber </a:t>
            </a:r>
            <a:r>
              <a:rPr lang="de-DE" sz="1200" b="1" dirty="0">
                <a:solidFill>
                  <a:schemeClr val="bg1"/>
                </a:solidFill>
              </a:rPr>
              <a:t>mind. 75 % </a:t>
            </a:r>
            <a:r>
              <a:rPr lang="de-DE" sz="1200" b="0" dirty="0">
                <a:solidFill>
                  <a:schemeClr val="bg1"/>
                </a:solidFill>
              </a:rPr>
              <a:t>der </a:t>
            </a:r>
            <a:r>
              <a:rPr lang="de-DE" sz="1200" b="1" dirty="0" err="1">
                <a:solidFill>
                  <a:schemeClr val="bg1"/>
                </a:solidFill>
              </a:rPr>
              <a:t>Deliverit</a:t>
            </a:r>
            <a:r>
              <a:rPr lang="de-DE" sz="1200" b="1" dirty="0">
                <a:solidFill>
                  <a:schemeClr val="bg1"/>
                </a:solidFill>
              </a:rPr>
              <a:t> </a:t>
            </a:r>
            <a:r>
              <a:rPr lang="de-DE" sz="1200" b="1" dirty="0" err="1">
                <a:solidFill>
                  <a:schemeClr val="bg1"/>
                </a:solidFill>
              </a:rPr>
              <a:t>Logistics</a:t>
            </a:r>
            <a:r>
              <a:rPr lang="de-DE" sz="1200" b="1" dirty="0">
                <a:solidFill>
                  <a:schemeClr val="bg1"/>
                </a:solidFill>
              </a:rPr>
              <a:t> GmbH</a:t>
            </a:r>
            <a:r>
              <a:rPr lang="de-DE" sz="1200" dirty="0">
                <a:solidFill>
                  <a:schemeClr val="bg1"/>
                </a:solidFill>
              </a:rPr>
              <a:t>.</a:t>
            </a:r>
          </a:p>
          <a:p>
            <a:pPr marL="248920" indent="-171450" algn="l">
              <a:buFont typeface="Arial" panose="020B0604020202020204" pitchFamily="34" charset="0"/>
              <a:buChar char="•"/>
              <a:tabLst>
                <a:tab pos="1882775" algn="l"/>
              </a:tabLst>
            </a:pPr>
            <a:endParaRPr lang="de-DE" sz="1200" dirty="0">
              <a:solidFill>
                <a:schemeClr val="bg1"/>
              </a:solidFill>
            </a:endParaRPr>
          </a:p>
          <a:p>
            <a:pPr algn="l">
              <a:tabLst>
                <a:tab pos="1882775" algn="l"/>
              </a:tabLst>
            </a:pPr>
            <a:endParaRPr lang="de-DE" sz="1200" dirty="0">
              <a:solidFill>
                <a:schemeClr val="bg1"/>
              </a:solidFill>
            </a:endParaRPr>
          </a:p>
          <a:p>
            <a:pPr marL="248920" indent="-171450" algn="l">
              <a:buFont typeface="Arial" panose="020B0604020202020204" pitchFamily="34" charset="0"/>
              <a:buChar char="•"/>
              <a:tabLst>
                <a:tab pos="1882775" algn="l"/>
              </a:tabLst>
            </a:pPr>
            <a:r>
              <a:rPr lang="de-DE" sz="1200" b="0" dirty="0">
                <a:solidFill>
                  <a:schemeClr val="bg1"/>
                </a:solidFill>
              </a:rPr>
              <a:t>Der </a:t>
            </a:r>
            <a:r>
              <a:rPr lang="de-DE" sz="1200" b="1" dirty="0">
                <a:solidFill>
                  <a:schemeClr val="bg1"/>
                </a:solidFill>
              </a:rPr>
              <a:t>Investor</a:t>
            </a:r>
            <a:r>
              <a:rPr lang="de-DE" sz="1200" b="0" dirty="0">
                <a:solidFill>
                  <a:schemeClr val="bg1"/>
                </a:solidFill>
              </a:rPr>
              <a:t> erwirbt in Form eines </a:t>
            </a:r>
            <a:r>
              <a:rPr lang="de-DE" sz="1200" b="1" dirty="0">
                <a:solidFill>
                  <a:schemeClr val="bg1"/>
                </a:solidFill>
              </a:rPr>
              <a:t>Share Deals </a:t>
            </a:r>
            <a:r>
              <a:rPr lang="de-DE" sz="1200" b="0" dirty="0">
                <a:solidFill>
                  <a:schemeClr val="bg1"/>
                </a:solidFill>
              </a:rPr>
              <a:t>die </a:t>
            </a:r>
            <a:r>
              <a:rPr lang="de-DE" sz="1200" b="1" dirty="0">
                <a:solidFill>
                  <a:schemeClr val="bg1"/>
                </a:solidFill>
              </a:rPr>
              <a:t>Gesellschaftsanteile</a:t>
            </a:r>
            <a:r>
              <a:rPr lang="de-DE" sz="1200" dirty="0">
                <a:solidFill>
                  <a:schemeClr val="bg1"/>
                </a:solidFill>
              </a:rPr>
              <a:t> </a:t>
            </a:r>
            <a:r>
              <a:rPr lang="de-DE" sz="1200" b="0" dirty="0">
                <a:solidFill>
                  <a:schemeClr val="bg1"/>
                </a:solidFill>
              </a:rPr>
              <a:t>von den </a:t>
            </a:r>
            <a:r>
              <a:rPr lang="de-DE" sz="1200" b="1" dirty="0">
                <a:solidFill>
                  <a:schemeClr val="bg1"/>
                </a:solidFill>
              </a:rPr>
              <a:t>aktuellen Gesellschaftern Max Mustermann, Dr. Claudius Müller, Cem Yildiz.</a:t>
            </a:r>
          </a:p>
          <a:p>
            <a:pPr marL="248920" indent="-171450" algn="l">
              <a:buFont typeface="Arial" panose="020B0604020202020204" pitchFamily="34" charset="0"/>
              <a:buChar char="•"/>
              <a:tabLst>
                <a:tab pos="1882775" algn="l"/>
              </a:tabLst>
            </a:pPr>
            <a:endParaRPr lang="de-DE" sz="1200" dirty="0">
              <a:solidFill>
                <a:schemeClr val="bg1"/>
              </a:solidFill>
            </a:endParaRPr>
          </a:p>
          <a:p>
            <a:pPr algn="l">
              <a:tabLst>
                <a:tab pos="1882775" algn="l"/>
              </a:tabLst>
            </a:pPr>
            <a:endParaRPr lang="de-DE" sz="1200" dirty="0">
              <a:solidFill>
                <a:schemeClr val="bg1"/>
              </a:solidFill>
            </a:endParaRPr>
          </a:p>
          <a:p>
            <a:pPr marL="248920" indent="-171450" algn="l">
              <a:buFont typeface="Arial" panose="020B0604020202020204" pitchFamily="34" charset="0"/>
              <a:buChar char="•"/>
              <a:tabLst>
                <a:tab pos="1882775" algn="l"/>
              </a:tabLst>
            </a:pPr>
            <a:r>
              <a:rPr lang="de-DE" sz="1200" b="0" dirty="0">
                <a:solidFill>
                  <a:schemeClr val="bg1"/>
                </a:solidFill>
              </a:rPr>
              <a:t>Die </a:t>
            </a:r>
            <a:r>
              <a:rPr lang="de-DE" sz="1200" b="1" dirty="0">
                <a:solidFill>
                  <a:schemeClr val="bg1"/>
                </a:solidFill>
              </a:rPr>
              <a:t>Gesellschafter</a:t>
            </a:r>
            <a:r>
              <a:rPr lang="de-DE" sz="1200" b="0" dirty="0">
                <a:solidFill>
                  <a:schemeClr val="bg1"/>
                </a:solidFill>
              </a:rPr>
              <a:t> sind für </a:t>
            </a:r>
            <a:r>
              <a:rPr lang="de-DE" sz="1200" b="1" dirty="0">
                <a:solidFill>
                  <a:schemeClr val="bg1"/>
                </a:solidFill>
              </a:rPr>
              <a:t>Finanzinvestoren</a:t>
            </a:r>
            <a:r>
              <a:rPr lang="de-DE" sz="1200" b="0" dirty="0">
                <a:solidFill>
                  <a:schemeClr val="bg1"/>
                </a:solidFill>
              </a:rPr>
              <a:t> </a:t>
            </a:r>
            <a:r>
              <a:rPr lang="de-DE" sz="1200" b="1" dirty="0">
                <a:solidFill>
                  <a:schemeClr val="bg1"/>
                </a:solidFill>
              </a:rPr>
              <a:t>gleichermaßen offen </a:t>
            </a:r>
            <a:r>
              <a:rPr lang="de-DE" sz="1200" b="0" dirty="0">
                <a:solidFill>
                  <a:schemeClr val="bg1"/>
                </a:solidFill>
              </a:rPr>
              <a:t>wie für </a:t>
            </a:r>
            <a:r>
              <a:rPr lang="de-DE" sz="1200" b="1" dirty="0">
                <a:solidFill>
                  <a:schemeClr val="bg1"/>
                </a:solidFill>
              </a:rPr>
              <a:t>strategische</a:t>
            </a:r>
            <a:r>
              <a:rPr lang="de-DE" sz="1200" dirty="0">
                <a:solidFill>
                  <a:schemeClr val="bg1"/>
                </a:solidFill>
              </a:rPr>
              <a:t> </a:t>
            </a:r>
            <a:r>
              <a:rPr lang="de-DE" sz="1200" b="1" dirty="0" err="1">
                <a:solidFill>
                  <a:schemeClr val="bg1"/>
                </a:solidFill>
              </a:rPr>
              <a:t>Inves</a:t>
            </a:r>
            <a:r>
              <a:rPr lang="de-DE" sz="1200" b="1" dirty="0">
                <a:solidFill>
                  <a:schemeClr val="bg1"/>
                </a:solidFill>
              </a:rPr>
              <a:t>-toren.</a:t>
            </a:r>
          </a:p>
        </p:txBody>
      </p:sp>
    </p:spTree>
    <p:extLst>
      <p:ext uri="{BB962C8B-B14F-4D97-AF65-F5344CB8AC3E}">
        <p14:creationId xmlns:p14="http://schemas.microsoft.com/office/powerpoint/2010/main" val="3083379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7">
            <a:extLst>
              <a:ext uri="{FF2B5EF4-FFF2-40B4-BE49-F238E27FC236}">
                <a16:creationId xmlns:a16="http://schemas.microsoft.com/office/drawing/2014/main" id="{C5FE700C-C4E8-4BDB-8D5F-B3EE5E6468E2}"/>
              </a:ext>
            </a:extLst>
          </p:cNvPr>
          <p:cNvSpPr/>
          <p:nvPr/>
        </p:nvSpPr>
        <p:spPr>
          <a:xfrm>
            <a:off x="612648" y="1087629"/>
            <a:ext cx="10976246" cy="4817872"/>
          </a:xfrm>
          <a:custGeom>
            <a:avLst/>
            <a:gdLst/>
            <a:ahLst/>
            <a:cxnLst/>
            <a:rect l="l" t="t" r="r" b="b"/>
            <a:pathLst>
              <a:path w="10248900" h="5480684">
                <a:moveTo>
                  <a:pt x="0" y="0"/>
                </a:moveTo>
                <a:lnTo>
                  <a:pt x="10248899" y="0"/>
                </a:lnTo>
                <a:lnTo>
                  <a:pt x="10248899" y="5480304"/>
                </a:lnTo>
                <a:lnTo>
                  <a:pt x="0" y="5480304"/>
                </a:lnTo>
                <a:lnTo>
                  <a:pt x="0" y="0"/>
                </a:lnTo>
                <a:close/>
              </a:path>
            </a:pathLst>
          </a:custGeom>
          <a:solidFill>
            <a:srgbClr val="DDDDDD"/>
          </a:solidFill>
        </p:spPr>
        <p:txBody>
          <a:bodyPr wrap="square" lIns="0" tIns="0" rIns="0" bIns="0" rtlCol="0"/>
          <a:lstStyle/>
          <a:p>
            <a:endParaRPr/>
          </a:p>
        </p:txBody>
      </p:sp>
      <p:sp>
        <p:nvSpPr>
          <p:cNvPr id="7" name="object 18">
            <a:extLst>
              <a:ext uri="{FF2B5EF4-FFF2-40B4-BE49-F238E27FC236}">
                <a16:creationId xmlns:a16="http://schemas.microsoft.com/office/drawing/2014/main" id="{B7E4EFF3-8826-413E-BEFE-F0B20962B091}"/>
              </a:ext>
            </a:extLst>
          </p:cNvPr>
          <p:cNvSpPr/>
          <p:nvPr/>
        </p:nvSpPr>
        <p:spPr>
          <a:xfrm>
            <a:off x="612647" y="3140075"/>
            <a:ext cx="637580" cy="882650"/>
          </a:xfrm>
          <a:custGeom>
            <a:avLst/>
            <a:gdLst/>
            <a:ahLst/>
            <a:cxnLst/>
            <a:rect l="l" t="t" r="r" b="b"/>
            <a:pathLst>
              <a:path w="623570" h="882650">
                <a:moveTo>
                  <a:pt x="0" y="0"/>
                </a:moveTo>
                <a:lnTo>
                  <a:pt x="623316" y="0"/>
                </a:lnTo>
                <a:lnTo>
                  <a:pt x="623316" y="882395"/>
                </a:lnTo>
                <a:lnTo>
                  <a:pt x="0" y="882395"/>
                </a:lnTo>
                <a:lnTo>
                  <a:pt x="0" y="0"/>
                </a:lnTo>
                <a:close/>
              </a:path>
            </a:pathLst>
          </a:custGeom>
          <a:solidFill>
            <a:srgbClr val="1A1A1A"/>
          </a:solidFill>
          <a:ln>
            <a:noFill/>
          </a:ln>
        </p:spPr>
        <p:txBody>
          <a:bodyPr wrap="square" lIns="0" tIns="0" rIns="0" bIns="0" rtlCol="0"/>
          <a:lstStyle/>
          <a:p>
            <a:endParaRPr/>
          </a:p>
        </p:txBody>
      </p:sp>
      <p:sp>
        <p:nvSpPr>
          <p:cNvPr id="9" name="object 20">
            <a:extLst>
              <a:ext uri="{FF2B5EF4-FFF2-40B4-BE49-F238E27FC236}">
                <a16:creationId xmlns:a16="http://schemas.microsoft.com/office/drawing/2014/main" id="{CE385EEE-0422-4FD2-A5AA-60CCE66E777D}"/>
              </a:ext>
            </a:extLst>
          </p:cNvPr>
          <p:cNvSpPr/>
          <p:nvPr/>
        </p:nvSpPr>
        <p:spPr>
          <a:xfrm>
            <a:off x="1319529" y="3140075"/>
            <a:ext cx="10259823" cy="882650"/>
          </a:xfrm>
          <a:custGeom>
            <a:avLst/>
            <a:gdLst/>
            <a:ahLst/>
            <a:cxnLst/>
            <a:rect l="l" t="t" r="r" b="b"/>
            <a:pathLst>
              <a:path w="9552940" h="882650">
                <a:moveTo>
                  <a:pt x="0" y="0"/>
                </a:moveTo>
                <a:lnTo>
                  <a:pt x="9552432" y="0"/>
                </a:lnTo>
                <a:lnTo>
                  <a:pt x="9552432" y="882395"/>
                </a:lnTo>
                <a:lnTo>
                  <a:pt x="0" y="882395"/>
                </a:lnTo>
                <a:lnTo>
                  <a:pt x="0" y="0"/>
                </a:lnTo>
                <a:close/>
              </a:path>
            </a:pathLst>
          </a:custGeom>
          <a:solidFill>
            <a:srgbClr val="1A1A1A"/>
          </a:solidFill>
          <a:ln>
            <a:noFill/>
          </a:ln>
        </p:spPr>
        <p:txBody>
          <a:bodyPr wrap="square" lIns="0" tIns="0" rIns="0" bIns="0" rtlCol="0"/>
          <a:lstStyle/>
          <a:p>
            <a:endParaRPr/>
          </a:p>
        </p:txBody>
      </p:sp>
      <p:sp>
        <p:nvSpPr>
          <p:cNvPr id="13" name="Textfeld 12">
            <a:extLst>
              <a:ext uri="{FF2B5EF4-FFF2-40B4-BE49-F238E27FC236}">
                <a16:creationId xmlns:a16="http://schemas.microsoft.com/office/drawing/2014/main" id="{52E248B2-04F9-4ED0-8C03-BF13047A0857}"/>
              </a:ext>
            </a:extLst>
          </p:cNvPr>
          <p:cNvSpPr txBox="1"/>
          <p:nvPr/>
        </p:nvSpPr>
        <p:spPr>
          <a:xfrm>
            <a:off x="763917" y="3389550"/>
            <a:ext cx="381000" cy="423193"/>
          </a:xfrm>
          <a:prstGeom prst="rect">
            <a:avLst/>
          </a:prstGeom>
          <a:solidFill>
            <a:srgbClr val="1A1A1A"/>
          </a:solidFill>
          <a:ln>
            <a:noFill/>
          </a:ln>
        </p:spPr>
        <p:txBody>
          <a:bodyPr wrap="square">
            <a:spAutoFit/>
          </a:bodyPr>
          <a:lstStyle/>
          <a:p>
            <a:r>
              <a:rPr lang="de-DE" sz="2150" b="1" spc="-10">
                <a:solidFill>
                  <a:schemeClr val="bg1"/>
                </a:solidFill>
                <a:latin typeface="Calibri"/>
                <a:cs typeface="Calibri"/>
              </a:rPr>
              <a:t>4</a:t>
            </a:r>
          </a:p>
        </p:txBody>
      </p:sp>
      <p:sp>
        <p:nvSpPr>
          <p:cNvPr id="2" name="object 21">
            <a:extLst>
              <a:ext uri="{FF2B5EF4-FFF2-40B4-BE49-F238E27FC236}">
                <a16:creationId xmlns:a16="http://schemas.microsoft.com/office/drawing/2014/main" id="{BE1FA086-CF7D-4B0C-AC66-901BAE5C2A26}"/>
              </a:ext>
            </a:extLst>
          </p:cNvPr>
          <p:cNvSpPr txBox="1"/>
          <p:nvPr/>
        </p:nvSpPr>
        <p:spPr>
          <a:xfrm>
            <a:off x="1668753" y="3403917"/>
            <a:ext cx="7506778" cy="344966"/>
          </a:xfrm>
          <a:prstGeom prst="rect">
            <a:avLst/>
          </a:prstGeom>
          <a:solidFill>
            <a:srgbClr val="1A1A1A"/>
          </a:solidFill>
          <a:ln>
            <a:noFill/>
          </a:ln>
        </p:spPr>
        <p:txBody>
          <a:bodyPr vert="horz" wrap="square" lIns="0" tIns="13970" rIns="0" bIns="0" rtlCol="0">
            <a:spAutoFit/>
          </a:bodyPr>
          <a:lstStyle/>
          <a:p>
            <a:pPr marL="12700">
              <a:lnSpc>
                <a:spcPct val="100000"/>
              </a:lnSpc>
              <a:spcBef>
                <a:spcPts val="110"/>
              </a:spcBef>
            </a:pPr>
            <a:r>
              <a:rPr lang="de-DE" sz="2150" b="1" spc="-10">
                <a:solidFill>
                  <a:schemeClr val="bg1"/>
                </a:solidFill>
                <a:latin typeface="Calibri"/>
                <a:cs typeface="Calibri"/>
              </a:rPr>
              <a:t>Produkte, Dienstleistungen und Wertschöpfungskette</a:t>
            </a:r>
            <a:endParaRPr sz="2150" b="1" spc="-10">
              <a:solidFill>
                <a:schemeClr val="bg1"/>
              </a:solidFill>
              <a:latin typeface="Calibri"/>
              <a:cs typeface="Calibri"/>
            </a:endParaRPr>
          </a:p>
        </p:txBody>
      </p:sp>
    </p:spTree>
    <p:extLst>
      <p:ext uri="{BB962C8B-B14F-4D97-AF65-F5344CB8AC3E}">
        <p14:creationId xmlns:p14="http://schemas.microsoft.com/office/powerpoint/2010/main" val="566310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15">
            <a:extLst>
              <a:ext uri="{FF2B5EF4-FFF2-40B4-BE49-F238E27FC236}">
                <a16:creationId xmlns:a16="http://schemas.microsoft.com/office/drawing/2014/main" id="{95135447-AEDD-4F71-AE09-428DAAAA587E}"/>
              </a:ext>
            </a:extLst>
          </p:cNvPr>
          <p:cNvSpPr/>
          <p:nvPr/>
        </p:nvSpPr>
        <p:spPr>
          <a:xfrm>
            <a:off x="2338064" y="3266741"/>
            <a:ext cx="3744000" cy="540000"/>
          </a:xfrm>
          <a:custGeom>
            <a:avLst/>
            <a:gdLst/>
            <a:ahLst/>
            <a:cxnLst/>
            <a:rect l="l" t="t" r="r" b="b"/>
            <a:pathLst>
              <a:path w="6484620" h="1597660">
                <a:moveTo>
                  <a:pt x="0" y="0"/>
                </a:moveTo>
                <a:lnTo>
                  <a:pt x="6484620" y="0"/>
                </a:lnTo>
                <a:lnTo>
                  <a:pt x="6484620" y="1597152"/>
                </a:lnTo>
                <a:lnTo>
                  <a:pt x="0" y="1597152"/>
                </a:lnTo>
                <a:lnTo>
                  <a:pt x="0" y="0"/>
                </a:lnTo>
                <a:close/>
              </a:path>
            </a:pathLst>
          </a:custGeom>
          <a:solidFill>
            <a:srgbClr val="F2F2F2"/>
          </a:solidFill>
        </p:spPr>
        <p:txBody>
          <a:bodyPr wrap="square" lIns="0" tIns="0" rIns="0" bIns="0" rtlCol="0"/>
          <a:lstStyle/>
          <a:p>
            <a:pPr marL="172085" algn="just"/>
            <a:endParaRPr lang="de-DE" sz="1100" spc="10">
              <a:latin typeface="Calibri"/>
              <a:cs typeface="Calibri"/>
            </a:endParaRPr>
          </a:p>
        </p:txBody>
      </p:sp>
      <p:sp>
        <p:nvSpPr>
          <p:cNvPr id="26" name="object 15">
            <a:extLst>
              <a:ext uri="{FF2B5EF4-FFF2-40B4-BE49-F238E27FC236}">
                <a16:creationId xmlns:a16="http://schemas.microsoft.com/office/drawing/2014/main" id="{9BD7F1BA-D73A-455E-BD78-83D029AD3E72}"/>
              </a:ext>
            </a:extLst>
          </p:cNvPr>
          <p:cNvSpPr/>
          <p:nvPr/>
        </p:nvSpPr>
        <p:spPr>
          <a:xfrm>
            <a:off x="2338063" y="2251168"/>
            <a:ext cx="3744000" cy="540000"/>
          </a:xfrm>
          <a:custGeom>
            <a:avLst/>
            <a:gdLst/>
            <a:ahLst/>
            <a:cxnLst/>
            <a:rect l="l" t="t" r="r" b="b"/>
            <a:pathLst>
              <a:path w="6484620" h="1597660">
                <a:moveTo>
                  <a:pt x="0" y="0"/>
                </a:moveTo>
                <a:lnTo>
                  <a:pt x="6484620" y="0"/>
                </a:lnTo>
                <a:lnTo>
                  <a:pt x="6484620" y="1597152"/>
                </a:lnTo>
                <a:lnTo>
                  <a:pt x="0" y="1597152"/>
                </a:lnTo>
                <a:lnTo>
                  <a:pt x="0" y="0"/>
                </a:lnTo>
                <a:close/>
              </a:path>
            </a:pathLst>
          </a:custGeom>
          <a:solidFill>
            <a:srgbClr val="F2F2F2"/>
          </a:solidFill>
        </p:spPr>
        <p:txBody>
          <a:bodyPr wrap="square" lIns="0" tIns="0" rIns="0" bIns="0" rtlCol="0"/>
          <a:lstStyle/>
          <a:p>
            <a:pPr marL="172085" algn="just"/>
            <a:endParaRPr lang="de-DE" sz="1100" spc="10">
              <a:latin typeface="Calibri"/>
              <a:cs typeface="Calibri"/>
            </a:endParaRPr>
          </a:p>
        </p:txBody>
      </p:sp>
      <p:pic>
        <p:nvPicPr>
          <p:cNvPr id="49" name="Grafik 48" descr="Ein Bild, das Rock, draußen, Transport, felsig enthält.&#10;&#10;Automatisch generierte Beschreibung">
            <a:extLst>
              <a:ext uri="{FF2B5EF4-FFF2-40B4-BE49-F238E27FC236}">
                <a16:creationId xmlns:a16="http://schemas.microsoft.com/office/drawing/2014/main" id="{70DA8FE7-BC70-49DE-998F-E9928CF2D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9092" y="2251318"/>
            <a:ext cx="813117" cy="540000"/>
          </a:xfrm>
          <a:prstGeom prst="rect">
            <a:avLst/>
          </a:prstGeom>
          <a:solidFill>
            <a:srgbClr val="002060"/>
          </a:solidFill>
        </p:spPr>
      </p:pic>
      <p:sp>
        <p:nvSpPr>
          <p:cNvPr id="22" name="object 15">
            <a:extLst>
              <a:ext uri="{FF2B5EF4-FFF2-40B4-BE49-F238E27FC236}">
                <a16:creationId xmlns:a16="http://schemas.microsoft.com/office/drawing/2014/main" id="{CC941DA6-217A-41BE-A840-1BA04EA24B93}"/>
              </a:ext>
            </a:extLst>
          </p:cNvPr>
          <p:cNvSpPr/>
          <p:nvPr/>
        </p:nvSpPr>
        <p:spPr>
          <a:xfrm>
            <a:off x="2261667" y="1917926"/>
            <a:ext cx="4760159" cy="288000"/>
          </a:xfrm>
          <a:custGeom>
            <a:avLst/>
            <a:gdLst/>
            <a:ahLst/>
            <a:cxnLst/>
            <a:rect l="l" t="t" r="r" b="b"/>
            <a:pathLst>
              <a:path w="3916679" h="330834">
                <a:moveTo>
                  <a:pt x="0" y="0"/>
                </a:moveTo>
                <a:lnTo>
                  <a:pt x="3916680" y="0"/>
                </a:lnTo>
                <a:lnTo>
                  <a:pt x="3916680" y="330708"/>
                </a:lnTo>
                <a:lnTo>
                  <a:pt x="0" y="330708"/>
                </a:lnTo>
                <a:lnTo>
                  <a:pt x="0" y="0"/>
                </a:lnTo>
                <a:close/>
              </a:path>
            </a:pathLst>
          </a:custGeom>
          <a:solidFill>
            <a:srgbClr val="1A1A1A"/>
          </a:solidFill>
          <a:ln>
            <a:noFill/>
          </a:ln>
        </p:spPr>
        <p:txBody>
          <a:bodyPr wrap="square" lIns="0" tIns="0" rIns="0" bIns="0" rtlCol="0" anchor="ctr"/>
          <a:lstStyle/>
          <a:p>
            <a:pPr marL="76208">
              <a:spcBef>
                <a:spcPts val="435"/>
              </a:spcBef>
            </a:pPr>
            <a:r>
              <a:rPr lang="de-DE" sz="1400" b="1" spc="16">
                <a:solidFill>
                  <a:srgbClr val="FFFFFF"/>
                </a:solidFill>
                <a:latin typeface="Calibri"/>
                <a:cs typeface="Calibri"/>
              </a:rPr>
              <a:t>Entsorgungslogistik</a:t>
            </a:r>
          </a:p>
        </p:txBody>
      </p:sp>
      <p:sp>
        <p:nvSpPr>
          <p:cNvPr id="23" name="object 12">
            <a:extLst>
              <a:ext uri="{FF2B5EF4-FFF2-40B4-BE49-F238E27FC236}">
                <a16:creationId xmlns:a16="http://schemas.microsoft.com/office/drawing/2014/main" id="{55CDE277-FE63-45DE-A919-441D574BFA3C}"/>
              </a:ext>
            </a:extLst>
          </p:cNvPr>
          <p:cNvSpPr/>
          <p:nvPr/>
        </p:nvSpPr>
        <p:spPr>
          <a:xfrm>
            <a:off x="2261669" y="1917926"/>
            <a:ext cx="4756416" cy="925087"/>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sz="1579"/>
          </a:p>
        </p:txBody>
      </p:sp>
      <p:sp>
        <p:nvSpPr>
          <p:cNvPr id="25" name="object 99">
            <a:extLst>
              <a:ext uri="{FF2B5EF4-FFF2-40B4-BE49-F238E27FC236}">
                <a16:creationId xmlns:a16="http://schemas.microsoft.com/office/drawing/2014/main" id="{8F8B671A-3F26-45EB-AFD6-68239B3E067E}"/>
              </a:ext>
            </a:extLst>
          </p:cNvPr>
          <p:cNvSpPr txBox="1"/>
          <p:nvPr/>
        </p:nvSpPr>
        <p:spPr>
          <a:xfrm>
            <a:off x="2338834" y="2275236"/>
            <a:ext cx="3785688" cy="434800"/>
          </a:xfrm>
          <a:prstGeom prst="rect">
            <a:avLst/>
          </a:prstGeom>
          <a:noFill/>
        </p:spPr>
        <p:txBody>
          <a:bodyPr vert="horz" wrap="square" lIns="0" tIns="60707" rIns="0" bIns="0" rtlCol="0">
            <a:spAutoFit/>
          </a:bodyPr>
          <a:lstStyle/>
          <a:p>
            <a:pPr marL="67949" marR="141467">
              <a:lnSpc>
                <a:spcPct val="103200"/>
              </a:lnSpc>
              <a:spcBef>
                <a:spcPts val="478"/>
              </a:spcBef>
            </a:pPr>
            <a:r>
              <a:rPr lang="de-DE" sz="1200" b="1" dirty="0">
                <a:latin typeface="Calibri"/>
                <a:cs typeface="Calibri"/>
              </a:rPr>
              <a:t>Im Segment Entsorgungslogistik werden 25 % des Umsatzes erzielt</a:t>
            </a:r>
          </a:p>
        </p:txBody>
      </p:sp>
      <p:sp>
        <p:nvSpPr>
          <p:cNvPr id="27" name="object 15">
            <a:extLst>
              <a:ext uri="{FF2B5EF4-FFF2-40B4-BE49-F238E27FC236}">
                <a16:creationId xmlns:a16="http://schemas.microsoft.com/office/drawing/2014/main" id="{8CB38707-A351-4560-8ACC-DBB20DEE8005}"/>
              </a:ext>
            </a:extLst>
          </p:cNvPr>
          <p:cNvSpPr/>
          <p:nvPr/>
        </p:nvSpPr>
        <p:spPr>
          <a:xfrm>
            <a:off x="2331713" y="1269996"/>
            <a:ext cx="3744000" cy="540000"/>
          </a:xfrm>
          <a:custGeom>
            <a:avLst/>
            <a:gdLst/>
            <a:ahLst/>
            <a:cxnLst/>
            <a:rect l="l" t="t" r="r" b="b"/>
            <a:pathLst>
              <a:path w="6484620" h="1597660">
                <a:moveTo>
                  <a:pt x="0" y="0"/>
                </a:moveTo>
                <a:lnTo>
                  <a:pt x="6484620" y="0"/>
                </a:lnTo>
                <a:lnTo>
                  <a:pt x="6484620" y="1597152"/>
                </a:lnTo>
                <a:lnTo>
                  <a:pt x="0" y="1597152"/>
                </a:lnTo>
                <a:lnTo>
                  <a:pt x="0" y="0"/>
                </a:lnTo>
                <a:close/>
              </a:path>
            </a:pathLst>
          </a:custGeom>
          <a:solidFill>
            <a:srgbClr val="F2F2F2"/>
          </a:solidFill>
        </p:spPr>
        <p:txBody>
          <a:bodyPr wrap="square" lIns="0" tIns="0" rIns="0" bIns="0" rtlCol="0"/>
          <a:lstStyle/>
          <a:p>
            <a:pPr marL="172085" algn="just"/>
            <a:endParaRPr lang="de-DE" sz="1100" spc="10">
              <a:latin typeface="Calibri"/>
              <a:cs typeface="Calibri"/>
            </a:endParaRPr>
          </a:p>
        </p:txBody>
      </p:sp>
      <p:pic>
        <p:nvPicPr>
          <p:cNvPr id="35" name="Grafik 34" descr="Ein Bild, das Gebäude, Szene, draußen, Hafen enthält.&#10;&#10;Automatisch generierte Beschreibung">
            <a:extLst>
              <a:ext uri="{FF2B5EF4-FFF2-40B4-BE49-F238E27FC236}">
                <a16:creationId xmlns:a16="http://schemas.microsoft.com/office/drawing/2014/main" id="{EAFDC99E-4D81-452E-9AA6-317E9A1B609C}"/>
              </a:ext>
            </a:extLst>
          </p:cNvPr>
          <p:cNvPicPr>
            <a:picLocks noChangeAspect="1"/>
          </p:cNvPicPr>
          <p:nvPr/>
        </p:nvPicPr>
        <p:blipFill rotWithShape="1">
          <a:blip r:embed="rId3">
            <a:extLst>
              <a:ext uri="{28A0092B-C50C-407E-A947-70E740481C1C}">
                <a14:useLocalDpi xmlns:a14="http://schemas.microsoft.com/office/drawing/2010/main" val="0"/>
              </a:ext>
            </a:extLst>
          </a:blip>
          <a:srcRect l="31227" b="8085"/>
          <a:stretch/>
        </p:blipFill>
        <p:spPr>
          <a:xfrm>
            <a:off x="6149377" y="1269481"/>
            <a:ext cx="808081" cy="540000"/>
          </a:xfrm>
          <a:prstGeom prst="rect">
            <a:avLst/>
          </a:prstGeom>
        </p:spPr>
      </p:pic>
      <p:sp>
        <p:nvSpPr>
          <p:cNvPr id="39" name="object 15">
            <a:extLst>
              <a:ext uri="{FF2B5EF4-FFF2-40B4-BE49-F238E27FC236}">
                <a16:creationId xmlns:a16="http://schemas.microsoft.com/office/drawing/2014/main" id="{966F0130-DBA5-47CA-8FE6-E4787E02C7A8}"/>
              </a:ext>
            </a:extLst>
          </p:cNvPr>
          <p:cNvSpPr/>
          <p:nvPr/>
        </p:nvSpPr>
        <p:spPr>
          <a:xfrm>
            <a:off x="2267284" y="932957"/>
            <a:ext cx="4746924" cy="288000"/>
          </a:xfrm>
          <a:custGeom>
            <a:avLst/>
            <a:gdLst/>
            <a:ahLst/>
            <a:cxnLst/>
            <a:rect l="l" t="t" r="r" b="b"/>
            <a:pathLst>
              <a:path w="3916679" h="330834">
                <a:moveTo>
                  <a:pt x="0" y="0"/>
                </a:moveTo>
                <a:lnTo>
                  <a:pt x="3916680" y="0"/>
                </a:lnTo>
                <a:lnTo>
                  <a:pt x="3916680" y="330708"/>
                </a:lnTo>
                <a:lnTo>
                  <a:pt x="0" y="330708"/>
                </a:lnTo>
                <a:lnTo>
                  <a:pt x="0" y="0"/>
                </a:lnTo>
                <a:close/>
              </a:path>
            </a:pathLst>
          </a:custGeom>
          <a:solidFill>
            <a:srgbClr val="1A1A1A"/>
          </a:solidFill>
          <a:ln>
            <a:noFill/>
          </a:ln>
        </p:spPr>
        <p:txBody>
          <a:bodyPr wrap="square" lIns="0" tIns="0" rIns="0" bIns="0" rtlCol="0" anchor="ctr"/>
          <a:lstStyle/>
          <a:p>
            <a:pPr marL="76208">
              <a:spcBef>
                <a:spcPts val="435"/>
              </a:spcBef>
            </a:pPr>
            <a:r>
              <a:rPr lang="de-DE" sz="1400" b="1" spc="16">
                <a:solidFill>
                  <a:srgbClr val="FFFFFF"/>
                </a:solidFill>
                <a:latin typeface="Calibri"/>
                <a:cs typeface="Calibri"/>
              </a:rPr>
              <a:t>Werkverkehre</a:t>
            </a:r>
          </a:p>
        </p:txBody>
      </p:sp>
      <p:sp>
        <p:nvSpPr>
          <p:cNvPr id="40" name="object 12">
            <a:extLst>
              <a:ext uri="{FF2B5EF4-FFF2-40B4-BE49-F238E27FC236}">
                <a16:creationId xmlns:a16="http://schemas.microsoft.com/office/drawing/2014/main" id="{78A8996A-4858-4855-ACB7-EFF80A13FFE5}"/>
              </a:ext>
            </a:extLst>
          </p:cNvPr>
          <p:cNvSpPr/>
          <p:nvPr/>
        </p:nvSpPr>
        <p:spPr>
          <a:xfrm>
            <a:off x="2261667" y="919895"/>
            <a:ext cx="4754543" cy="925087"/>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sz="1579"/>
          </a:p>
        </p:txBody>
      </p:sp>
      <p:sp>
        <p:nvSpPr>
          <p:cNvPr id="41" name="object 99">
            <a:extLst>
              <a:ext uri="{FF2B5EF4-FFF2-40B4-BE49-F238E27FC236}">
                <a16:creationId xmlns:a16="http://schemas.microsoft.com/office/drawing/2014/main" id="{FF058145-8113-4C46-AD03-B15C575FC900}"/>
              </a:ext>
            </a:extLst>
          </p:cNvPr>
          <p:cNvSpPr txBox="1"/>
          <p:nvPr/>
        </p:nvSpPr>
        <p:spPr>
          <a:xfrm>
            <a:off x="2337827" y="1295998"/>
            <a:ext cx="3644643" cy="434800"/>
          </a:xfrm>
          <a:prstGeom prst="rect">
            <a:avLst/>
          </a:prstGeom>
          <a:noFill/>
        </p:spPr>
        <p:txBody>
          <a:bodyPr vert="horz" wrap="square" lIns="0" tIns="60707" rIns="0" bIns="0" rtlCol="0">
            <a:spAutoFit/>
          </a:bodyPr>
          <a:lstStyle>
            <a:defPPr>
              <a:defRPr lang="de-DE"/>
            </a:defPPr>
            <a:lvl1pPr marL="67949" marR="141467">
              <a:lnSpc>
                <a:spcPct val="103200"/>
              </a:lnSpc>
              <a:spcBef>
                <a:spcPts val="478"/>
              </a:spcBef>
              <a:defRPr sz="1009">
                <a:latin typeface="Calibri"/>
                <a:cs typeface="Calibri"/>
              </a:defRPr>
            </a:lvl1pPr>
          </a:lstStyle>
          <a:p>
            <a:r>
              <a:rPr lang="de-DE" sz="1200" b="1" dirty="0"/>
              <a:t>Im Segment Werkverkehre werden 69 % des Umsatzes erzielt</a:t>
            </a:r>
          </a:p>
        </p:txBody>
      </p:sp>
      <p:sp>
        <p:nvSpPr>
          <p:cNvPr id="45" name="object 15">
            <a:extLst>
              <a:ext uri="{FF2B5EF4-FFF2-40B4-BE49-F238E27FC236}">
                <a16:creationId xmlns:a16="http://schemas.microsoft.com/office/drawing/2014/main" id="{2AA8E477-3A40-4284-AEB9-24720E089BC9}"/>
              </a:ext>
            </a:extLst>
          </p:cNvPr>
          <p:cNvSpPr/>
          <p:nvPr/>
        </p:nvSpPr>
        <p:spPr>
          <a:xfrm>
            <a:off x="2257795" y="2937292"/>
            <a:ext cx="4756413" cy="288000"/>
          </a:xfrm>
          <a:custGeom>
            <a:avLst/>
            <a:gdLst/>
            <a:ahLst/>
            <a:cxnLst/>
            <a:rect l="l" t="t" r="r" b="b"/>
            <a:pathLst>
              <a:path w="3916679" h="330834">
                <a:moveTo>
                  <a:pt x="0" y="0"/>
                </a:moveTo>
                <a:lnTo>
                  <a:pt x="3916680" y="0"/>
                </a:lnTo>
                <a:lnTo>
                  <a:pt x="3916680" y="330708"/>
                </a:lnTo>
                <a:lnTo>
                  <a:pt x="0" y="330708"/>
                </a:lnTo>
                <a:lnTo>
                  <a:pt x="0" y="0"/>
                </a:lnTo>
                <a:close/>
              </a:path>
            </a:pathLst>
          </a:custGeom>
          <a:solidFill>
            <a:srgbClr val="1A1A1A"/>
          </a:solidFill>
          <a:ln>
            <a:noFill/>
          </a:ln>
        </p:spPr>
        <p:txBody>
          <a:bodyPr wrap="square" lIns="0" tIns="0" rIns="0" bIns="0" rtlCol="0" anchor="ctr"/>
          <a:lstStyle/>
          <a:p>
            <a:pPr marL="76208">
              <a:spcBef>
                <a:spcPts val="435"/>
              </a:spcBef>
            </a:pPr>
            <a:r>
              <a:rPr lang="de-DE" sz="1400" b="1" spc="16">
                <a:solidFill>
                  <a:srgbClr val="FFFFFF"/>
                </a:solidFill>
                <a:latin typeface="Calibri"/>
                <a:cs typeface="Calibri"/>
              </a:rPr>
              <a:t>Lagerhaltung und Kommissionierung</a:t>
            </a:r>
          </a:p>
        </p:txBody>
      </p:sp>
      <p:sp>
        <p:nvSpPr>
          <p:cNvPr id="46" name="object 12">
            <a:extLst>
              <a:ext uri="{FF2B5EF4-FFF2-40B4-BE49-F238E27FC236}">
                <a16:creationId xmlns:a16="http://schemas.microsoft.com/office/drawing/2014/main" id="{A24740BB-85D8-41D1-B0C1-49C43EF54F5F}"/>
              </a:ext>
            </a:extLst>
          </p:cNvPr>
          <p:cNvSpPr/>
          <p:nvPr/>
        </p:nvSpPr>
        <p:spPr>
          <a:xfrm>
            <a:off x="2257795" y="2937292"/>
            <a:ext cx="4756414" cy="925087"/>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sz="1579"/>
          </a:p>
        </p:txBody>
      </p:sp>
      <p:sp>
        <p:nvSpPr>
          <p:cNvPr id="47" name="object 99">
            <a:extLst>
              <a:ext uri="{FF2B5EF4-FFF2-40B4-BE49-F238E27FC236}">
                <a16:creationId xmlns:a16="http://schemas.microsoft.com/office/drawing/2014/main" id="{DF30DCCE-C017-4E3E-9858-3B5978EBAAEC}"/>
              </a:ext>
            </a:extLst>
          </p:cNvPr>
          <p:cNvSpPr txBox="1"/>
          <p:nvPr/>
        </p:nvSpPr>
        <p:spPr>
          <a:xfrm>
            <a:off x="2319958" y="3306162"/>
            <a:ext cx="3786907" cy="434800"/>
          </a:xfrm>
          <a:prstGeom prst="rect">
            <a:avLst/>
          </a:prstGeom>
          <a:noFill/>
        </p:spPr>
        <p:txBody>
          <a:bodyPr vert="horz" wrap="square" lIns="0" tIns="60707" rIns="0" bIns="0" rtlCol="0">
            <a:spAutoFit/>
          </a:bodyPr>
          <a:lstStyle>
            <a:defPPr>
              <a:defRPr lang="de-DE"/>
            </a:defPPr>
            <a:lvl1pPr marL="67949" marR="141467">
              <a:lnSpc>
                <a:spcPct val="103200"/>
              </a:lnSpc>
              <a:spcBef>
                <a:spcPts val="478"/>
              </a:spcBef>
              <a:defRPr sz="1009">
                <a:latin typeface="Calibri"/>
                <a:cs typeface="Calibri"/>
              </a:defRPr>
            </a:lvl1pPr>
          </a:lstStyle>
          <a:p>
            <a:r>
              <a:rPr lang="de-DE" sz="1200" b="1" dirty="0"/>
              <a:t>Im Segment der Lagerhaltung und Kommissionierung werden 6 % des Umsatzes erzielt</a:t>
            </a:r>
          </a:p>
        </p:txBody>
      </p:sp>
      <p:pic>
        <p:nvPicPr>
          <p:cNvPr id="48" name="Grafik 47" descr="Ein Bild, das blau, LKW, Schnee, Mann enthält.&#10;&#10;Automatisch generierte Beschreibung">
            <a:extLst>
              <a:ext uri="{FF2B5EF4-FFF2-40B4-BE49-F238E27FC236}">
                <a16:creationId xmlns:a16="http://schemas.microsoft.com/office/drawing/2014/main" id="{0A0EA595-994F-46AA-A03D-B0A78B657126}"/>
              </a:ext>
            </a:extLst>
          </p:cNvPr>
          <p:cNvPicPr>
            <a:picLocks noChangeAspect="1"/>
          </p:cNvPicPr>
          <p:nvPr/>
        </p:nvPicPr>
        <p:blipFill rotWithShape="1">
          <a:blip r:embed="rId4">
            <a:extLst>
              <a:ext uri="{28A0092B-C50C-407E-A947-70E740481C1C}">
                <a14:useLocalDpi xmlns:a14="http://schemas.microsoft.com/office/drawing/2010/main" val="0"/>
              </a:ext>
            </a:extLst>
          </a:blip>
          <a:srcRect l="7175" t="15333" r="23540" b="23207"/>
          <a:stretch/>
        </p:blipFill>
        <p:spPr>
          <a:xfrm>
            <a:off x="6141618" y="3272951"/>
            <a:ext cx="811691" cy="540000"/>
          </a:xfrm>
          <a:prstGeom prst="rect">
            <a:avLst/>
          </a:prstGeom>
        </p:spPr>
      </p:pic>
      <p:graphicFrame>
        <p:nvGraphicFramePr>
          <p:cNvPr id="6" name="Diagramm 5">
            <a:extLst>
              <a:ext uri="{FF2B5EF4-FFF2-40B4-BE49-F238E27FC236}">
                <a16:creationId xmlns:a16="http://schemas.microsoft.com/office/drawing/2014/main" id="{D6C9C7E3-14BC-45AA-995F-949E48C4229A}"/>
              </a:ext>
            </a:extLst>
          </p:cNvPr>
          <p:cNvGraphicFramePr/>
          <p:nvPr>
            <p:extLst>
              <p:ext uri="{D42A27DB-BD31-4B8C-83A1-F6EECF244321}">
                <p14:modId xmlns:p14="http://schemas.microsoft.com/office/powerpoint/2010/main" val="323916078"/>
              </p:ext>
            </p:extLst>
          </p:nvPr>
        </p:nvGraphicFramePr>
        <p:xfrm>
          <a:off x="6841024" y="982816"/>
          <a:ext cx="3592676" cy="2728735"/>
        </p:xfrm>
        <a:graphic>
          <a:graphicData uri="http://schemas.openxmlformats.org/drawingml/2006/chart">
            <c:chart xmlns:c="http://schemas.openxmlformats.org/drawingml/2006/chart" xmlns:r="http://schemas.openxmlformats.org/officeDocument/2006/relationships" r:id="rId5"/>
          </a:graphicData>
        </a:graphic>
      </p:graphicFrame>
      <p:sp>
        <p:nvSpPr>
          <p:cNvPr id="17" name="object 12">
            <a:extLst>
              <a:ext uri="{FF2B5EF4-FFF2-40B4-BE49-F238E27FC236}">
                <a16:creationId xmlns:a16="http://schemas.microsoft.com/office/drawing/2014/main" id="{90A034E6-AA5A-4532-8349-9DE6BE3977AD}"/>
              </a:ext>
            </a:extLst>
          </p:cNvPr>
          <p:cNvSpPr/>
          <p:nvPr/>
        </p:nvSpPr>
        <p:spPr>
          <a:xfrm>
            <a:off x="7108576" y="919895"/>
            <a:ext cx="3044312" cy="4923975"/>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sz="1579"/>
          </a:p>
        </p:txBody>
      </p:sp>
      <p:sp>
        <p:nvSpPr>
          <p:cNvPr id="20" name="object 15">
            <a:extLst>
              <a:ext uri="{FF2B5EF4-FFF2-40B4-BE49-F238E27FC236}">
                <a16:creationId xmlns:a16="http://schemas.microsoft.com/office/drawing/2014/main" id="{C682A05C-7492-4745-B021-E4CCF3B4DFC0}"/>
              </a:ext>
            </a:extLst>
          </p:cNvPr>
          <p:cNvSpPr/>
          <p:nvPr/>
        </p:nvSpPr>
        <p:spPr>
          <a:xfrm>
            <a:off x="2319958" y="3974144"/>
            <a:ext cx="4639622" cy="1787819"/>
          </a:xfrm>
          <a:custGeom>
            <a:avLst/>
            <a:gdLst/>
            <a:ahLst/>
            <a:cxnLst/>
            <a:rect l="l" t="t" r="r" b="b"/>
            <a:pathLst>
              <a:path w="6484620" h="1597660">
                <a:moveTo>
                  <a:pt x="0" y="0"/>
                </a:moveTo>
                <a:lnTo>
                  <a:pt x="6484620" y="0"/>
                </a:lnTo>
                <a:lnTo>
                  <a:pt x="6484620" y="1597152"/>
                </a:lnTo>
                <a:lnTo>
                  <a:pt x="0" y="1597152"/>
                </a:lnTo>
                <a:lnTo>
                  <a:pt x="0" y="0"/>
                </a:lnTo>
                <a:close/>
              </a:path>
            </a:pathLst>
          </a:custGeom>
          <a:solidFill>
            <a:srgbClr val="F2F2F2"/>
          </a:solidFill>
        </p:spPr>
        <p:txBody>
          <a:bodyPr wrap="square" lIns="0" tIns="0" rIns="0" bIns="0" rtlCol="0"/>
          <a:lstStyle/>
          <a:p>
            <a:pPr marL="172085" algn="just"/>
            <a:endParaRPr lang="de-DE" sz="1100" spc="10">
              <a:latin typeface="Calibri"/>
              <a:cs typeface="Calibri"/>
            </a:endParaRPr>
          </a:p>
        </p:txBody>
      </p:sp>
      <p:sp>
        <p:nvSpPr>
          <p:cNvPr id="21" name="object 12">
            <a:extLst>
              <a:ext uri="{FF2B5EF4-FFF2-40B4-BE49-F238E27FC236}">
                <a16:creationId xmlns:a16="http://schemas.microsoft.com/office/drawing/2014/main" id="{6D0282D5-2FF0-416C-97B8-87900813FE82}"/>
              </a:ext>
            </a:extLst>
          </p:cNvPr>
          <p:cNvSpPr/>
          <p:nvPr/>
        </p:nvSpPr>
        <p:spPr>
          <a:xfrm>
            <a:off x="2257795" y="3933896"/>
            <a:ext cx="4758416" cy="1911826"/>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a:p>
        </p:txBody>
      </p:sp>
      <p:sp>
        <p:nvSpPr>
          <p:cNvPr id="29" name="object 99">
            <a:extLst>
              <a:ext uri="{FF2B5EF4-FFF2-40B4-BE49-F238E27FC236}">
                <a16:creationId xmlns:a16="http://schemas.microsoft.com/office/drawing/2014/main" id="{6C6F398F-852D-40CE-ABE3-5982D131FE3F}"/>
              </a:ext>
            </a:extLst>
          </p:cNvPr>
          <p:cNvSpPr txBox="1"/>
          <p:nvPr/>
        </p:nvSpPr>
        <p:spPr>
          <a:xfrm>
            <a:off x="2423171" y="3999515"/>
            <a:ext cx="4464817" cy="1704122"/>
          </a:xfrm>
          <a:prstGeom prst="rect">
            <a:avLst/>
          </a:prstGeom>
          <a:noFill/>
        </p:spPr>
        <p:txBody>
          <a:bodyPr vert="horz" wrap="square" lIns="0" tIns="60707" rIns="0" bIns="0" rtlCol="0">
            <a:spAutoFit/>
          </a:bodyPr>
          <a:lstStyle/>
          <a:p>
            <a:pPr marL="67949" marR="66835" algn="just">
              <a:lnSpc>
                <a:spcPct val="103299"/>
              </a:lnSpc>
              <a:spcBef>
                <a:spcPts val="478"/>
              </a:spcBef>
            </a:pPr>
            <a:r>
              <a:rPr lang="de-DE" sz="1200" spc="13" dirty="0">
                <a:latin typeface="Calibri"/>
                <a:cs typeface="Calibri"/>
              </a:rPr>
              <a:t>Im Rahmen einer strategischen Neuausrichtung hat die </a:t>
            </a:r>
            <a:r>
              <a:rPr lang="de-DE" sz="1200" spc="13" dirty="0" err="1">
                <a:latin typeface="Calibri"/>
                <a:cs typeface="Calibri"/>
              </a:rPr>
              <a:t>Deliverit</a:t>
            </a:r>
            <a:r>
              <a:rPr lang="de-DE" sz="1200" spc="13" dirty="0">
                <a:latin typeface="Calibri"/>
                <a:cs typeface="Calibri"/>
              </a:rPr>
              <a:t> </a:t>
            </a:r>
            <a:r>
              <a:rPr lang="de-DE" sz="1200" spc="13" dirty="0" err="1">
                <a:latin typeface="Calibri"/>
                <a:cs typeface="Calibri"/>
              </a:rPr>
              <a:t>Logistics</a:t>
            </a:r>
            <a:r>
              <a:rPr lang="de-DE" sz="1200" spc="13" dirty="0">
                <a:latin typeface="Calibri"/>
                <a:cs typeface="Calibri"/>
              </a:rPr>
              <a:t> GmbH  erfolgreich neue Märkte erschlossen und neue Geschäftstätigkeiten adaptiert.</a:t>
            </a:r>
          </a:p>
          <a:p>
            <a:pPr marL="67949" marR="66835" algn="just">
              <a:lnSpc>
                <a:spcPct val="103299"/>
              </a:lnSpc>
              <a:spcBef>
                <a:spcPts val="478"/>
              </a:spcBef>
            </a:pPr>
            <a:r>
              <a:rPr lang="de-DE" sz="1200" spc="13" dirty="0">
                <a:latin typeface="Calibri"/>
                <a:cs typeface="Calibri"/>
              </a:rPr>
              <a:t>Die Umsatzanteile der Lagerhaltung und Kommissionierung und der  Entsorgungslogistik sind seit 2016 konstant gestiegen, wodurch </a:t>
            </a:r>
            <a:r>
              <a:rPr lang="de-DE" sz="1200" spc="13" dirty="0" err="1">
                <a:latin typeface="Calibri"/>
                <a:cs typeface="Calibri"/>
              </a:rPr>
              <a:t>Deliverit</a:t>
            </a:r>
            <a:r>
              <a:rPr lang="de-DE" sz="1200" spc="13" dirty="0">
                <a:latin typeface="Calibri"/>
                <a:cs typeface="Calibri"/>
              </a:rPr>
              <a:t> weniger abhängig von einzelnen Kundengruppen im Bereich der Werkverkehre ist.</a:t>
            </a:r>
          </a:p>
          <a:p>
            <a:pPr marL="67949" marR="66835" algn="just">
              <a:lnSpc>
                <a:spcPct val="103299"/>
              </a:lnSpc>
              <a:spcBef>
                <a:spcPts val="478"/>
              </a:spcBef>
            </a:pPr>
            <a:r>
              <a:rPr lang="de-DE" sz="1200" spc="13" dirty="0">
                <a:latin typeface="Calibri"/>
                <a:cs typeface="Calibri"/>
              </a:rPr>
              <a:t>Der Gesamtumsatz des Unternehmens betrug 2025 ca. €22,5mio.</a:t>
            </a:r>
          </a:p>
        </p:txBody>
      </p:sp>
      <p:sp>
        <p:nvSpPr>
          <p:cNvPr id="8" name="Textfeld 7">
            <a:extLst>
              <a:ext uri="{FF2B5EF4-FFF2-40B4-BE49-F238E27FC236}">
                <a16:creationId xmlns:a16="http://schemas.microsoft.com/office/drawing/2014/main" id="{55842081-97CF-4E12-AF2C-E6B4AE9BE9EB}"/>
              </a:ext>
            </a:extLst>
          </p:cNvPr>
          <p:cNvSpPr txBox="1"/>
          <p:nvPr/>
        </p:nvSpPr>
        <p:spPr>
          <a:xfrm>
            <a:off x="7230337" y="3921990"/>
            <a:ext cx="2797358" cy="307777"/>
          </a:xfrm>
          <a:prstGeom prst="rect">
            <a:avLst/>
          </a:prstGeom>
          <a:noFill/>
        </p:spPr>
        <p:txBody>
          <a:bodyPr wrap="square" rtlCol="0">
            <a:spAutoFit/>
          </a:bodyPr>
          <a:lstStyle/>
          <a:p>
            <a:pPr algn="ctr">
              <a:defRPr lang="en-US" sz="1500" b="1" i="0" u="none" strike="noStrike" kern="1200" spc="0" baseline="0" dirty="0" err="1">
                <a:solidFill>
                  <a:prstClr val="black">
                    <a:lumMod val="65000"/>
                    <a:lumOff val="35000"/>
                  </a:prstClr>
                </a:solidFill>
                <a:latin typeface="+mn-lt"/>
                <a:ea typeface="+mn-ea"/>
                <a:cs typeface="+mn-cs"/>
              </a:defRPr>
            </a:pPr>
            <a:r>
              <a:rPr lang="de-DE" sz="1400" b="1">
                <a:solidFill>
                  <a:prstClr val="black">
                    <a:lumMod val="65000"/>
                    <a:lumOff val="35000"/>
                  </a:prstClr>
                </a:solidFill>
              </a:rPr>
              <a:t>Entwicklung</a:t>
            </a:r>
            <a:r>
              <a:rPr lang="de-DE" sz="1400" b="1">
                <a:solidFill>
                  <a:schemeClr val="bg2">
                    <a:lumMod val="10000"/>
                  </a:schemeClr>
                </a:solidFill>
              </a:rPr>
              <a:t> </a:t>
            </a:r>
            <a:r>
              <a:rPr lang="de-DE" sz="1400" b="1">
                <a:solidFill>
                  <a:prstClr val="black">
                    <a:lumMod val="65000"/>
                    <a:lumOff val="35000"/>
                  </a:prstClr>
                </a:solidFill>
              </a:rPr>
              <a:t>der Umsatzverteilung</a:t>
            </a:r>
          </a:p>
        </p:txBody>
      </p:sp>
      <p:graphicFrame>
        <p:nvGraphicFramePr>
          <p:cNvPr id="31" name="Diagramm 30">
            <a:extLst>
              <a:ext uri="{FF2B5EF4-FFF2-40B4-BE49-F238E27FC236}">
                <a16:creationId xmlns:a16="http://schemas.microsoft.com/office/drawing/2014/main" id="{A46FF28A-467E-4166-9537-5BEEC7807140}"/>
              </a:ext>
            </a:extLst>
          </p:cNvPr>
          <p:cNvGraphicFramePr/>
          <p:nvPr>
            <p:extLst>
              <p:ext uri="{D42A27DB-BD31-4B8C-83A1-F6EECF244321}">
                <p14:modId xmlns:p14="http://schemas.microsoft.com/office/powerpoint/2010/main" val="864386847"/>
              </p:ext>
            </p:extLst>
          </p:nvPr>
        </p:nvGraphicFramePr>
        <p:xfrm>
          <a:off x="7360434" y="4285199"/>
          <a:ext cx="2394596" cy="1414256"/>
        </p:xfrm>
        <a:graphic>
          <a:graphicData uri="http://schemas.openxmlformats.org/drawingml/2006/chart">
            <c:chart xmlns:c="http://schemas.openxmlformats.org/drawingml/2006/chart" xmlns:r="http://schemas.openxmlformats.org/officeDocument/2006/relationships" r:id="rId6"/>
          </a:graphicData>
        </a:graphic>
      </p:graphicFrame>
      <p:sp>
        <p:nvSpPr>
          <p:cNvPr id="32" name="Foliennummernplatzhalter 3">
            <a:extLst>
              <a:ext uri="{FF2B5EF4-FFF2-40B4-BE49-F238E27FC236}">
                <a16:creationId xmlns:a16="http://schemas.microsoft.com/office/drawing/2014/main" id="{0190DD86-CF51-4854-86A3-162516F90FDE}"/>
              </a:ext>
            </a:extLst>
          </p:cNvPr>
          <p:cNvSpPr>
            <a:spLocks noGrp="1"/>
          </p:cNvSpPr>
          <p:nvPr>
            <p:ph type="sldNum" sz="quarter" idx="4"/>
          </p:nvPr>
        </p:nvSpPr>
        <p:spPr>
          <a:xfrm>
            <a:off x="9180615" y="6353463"/>
            <a:ext cx="2743200" cy="365125"/>
          </a:xfrm>
        </p:spPr>
        <p:txBody>
          <a:bodyPr/>
          <a:lstStyle/>
          <a:p>
            <a:pPr algn="r"/>
            <a:r>
              <a:rPr lang="de-DE"/>
              <a:t>Seite </a:t>
            </a:r>
            <a:fld id="{67489CC3-7238-444E-A7A9-4B5CBD2CEC7D}" type="slidenum">
              <a:rPr lang="de-DE" smtClean="0"/>
              <a:pPr algn="r"/>
              <a:t>16</a:t>
            </a:fld>
            <a:endParaRPr lang="de-DE"/>
          </a:p>
        </p:txBody>
      </p:sp>
      <p:sp>
        <p:nvSpPr>
          <p:cNvPr id="34" name="object 14">
            <a:extLst>
              <a:ext uri="{FF2B5EF4-FFF2-40B4-BE49-F238E27FC236}">
                <a16:creationId xmlns:a16="http://schemas.microsoft.com/office/drawing/2014/main" id="{155FACEE-D0C7-4FDC-B586-4F0567C2AC99}"/>
              </a:ext>
            </a:extLst>
          </p:cNvPr>
          <p:cNvSpPr txBox="1"/>
          <p:nvPr/>
        </p:nvSpPr>
        <p:spPr>
          <a:xfrm>
            <a:off x="302807" y="921747"/>
            <a:ext cx="1872000" cy="4923975"/>
          </a:xfrm>
          <a:prstGeom prst="rect">
            <a:avLst/>
          </a:prstGeom>
          <a:solidFill>
            <a:srgbClr val="1A1A1A"/>
          </a:solidFill>
          <a:ln>
            <a:noFill/>
          </a:ln>
        </p:spPr>
        <p:txBody>
          <a:bodyPr vert="horz" wrap="square" lIns="0" tIns="69215" rIns="0" bIns="0" rtlCol="0">
            <a:noAutofit/>
          </a:bodyPr>
          <a:lstStyle/>
          <a:p>
            <a:pPr marL="77470" marR="76200">
              <a:lnSpc>
                <a:spcPct val="103299"/>
              </a:lnSpc>
              <a:spcBef>
                <a:spcPts val="545"/>
              </a:spcBef>
            </a:pPr>
            <a:r>
              <a:rPr lang="de-DE" sz="1200" dirty="0">
                <a:solidFill>
                  <a:schemeClr val="bg1"/>
                </a:solidFill>
                <a:latin typeface="Calibri" panose="020F0502020204030204" pitchFamily="34" charset="0"/>
                <a:cs typeface="Calibri" panose="020F0502020204030204" pitchFamily="34" charset="0"/>
              </a:rPr>
              <a:t>Der </a:t>
            </a:r>
            <a:r>
              <a:rPr lang="de-DE" sz="1200" b="1" dirty="0">
                <a:solidFill>
                  <a:schemeClr val="bg1"/>
                </a:solidFill>
                <a:latin typeface="Calibri" panose="020F0502020204030204" pitchFamily="34" charset="0"/>
                <a:cs typeface="Calibri" panose="020F0502020204030204" pitchFamily="34" charset="0"/>
              </a:rPr>
              <a:t>Bereich Lagerhaltung </a:t>
            </a:r>
            <a:r>
              <a:rPr lang="de-DE" sz="1200" dirty="0">
                <a:solidFill>
                  <a:schemeClr val="bg1"/>
                </a:solidFill>
                <a:latin typeface="Calibri" panose="020F0502020204030204" pitchFamily="34" charset="0"/>
                <a:cs typeface="Calibri" panose="020F0502020204030204" pitchFamily="34" charset="0"/>
              </a:rPr>
              <a:t>und </a:t>
            </a:r>
            <a:r>
              <a:rPr lang="de-DE" sz="1200" b="1" dirty="0">
                <a:solidFill>
                  <a:schemeClr val="bg1"/>
                </a:solidFill>
                <a:latin typeface="Calibri" panose="020F0502020204030204" pitchFamily="34" charset="0"/>
                <a:cs typeface="Calibri" panose="020F0502020204030204" pitchFamily="34" charset="0"/>
              </a:rPr>
              <a:t>Kommissionierung</a:t>
            </a:r>
            <a:r>
              <a:rPr lang="de-DE" sz="1200" dirty="0">
                <a:solidFill>
                  <a:schemeClr val="bg1"/>
                </a:solidFill>
                <a:latin typeface="Calibri" panose="020F0502020204030204" pitchFamily="34" charset="0"/>
                <a:cs typeface="Calibri" panose="020F0502020204030204" pitchFamily="34" charset="0"/>
              </a:rPr>
              <a:t> wurde im  </a:t>
            </a:r>
            <a:r>
              <a:rPr lang="de-DE" sz="1200" b="1" dirty="0">
                <a:solidFill>
                  <a:schemeClr val="bg1"/>
                </a:solidFill>
                <a:latin typeface="Calibri" panose="020F0502020204030204" pitchFamily="34" charset="0"/>
                <a:cs typeface="Calibri" panose="020F0502020204030204" pitchFamily="34" charset="0"/>
              </a:rPr>
              <a:t>Jahre 2016 </a:t>
            </a:r>
            <a:r>
              <a:rPr lang="de-DE" sz="1200" dirty="0">
                <a:solidFill>
                  <a:schemeClr val="bg1"/>
                </a:solidFill>
                <a:latin typeface="Calibri" panose="020F0502020204030204" pitchFamily="34" charset="0"/>
                <a:cs typeface="Calibri" panose="020F0502020204030204" pitchFamily="34" charset="0"/>
              </a:rPr>
              <a:t>als </a:t>
            </a:r>
            <a:r>
              <a:rPr lang="de-DE" sz="1200" b="1" dirty="0">
                <a:solidFill>
                  <a:schemeClr val="bg1"/>
                </a:solidFill>
                <a:latin typeface="Calibri" panose="020F0502020204030204" pitchFamily="34" charset="0"/>
                <a:cs typeface="Calibri" panose="020F0502020204030204" pitchFamily="34" charset="0"/>
              </a:rPr>
              <a:t>Pilotprojekt</a:t>
            </a:r>
            <a:r>
              <a:rPr lang="de-DE" sz="1200" dirty="0">
                <a:solidFill>
                  <a:schemeClr val="bg1"/>
                </a:solidFill>
                <a:latin typeface="Calibri" panose="020F0502020204030204" pitchFamily="34" charset="0"/>
                <a:cs typeface="Calibri" panose="020F0502020204030204" pitchFamily="34" charset="0"/>
              </a:rPr>
              <a:t> gegründet und ist nun ein </a:t>
            </a:r>
            <a:r>
              <a:rPr lang="de-DE" sz="1200" b="1" dirty="0">
                <a:solidFill>
                  <a:schemeClr val="bg1"/>
                </a:solidFill>
                <a:latin typeface="Calibri" panose="020F0502020204030204" pitchFamily="34" charset="0"/>
                <a:cs typeface="Calibri" panose="020F0502020204030204" pitchFamily="34" charset="0"/>
              </a:rPr>
              <a:t>wachsendes Standbein der </a:t>
            </a:r>
            <a:r>
              <a:rPr lang="de-DE" sz="1200" b="1" dirty="0" err="1">
                <a:solidFill>
                  <a:schemeClr val="bg1"/>
                </a:solidFill>
                <a:latin typeface="Calibri" panose="020F0502020204030204" pitchFamily="34" charset="0"/>
                <a:cs typeface="Calibri" panose="020F0502020204030204" pitchFamily="34" charset="0"/>
              </a:rPr>
              <a:t>Deliverit</a:t>
            </a:r>
            <a:r>
              <a:rPr lang="de-DE" sz="1200" b="1" dirty="0">
                <a:solidFill>
                  <a:schemeClr val="bg1"/>
                </a:solidFill>
                <a:latin typeface="Calibri" panose="020F0502020204030204" pitchFamily="34" charset="0"/>
                <a:cs typeface="Calibri" panose="020F0502020204030204" pitchFamily="34" charset="0"/>
              </a:rPr>
              <a:t> GmbH. </a:t>
            </a:r>
          </a:p>
          <a:p>
            <a:pPr marL="77470" marR="76200">
              <a:lnSpc>
                <a:spcPct val="103299"/>
              </a:lnSpc>
              <a:spcBef>
                <a:spcPts val="545"/>
              </a:spcBef>
            </a:pPr>
            <a:endParaRPr lang="de-DE" sz="1200" dirty="0">
              <a:solidFill>
                <a:schemeClr val="bg1"/>
              </a:solidFill>
              <a:latin typeface="Calibri" panose="020F0502020204030204" pitchFamily="34" charset="0"/>
              <a:cs typeface="Calibri" panose="020F0502020204030204" pitchFamily="34" charset="0"/>
            </a:endParaRPr>
          </a:p>
          <a:p>
            <a:pPr marL="77470" marR="76200">
              <a:lnSpc>
                <a:spcPct val="103299"/>
              </a:lnSpc>
              <a:spcBef>
                <a:spcPts val="545"/>
              </a:spcBef>
            </a:pPr>
            <a:r>
              <a:rPr lang="de-DE" sz="1200" dirty="0">
                <a:solidFill>
                  <a:schemeClr val="bg1"/>
                </a:solidFill>
                <a:latin typeface="Calibri" panose="020F0502020204030204" pitchFamily="34" charset="0"/>
                <a:cs typeface="Calibri" panose="020F0502020204030204" pitchFamily="34" charset="0"/>
              </a:rPr>
              <a:t>Im </a:t>
            </a:r>
            <a:r>
              <a:rPr lang="de-DE" sz="1200" b="1" dirty="0">
                <a:solidFill>
                  <a:schemeClr val="bg1"/>
                </a:solidFill>
                <a:latin typeface="Calibri" panose="020F0502020204030204" pitchFamily="34" charset="0"/>
                <a:cs typeface="Calibri" panose="020F0502020204030204" pitchFamily="34" charset="0"/>
              </a:rPr>
              <a:t>allen 3 Bereichen </a:t>
            </a:r>
            <a:r>
              <a:rPr lang="de-DE" sz="1200" dirty="0">
                <a:solidFill>
                  <a:schemeClr val="bg1"/>
                </a:solidFill>
                <a:latin typeface="Calibri" panose="020F0502020204030204" pitchFamily="34" charset="0"/>
                <a:cs typeface="Calibri" panose="020F0502020204030204" pitchFamily="34" charset="0"/>
              </a:rPr>
              <a:t>bestehen</a:t>
            </a:r>
            <a:r>
              <a:rPr lang="de-DE" sz="1200" b="1" dirty="0">
                <a:solidFill>
                  <a:schemeClr val="bg1"/>
                </a:solidFill>
                <a:latin typeface="Calibri" panose="020F0502020204030204" pitchFamily="34" charset="0"/>
                <a:cs typeface="Calibri" panose="020F0502020204030204" pitchFamily="34" charset="0"/>
              </a:rPr>
              <a:t> langjährige </a:t>
            </a:r>
            <a:r>
              <a:rPr lang="de-DE" sz="1200" dirty="0">
                <a:solidFill>
                  <a:schemeClr val="bg1"/>
                </a:solidFill>
                <a:latin typeface="Calibri" panose="020F0502020204030204" pitchFamily="34" charset="0"/>
                <a:cs typeface="Calibri" panose="020F0502020204030204" pitchFamily="34" charset="0"/>
              </a:rPr>
              <a:t>und </a:t>
            </a:r>
            <a:r>
              <a:rPr lang="de-DE" sz="1200" b="1" dirty="0">
                <a:solidFill>
                  <a:schemeClr val="bg1"/>
                </a:solidFill>
                <a:latin typeface="Calibri" panose="020F0502020204030204" pitchFamily="34" charset="0"/>
                <a:cs typeface="Calibri" panose="020F0502020204030204" pitchFamily="34" charset="0"/>
              </a:rPr>
              <a:t>unbefristete Verträge (Umsatzanteil von 65 %)</a:t>
            </a:r>
          </a:p>
          <a:p>
            <a:pPr marL="77470" marR="76200">
              <a:lnSpc>
                <a:spcPct val="103299"/>
              </a:lnSpc>
              <a:spcBef>
                <a:spcPts val="545"/>
              </a:spcBef>
            </a:pPr>
            <a:endParaRPr lang="de-DE" sz="1200" dirty="0">
              <a:solidFill>
                <a:schemeClr val="bg1"/>
              </a:solidFill>
              <a:latin typeface="Calibri" panose="020F0502020204030204" pitchFamily="34" charset="0"/>
              <a:cs typeface="Calibri" panose="020F0502020204030204" pitchFamily="34" charset="0"/>
            </a:endParaRPr>
          </a:p>
          <a:p>
            <a:pPr marL="77470" marR="76200">
              <a:lnSpc>
                <a:spcPct val="103299"/>
              </a:lnSpc>
              <a:spcBef>
                <a:spcPts val="545"/>
              </a:spcBef>
            </a:pPr>
            <a:r>
              <a:rPr lang="de-DE" sz="1200" b="1" dirty="0">
                <a:solidFill>
                  <a:schemeClr val="bg1"/>
                </a:solidFill>
                <a:latin typeface="Calibri" panose="020F0502020204030204" pitchFamily="34" charset="0"/>
                <a:cs typeface="Calibri" panose="020F0502020204030204" pitchFamily="34" charset="0"/>
              </a:rPr>
              <a:t>Anteil langfristiger Verträge </a:t>
            </a:r>
            <a:r>
              <a:rPr lang="de-DE" sz="1200" dirty="0">
                <a:solidFill>
                  <a:schemeClr val="bg1"/>
                </a:solidFill>
                <a:latin typeface="Calibri" panose="020F0502020204030204" pitchFamily="34" charset="0"/>
                <a:cs typeface="Calibri" panose="020F0502020204030204" pitchFamily="34" charset="0"/>
              </a:rPr>
              <a:t>im Bereich der:</a:t>
            </a:r>
          </a:p>
          <a:p>
            <a:pPr marL="248920" marR="76200" indent="-171450">
              <a:lnSpc>
                <a:spcPct val="103299"/>
              </a:lnSpc>
              <a:spcBef>
                <a:spcPts val="545"/>
              </a:spcBef>
              <a:buFontTx/>
              <a:buChar char="-"/>
            </a:pPr>
            <a:r>
              <a:rPr lang="de-DE" sz="1200" b="1" dirty="0">
                <a:solidFill>
                  <a:schemeClr val="bg1"/>
                </a:solidFill>
                <a:latin typeface="Calibri" panose="020F0502020204030204" pitchFamily="34" charset="0"/>
                <a:cs typeface="Calibri" panose="020F0502020204030204" pitchFamily="34" charset="0"/>
              </a:rPr>
              <a:t>Werkverkehre (61 %)</a:t>
            </a:r>
          </a:p>
          <a:p>
            <a:pPr marL="248920" marR="76200" indent="-171450">
              <a:lnSpc>
                <a:spcPct val="103299"/>
              </a:lnSpc>
              <a:spcBef>
                <a:spcPts val="545"/>
              </a:spcBef>
              <a:buFontTx/>
              <a:buChar char="-"/>
            </a:pPr>
            <a:r>
              <a:rPr lang="de-DE" sz="1200" b="1" dirty="0">
                <a:solidFill>
                  <a:schemeClr val="bg1"/>
                </a:solidFill>
                <a:latin typeface="Calibri" panose="020F0502020204030204" pitchFamily="34" charset="0"/>
                <a:cs typeface="Calibri" panose="020F0502020204030204" pitchFamily="34" charset="0"/>
              </a:rPr>
              <a:t>Entsorgungslogistik</a:t>
            </a:r>
            <a:br>
              <a:rPr lang="de-DE" sz="1200" b="1" dirty="0">
                <a:solidFill>
                  <a:schemeClr val="bg1"/>
                </a:solidFill>
                <a:latin typeface="Calibri" panose="020F0502020204030204" pitchFamily="34" charset="0"/>
                <a:cs typeface="Calibri" panose="020F0502020204030204" pitchFamily="34" charset="0"/>
              </a:rPr>
            </a:br>
            <a:r>
              <a:rPr lang="de-DE" sz="1200" b="1" dirty="0">
                <a:solidFill>
                  <a:schemeClr val="bg1"/>
                </a:solidFill>
                <a:latin typeface="Calibri" panose="020F0502020204030204" pitchFamily="34" charset="0"/>
                <a:cs typeface="Calibri" panose="020F0502020204030204" pitchFamily="34" charset="0"/>
              </a:rPr>
              <a:t>(71 %)</a:t>
            </a:r>
          </a:p>
          <a:p>
            <a:pPr marL="248920" marR="76200" indent="-171450">
              <a:lnSpc>
                <a:spcPct val="103299"/>
              </a:lnSpc>
              <a:spcBef>
                <a:spcPts val="545"/>
              </a:spcBef>
              <a:buFontTx/>
              <a:buChar char="-"/>
            </a:pPr>
            <a:r>
              <a:rPr lang="de-DE" sz="1200" b="1" dirty="0">
                <a:solidFill>
                  <a:schemeClr val="bg1"/>
                </a:solidFill>
                <a:latin typeface="Calibri" panose="020F0502020204030204" pitchFamily="34" charset="0"/>
                <a:cs typeface="Calibri" panose="020F0502020204030204" pitchFamily="34" charset="0"/>
              </a:rPr>
              <a:t>Lagerhaltung und </a:t>
            </a:r>
            <a:r>
              <a:rPr lang="de-DE" sz="1200" b="1" dirty="0" err="1">
                <a:solidFill>
                  <a:schemeClr val="bg1"/>
                </a:solidFill>
                <a:latin typeface="Calibri" panose="020F0502020204030204" pitchFamily="34" charset="0"/>
                <a:cs typeface="Calibri" panose="020F0502020204030204" pitchFamily="34" charset="0"/>
              </a:rPr>
              <a:t>Kom</a:t>
            </a:r>
            <a:r>
              <a:rPr lang="de-DE" sz="1200" b="1" dirty="0">
                <a:solidFill>
                  <a:schemeClr val="bg1"/>
                </a:solidFill>
                <a:latin typeface="Calibri" panose="020F0502020204030204" pitchFamily="34" charset="0"/>
                <a:cs typeface="Calibri" panose="020F0502020204030204" pitchFamily="34" charset="0"/>
              </a:rPr>
              <a:t>-missionierung (82 %)</a:t>
            </a:r>
          </a:p>
        </p:txBody>
      </p:sp>
      <p:sp>
        <p:nvSpPr>
          <p:cNvPr id="36" name="Titel 1">
            <a:extLst>
              <a:ext uri="{FF2B5EF4-FFF2-40B4-BE49-F238E27FC236}">
                <a16:creationId xmlns:a16="http://schemas.microsoft.com/office/drawing/2014/main" id="{4935F3CE-C1E1-4009-AFDE-375622B09D51}"/>
              </a:ext>
            </a:extLst>
          </p:cNvPr>
          <p:cNvSpPr txBox="1">
            <a:spLocks/>
          </p:cNvSpPr>
          <p:nvPr/>
        </p:nvSpPr>
        <p:spPr>
          <a:xfrm>
            <a:off x="311852" y="125620"/>
            <a:ext cx="9903694" cy="684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Open Sans" panose="020B0606030504020204"/>
                <a:ea typeface="+mj-ea"/>
                <a:cs typeface="+mj-cs"/>
              </a:defRPr>
            </a:lvl1pPr>
          </a:lstStyle>
          <a:p>
            <a:r>
              <a:rPr lang="de-DE"/>
              <a:t>Produkte und Dienstleistungen - Übersicht </a:t>
            </a:r>
          </a:p>
        </p:txBody>
      </p:sp>
    </p:spTree>
    <p:extLst>
      <p:ext uri="{BB962C8B-B14F-4D97-AF65-F5344CB8AC3E}">
        <p14:creationId xmlns:p14="http://schemas.microsoft.com/office/powerpoint/2010/main" val="395789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6EBE8-3874-48DF-964A-B23A7CC7B215}"/>
              </a:ext>
            </a:extLst>
          </p:cNvPr>
          <p:cNvSpPr>
            <a:spLocks noGrp="1"/>
          </p:cNvSpPr>
          <p:nvPr>
            <p:ph type="title"/>
          </p:nvPr>
        </p:nvSpPr>
        <p:spPr>
          <a:xfrm>
            <a:off x="302807" y="125620"/>
            <a:ext cx="9903694" cy="684121"/>
          </a:xfrm>
        </p:spPr>
        <p:txBody>
          <a:bodyPr/>
          <a:lstStyle/>
          <a:p>
            <a:r>
              <a:rPr lang="de-DE"/>
              <a:t>Produkte und Dienstleistungen </a:t>
            </a:r>
          </a:p>
        </p:txBody>
      </p:sp>
      <p:sp>
        <p:nvSpPr>
          <p:cNvPr id="8" name="object 12">
            <a:extLst>
              <a:ext uri="{FF2B5EF4-FFF2-40B4-BE49-F238E27FC236}">
                <a16:creationId xmlns:a16="http://schemas.microsoft.com/office/drawing/2014/main" id="{5F80E990-322F-42B6-B432-5C7562510F1B}"/>
              </a:ext>
            </a:extLst>
          </p:cNvPr>
          <p:cNvSpPr/>
          <p:nvPr/>
        </p:nvSpPr>
        <p:spPr>
          <a:xfrm>
            <a:off x="2273947" y="925649"/>
            <a:ext cx="7873200" cy="4920073"/>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a:p>
        </p:txBody>
      </p:sp>
      <p:sp>
        <p:nvSpPr>
          <p:cNvPr id="9" name="object 13">
            <a:extLst>
              <a:ext uri="{FF2B5EF4-FFF2-40B4-BE49-F238E27FC236}">
                <a16:creationId xmlns:a16="http://schemas.microsoft.com/office/drawing/2014/main" id="{836E9484-C9B0-4167-9D66-42A392F01268}"/>
              </a:ext>
            </a:extLst>
          </p:cNvPr>
          <p:cNvSpPr/>
          <p:nvPr/>
        </p:nvSpPr>
        <p:spPr>
          <a:xfrm>
            <a:off x="2351664" y="1278054"/>
            <a:ext cx="1341120" cy="1584000"/>
          </a:xfrm>
          <a:custGeom>
            <a:avLst/>
            <a:gdLst/>
            <a:ahLst/>
            <a:cxnLst/>
            <a:rect l="l" t="t" r="r" b="b"/>
            <a:pathLst>
              <a:path w="1341120" h="1597660">
                <a:moveTo>
                  <a:pt x="0" y="0"/>
                </a:moveTo>
                <a:lnTo>
                  <a:pt x="1341120" y="0"/>
                </a:lnTo>
                <a:lnTo>
                  <a:pt x="1341120" y="1597152"/>
                </a:lnTo>
                <a:lnTo>
                  <a:pt x="0" y="1597152"/>
                </a:lnTo>
                <a:lnTo>
                  <a:pt x="0" y="0"/>
                </a:lnTo>
                <a:close/>
              </a:path>
            </a:pathLst>
          </a:custGeom>
          <a:solidFill>
            <a:srgbClr val="1A1A1A"/>
          </a:solidFill>
          <a:ln>
            <a:noFill/>
          </a:ln>
        </p:spPr>
        <p:txBody>
          <a:bodyPr wrap="square" lIns="0" tIns="0" rIns="0" bIns="0" rtlCol="0"/>
          <a:lstStyle/>
          <a:p>
            <a:endParaRPr/>
          </a:p>
        </p:txBody>
      </p:sp>
      <p:sp>
        <p:nvSpPr>
          <p:cNvPr id="10" name="object 14">
            <a:extLst>
              <a:ext uri="{FF2B5EF4-FFF2-40B4-BE49-F238E27FC236}">
                <a16:creationId xmlns:a16="http://schemas.microsoft.com/office/drawing/2014/main" id="{94A39260-B995-4EBB-8A6F-64E817A77378}"/>
              </a:ext>
            </a:extLst>
          </p:cNvPr>
          <p:cNvSpPr txBox="1"/>
          <p:nvPr/>
        </p:nvSpPr>
        <p:spPr>
          <a:xfrm>
            <a:off x="2481566" y="1952976"/>
            <a:ext cx="1142347" cy="232115"/>
          </a:xfrm>
          <a:prstGeom prst="rect">
            <a:avLst/>
          </a:prstGeom>
        </p:spPr>
        <p:txBody>
          <a:bodyPr vert="horz" wrap="square" lIns="0" tIns="16510" rIns="0" bIns="0" rtlCol="0">
            <a:spAutoFit/>
          </a:bodyPr>
          <a:lstStyle/>
          <a:p>
            <a:pPr marL="12700">
              <a:lnSpc>
                <a:spcPct val="100000"/>
              </a:lnSpc>
              <a:spcBef>
                <a:spcPts val="130"/>
              </a:spcBef>
            </a:pPr>
            <a:r>
              <a:rPr lang="de-DE" sz="1400" b="1" spc="5" dirty="0">
                <a:solidFill>
                  <a:srgbClr val="FFFFFF"/>
                </a:solidFill>
                <a:latin typeface="Calibri"/>
                <a:cs typeface="Calibri"/>
              </a:rPr>
              <a:t>Werkverkehre</a:t>
            </a:r>
            <a:endParaRPr sz="1400" b="1" spc="5" dirty="0">
              <a:solidFill>
                <a:srgbClr val="FFFFFF"/>
              </a:solidFill>
              <a:latin typeface="Calibri"/>
              <a:cs typeface="Calibri"/>
            </a:endParaRPr>
          </a:p>
        </p:txBody>
      </p:sp>
      <p:sp>
        <p:nvSpPr>
          <p:cNvPr id="11" name="object 15">
            <a:extLst>
              <a:ext uri="{FF2B5EF4-FFF2-40B4-BE49-F238E27FC236}">
                <a16:creationId xmlns:a16="http://schemas.microsoft.com/office/drawing/2014/main" id="{71C7A036-B4BA-41B8-9731-72EBC3924349}"/>
              </a:ext>
            </a:extLst>
          </p:cNvPr>
          <p:cNvSpPr/>
          <p:nvPr/>
        </p:nvSpPr>
        <p:spPr>
          <a:xfrm>
            <a:off x="3768232" y="1278054"/>
            <a:ext cx="6311142" cy="1584000"/>
          </a:xfrm>
          <a:custGeom>
            <a:avLst/>
            <a:gdLst/>
            <a:ahLst/>
            <a:cxnLst/>
            <a:rect l="l" t="t" r="r" b="b"/>
            <a:pathLst>
              <a:path w="6484620" h="1597660">
                <a:moveTo>
                  <a:pt x="0" y="0"/>
                </a:moveTo>
                <a:lnTo>
                  <a:pt x="6484620" y="0"/>
                </a:lnTo>
                <a:lnTo>
                  <a:pt x="6484620" y="1597152"/>
                </a:lnTo>
                <a:lnTo>
                  <a:pt x="0" y="1597152"/>
                </a:lnTo>
                <a:lnTo>
                  <a:pt x="0" y="0"/>
                </a:lnTo>
                <a:close/>
              </a:path>
            </a:pathLst>
          </a:custGeom>
          <a:solidFill>
            <a:srgbClr val="F2F2F2"/>
          </a:solidFill>
        </p:spPr>
        <p:txBody>
          <a:bodyPr wrap="square" lIns="0" tIns="0" rIns="0" bIns="0" rtlCol="0"/>
          <a:lstStyle/>
          <a:p>
            <a:pPr marL="248403" indent="-97468" defTabSz="668350">
              <a:buFont typeface="Arial" panose="020B0604020202020204" pitchFamily="34" charset="0"/>
              <a:buChar char="•"/>
              <a:tabLst>
                <a:tab pos="4800600" algn="l"/>
                <a:tab pos="6276975" algn="l"/>
              </a:tabLst>
            </a:pPr>
            <a:r>
              <a:rPr lang="de-DE" sz="1200" spc="9" dirty="0">
                <a:latin typeface="Calibri"/>
                <a:cs typeface="Calibri"/>
              </a:rPr>
              <a:t>Das wesentliche Standbein von </a:t>
            </a:r>
            <a:r>
              <a:rPr lang="de-DE" sz="1200" spc="9" dirty="0" err="1">
                <a:latin typeface="Calibri"/>
                <a:cs typeface="Calibri"/>
              </a:rPr>
              <a:t>Deliverit</a:t>
            </a:r>
            <a:r>
              <a:rPr lang="de-DE" sz="1200" spc="9" dirty="0">
                <a:latin typeface="Calibri"/>
                <a:cs typeface="Calibri"/>
              </a:rPr>
              <a:t> sind Werkverkehre, bei welchen das Unternehmen  verpackte Güter innerhalb einer Organisation zwischen verschiedenen Standorten transportiert.</a:t>
            </a:r>
          </a:p>
          <a:p>
            <a:pPr marL="150935" defTabSz="668350">
              <a:tabLst>
                <a:tab pos="4800600" algn="l"/>
                <a:tab pos="6276975" algn="l"/>
              </a:tabLst>
            </a:pPr>
            <a:endParaRPr lang="de-DE" sz="100" spc="9" dirty="0">
              <a:latin typeface="Calibri"/>
              <a:cs typeface="Calibri"/>
            </a:endParaRPr>
          </a:p>
          <a:p>
            <a:pPr marL="248403" indent="-97468" defTabSz="668350">
              <a:buFont typeface="Arial" panose="020B0604020202020204" pitchFamily="34" charset="0"/>
              <a:buChar char="•"/>
              <a:tabLst>
                <a:tab pos="4800600" algn="l"/>
                <a:tab pos="6276975" algn="l"/>
              </a:tabLst>
            </a:pPr>
            <a:r>
              <a:rPr lang="de-DE" sz="1200" spc="9" dirty="0">
                <a:latin typeface="Calibri"/>
                <a:cs typeface="Calibri"/>
              </a:rPr>
              <a:t>Im Bereich der Werkverkehre ist Luftpost- &amp; Luftfracht Ersatzverkehr (Road Feeder Service)  ein wichtiges Standbein der </a:t>
            </a:r>
            <a:r>
              <a:rPr lang="de-DE" sz="1200" spc="9" dirty="0" err="1">
                <a:latin typeface="Calibri"/>
                <a:cs typeface="Calibri"/>
              </a:rPr>
              <a:t>Deliverit</a:t>
            </a:r>
            <a:r>
              <a:rPr lang="de-DE" sz="1200" spc="9" dirty="0">
                <a:latin typeface="Calibri"/>
                <a:cs typeface="Calibri"/>
              </a:rPr>
              <a:t> </a:t>
            </a:r>
            <a:r>
              <a:rPr lang="de-DE" sz="1200" spc="9" dirty="0" err="1">
                <a:latin typeface="Calibri"/>
                <a:cs typeface="Calibri"/>
              </a:rPr>
              <a:t>Logistics</a:t>
            </a:r>
            <a:r>
              <a:rPr lang="de-DE" sz="1200" spc="9" dirty="0">
                <a:latin typeface="Calibri"/>
                <a:cs typeface="Calibri"/>
              </a:rPr>
              <a:t> GmbH.</a:t>
            </a:r>
          </a:p>
          <a:p>
            <a:pPr marL="150935" defTabSz="668350">
              <a:tabLst>
                <a:tab pos="4800600" algn="l"/>
                <a:tab pos="6276975" algn="l"/>
              </a:tabLst>
            </a:pPr>
            <a:endParaRPr lang="de-DE" sz="100" spc="9" dirty="0">
              <a:latin typeface="Calibri"/>
              <a:cs typeface="Calibri"/>
            </a:endParaRPr>
          </a:p>
          <a:p>
            <a:pPr marL="248403" indent="-97468" defTabSz="668350">
              <a:buFont typeface="Arial" panose="020B0604020202020204" pitchFamily="34" charset="0"/>
              <a:buChar char="•"/>
              <a:tabLst>
                <a:tab pos="4800600" algn="l"/>
                <a:tab pos="6276975" algn="l"/>
              </a:tabLst>
            </a:pPr>
            <a:r>
              <a:rPr lang="de-DE" sz="1200" spc="9" dirty="0">
                <a:latin typeface="Calibri"/>
                <a:cs typeface="Calibri"/>
              </a:rPr>
              <a:t>Aufgrund steigender Nachfrage im E-Commerce profitiert die </a:t>
            </a:r>
            <a:r>
              <a:rPr lang="de-DE" sz="1200" spc="9" dirty="0" err="1">
                <a:latin typeface="Calibri"/>
                <a:cs typeface="Calibri"/>
              </a:rPr>
              <a:t>Deliverit</a:t>
            </a:r>
            <a:r>
              <a:rPr lang="de-DE" sz="1200" spc="9" dirty="0">
                <a:latin typeface="Calibri"/>
                <a:cs typeface="Calibri"/>
              </a:rPr>
              <a:t> </a:t>
            </a:r>
            <a:r>
              <a:rPr lang="de-DE" sz="1200" spc="9" dirty="0" err="1">
                <a:latin typeface="Calibri"/>
                <a:cs typeface="Calibri"/>
              </a:rPr>
              <a:t>Logistics</a:t>
            </a:r>
            <a:r>
              <a:rPr lang="de-DE" sz="1200" spc="9" dirty="0">
                <a:latin typeface="Calibri"/>
                <a:cs typeface="Calibri"/>
              </a:rPr>
              <a:t> GmbH von steigenden Transportvolumina.</a:t>
            </a:r>
          </a:p>
          <a:p>
            <a:pPr marL="150935" defTabSz="668350">
              <a:tabLst>
                <a:tab pos="4800600" algn="l"/>
                <a:tab pos="6276975" algn="l"/>
              </a:tabLst>
            </a:pPr>
            <a:endParaRPr lang="de-DE" sz="100" spc="9" dirty="0">
              <a:latin typeface="Calibri"/>
              <a:cs typeface="Calibri"/>
            </a:endParaRPr>
          </a:p>
          <a:p>
            <a:pPr marL="248403" indent="-97468" defTabSz="668350">
              <a:buFont typeface="Arial" panose="020B0604020202020204" pitchFamily="34" charset="0"/>
              <a:buChar char="•"/>
              <a:tabLst>
                <a:tab pos="4800600" algn="l"/>
                <a:tab pos="6276975" algn="l"/>
              </a:tabLst>
            </a:pPr>
            <a:r>
              <a:rPr lang="de-DE" sz="1200" spc="9" dirty="0">
                <a:latin typeface="Calibri"/>
                <a:cs typeface="Calibri"/>
              </a:rPr>
              <a:t>Die Fahrer von </a:t>
            </a:r>
            <a:r>
              <a:rPr lang="de-DE" sz="1200" spc="9" dirty="0" err="1">
                <a:latin typeface="Calibri"/>
                <a:cs typeface="Calibri"/>
              </a:rPr>
              <a:t>Deliverit</a:t>
            </a:r>
            <a:r>
              <a:rPr lang="de-DE" sz="1200" spc="9" dirty="0">
                <a:latin typeface="Calibri"/>
                <a:cs typeface="Calibri"/>
              </a:rPr>
              <a:t> und der Subunternehmen sind für den Transport von Luftfracht entsprechend qualifiziert und regelmäßig überprüft.</a:t>
            </a:r>
            <a:endParaRPr lang="de-DE" sz="1100" b="1" spc="9" dirty="0">
              <a:latin typeface="Calibri"/>
              <a:cs typeface="Calibri"/>
            </a:endParaRPr>
          </a:p>
          <a:p>
            <a:pPr marL="172085" algn="just"/>
            <a:endParaRPr lang="de-DE" sz="1100" spc="10" dirty="0">
              <a:latin typeface="Calibri"/>
              <a:cs typeface="Calibri"/>
            </a:endParaRPr>
          </a:p>
        </p:txBody>
      </p:sp>
      <p:sp>
        <p:nvSpPr>
          <p:cNvPr id="33" name="object 40">
            <a:extLst>
              <a:ext uri="{FF2B5EF4-FFF2-40B4-BE49-F238E27FC236}">
                <a16:creationId xmlns:a16="http://schemas.microsoft.com/office/drawing/2014/main" id="{92613B80-7A6D-4C70-B796-2C7EFE6993C6}"/>
              </a:ext>
            </a:extLst>
          </p:cNvPr>
          <p:cNvSpPr/>
          <p:nvPr/>
        </p:nvSpPr>
        <p:spPr>
          <a:xfrm>
            <a:off x="2273951" y="925649"/>
            <a:ext cx="7873200" cy="288000"/>
          </a:xfrm>
          <a:custGeom>
            <a:avLst/>
            <a:gdLst/>
            <a:ahLst/>
            <a:cxnLst/>
            <a:rect l="l" t="t" r="r" b="b"/>
            <a:pathLst>
              <a:path w="8057515" h="330834">
                <a:moveTo>
                  <a:pt x="0" y="0"/>
                </a:moveTo>
                <a:lnTo>
                  <a:pt x="8057388" y="0"/>
                </a:lnTo>
                <a:lnTo>
                  <a:pt x="8057388" y="330708"/>
                </a:lnTo>
                <a:lnTo>
                  <a:pt x="0" y="330708"/>
                </a:lnTo>
                <a:lnTo>
                  <a:pt x="0" y="0"/>
                </a:lnTo>
                <a:close/>
              </a:path>
            </a:pathLst>
          </a:custGeom>
          <a:solidFill>
            <a:srgbClr val="1A1A1A"/>
          </a:solidFill>
          <a:ln>
            <a:noFill/>
          </a:ln>
        </p:spPr>
        <p:txBody>
          <a:bodyPr wrap="square" lIns="0" tIns="0" rIns="0" bIns="0" rtlCol="0"/>
          <a:lstStyle/>
          <a:p>
            <a:endParaRPr/>
          </a:p>
        </p:txBody>
      </p:sp>
      <p:sp>
        <p:nvSpPr>
          <p:cNvPr id="34" name="object 41">
            <a:extLst>
              <a:ext uri="{FF2B5EF4-FFF2-40B4-BE49-F238E27FC236}">
                <a16:creationId xmlns:a16="http://schemas.microsoft.com/office/drawing/2014/main" id="{27B70339-7C13-4E2F-911B-1598D7783ED2}"/>
              </a:ext>
            </a:extLst>
          </p:cNvPr>
          <p:cNvSpPr txBox="1"/>
          <p:nvPr/>
        </p:nvSpPr>
        <p:spPr>
          <a:xfrm>
            <a:off x="2351664" y="941676"/>
            <a:ext cx="1631950" cy="232756"/>
          </a:xfrm>
          <a:prstGeom prst="rect">
            <a:avLst/>
          </a:prstGeom>
        </p:spPr>
        <p:txBody>
          <a:bodyPr vert="horz" wrap="square" lIns="0" tIns="17145" rIns="0" bIns="0" rtlCol="0">
            <a:spAutoFit/>
          </a:bodyPr>
          <a:lstStyle/>
          <a:p>
            <a:pPr marL="12700">
              <a:lnSpc>
                <a:spcPct val="100000"/>
              </a:lnSpc>
              <a:spcBef>
                <a:spcPts val="135"/>
              </a:spcBef>
            </a:pPr>
            <a:r>
              <a:rPr lang="de-DE" sz="1400" b="1" spc="10">
                <a:solidFill>
                  <a:srgbClr val="FFFFFF"/>
                </a:solidFill>
                <a:latin typeface="Calibri"/>
                <a:cs typeface="Calibri"/>
              </a:rPr>
              <a:t>Übersicht</a:t>
            </a:r>
            <a:endParaRPr sz="1200">
              <a:latin typeface="Calibri"/>
              <a:cs typeface="Calibri"/>
            </a:endParaRPr>
          </a:p>
        </p:txBody>
      </p:sp>
      <p:sp>
        <p:nvSpPr>
          <p:cNvPr id="42" name="object 13">
            <a:extLst>
              <a:ext uri="{FF2B5EF4-FFF2-40B4-BE49-F238E27FC236}">
                <a16:creationId xmlns:a16="http://schemas.microsoft.com/office/drawing/2014/main" id="{85ADFC1E-6784-494E-8B26-F504839F85B3}"/>
              </a:ext>
            </a:extLst>
          </p:cNvPr>
          <p:cNvSpPr/>
          <p:nvPr/>
        </p:nvSpPr>
        <p:spPr>
          <a:xfrm>
            <a:off x="2351664" y="2947482"/>
            <a:ext cx="1341120" cy="1404000"/>
          </a:xfrm>
          <a:custGeom>
            <a:avLst/>
            <a:gdLst/>
            <a:ahLst/>
            <a:cxnLst/>
            <a:rect l="l" t="t" r="r" b="b"/>
            <a:pathLst>
              <a:path w="1341120" h="1597660">
                <a:moveTo>
                  <a:pt x="0" y="0"/>
                </a:moveTo>
                <a:lnTo>
                  <a:pt x="1341120" y="0"/>
                </a:lnTo>
                <a:lnTo>
                  <a:pt x="1341120" y="1597152"/>
                </a:lnTo>
                <a:lnTo>
                  <a:pt x="0" y="1597152"/>
                </a:lnTo>
                <a:lnTo>
                  <a:pt x="0" y="0"/>
                </a:lnTo>
                <a:close/>
              </a:path>
            </a:pathLst>
          </a:custGeom>
          <a:solidFill>
            <a:srgbClr val="1A1A1A"/>
          </a:solidFill>
          <a:ln>
            <a:noFill/>
          </a:ln>
        </p:spPr>
        <p:txBody>
          <a:bodyPr wrap="square" lIns="0" tIns="0" rIns="0" bIns="0" rtlCol="0"/>
          <a:lstStyle/>
          <a:p>
            <a:endParaRPr sz="1400"/>
          </a:p>
        </p:txBody>
      </p:sp>
      <p:sp>
        <p:nvSpPr>
          <p:cNvPr id="43" name="object 14">
            <a:extLst>
              <a:ext uri="{FF2B5EF4-FFF2-40B4-BE49-F238E27FC236}">
                <a16:creationId xmlns:a16="http://schemas.microsoft.com/office/drawing/2014/main" id="{3263E368-D38C-4C03-9354-B95A8230EA66}"/>
              </a:ext>
            </a:extLst>
          </p:cNvPr>
          <p:cNvSpPr txBox="1"/>
          <p:nvPr/>
        </p:nvSpPr>
        <p:spPr>
          <a:xfrm>
            <a:off x="2527050" y="3442138"/>
            <a:ext cx="990347" cy="447558"/>
          </a:xfrm>
          <a:prstGeom prst="rect">
            <a:avLst/>
          </a:prstGeom>
        </p:spPr>
        <p:txBody>
          <a:bodyPr vert="horz" wrap="square" lIns="0" tIns="16510" rIns="0" bIns="0" rtlCol="0">
            <a:spAutoFit/>
          </a:bodyPr>
          <a:lstStyle/>
          <a:p>
            <a:pPr marL="12700">
              <a:lnSpc>
                <a:spcPct val="100000"/>
              </a:lnSpc>
              <a:spcBef>
                <a:spcPts val="130"/>
              </a:spcBef>
            </a:pPr>
            <a:r>
              <a:rPr lang="de-DE" sz="1400" b="1" spc="5" dirty="0">
                <a:solidFill>
                  <a:srgbClr val="FFFFFF"/>
                </a:solidFill>
                <a:latin typeface="Calibri"/>
                <a:cs typeface="Calibri"/>
              </a:rPr>
              <a:t>Entsorgungs-logistik</a:t>
            </a:r>
            <a:endParaRPr sz="1400" b="1" spc="5" dirty="0">
              <a:solidFill>
                <a:srgbClr val="FFFFFF"/>
              </a:solidFill>
              <a:latin typeface="Calibri"/>
              <a:cs typeface="Calibri"/>
            </a:endParaRPr>
          </a:p>
        </p:txBody>
      </p:sp>
      <p:sp>
        <p:nvSpPr>
          <p:cNvPr id="44" name="object 15">
            <a:extLst>
              <a:ext uri="{FF2B5EF4-FFF2-40B4-BE49-F238E27FC236}">
                <a16:creationId xmlns:a16="http://schemas.microsoft.com/office/drawing/2014/main" id="{02EA9378-C8DA-43AE-ACBE-8314A3C2797B}"/>
              </a:ext>
            </a:extLst>
          </p:cNvPr>
          <p:cNvSpPr/>
          <p:nvPr/>
        </p:nvSpPr>
        <p:spPr>
          <a:xfrm>
            <a:off x="3768222" y="2947128"/>
            <a:ext cx="6311142" cy="1392709"/>
          </a:xfrm>
          <a:custGeom>
            <a:avLst/>
            <a:gdLst/>
            <a:ahLst/>
            <a:cxnLst/>
            <a:rect l="l" t="t" r="r" b="b"/>
            <a:pathLst>
              <a:path w="6484620" h="1597660">
                <a:moveTo>
                  <a:pt x="0" y="0"/>
                </a:moveTo>
                <a:lnTo>
                  <a:pt x="6484620" y="0"/>
                </a:lnTo>
                <a:lnTo>
                  <a:pt x="6484620" y="1597152"/>
                </a:lnTo>
                <a:lnTo>
                  <a:pt x="0" y="1597152"/>
                </a:lnTo>
                <a:lnTo>
                  <a:pt x="0" y="0"/>
                </a:lnTo>
                <a:close/>
              </a:path>
            </a:pathLst>
          </a:custGeom>
          <a:solidFill>
            <a:srgbClr val="F2F2F2"/>
          </a:solidFill>
        </p:spPr>
        <p:txBody>
          <a:bodyPr wrap="square" lIns="0" tIns="0" rIns="0" bIns="0" rtlCol="0"/>
          <a:lstStyle/>
          <a:p>
            <a:pPr marL="209977" marR="124081" indent="-150379">
              <a:lnSpc>
                <a:spcPct val="103200"/>
              </a:lnSpc>
              <a:spcBef>
                <a:spcPts val="419"/>
              </a:spcBef>
              <a:buFont typeface="Arial" panose="020B0604020202020204" pitchFamily="34" charset="0"/>
              <a:buChar char="•"/>
            </a:pPr>
            <a:endParaRPr lang="de-DE" sz="1100">
              <a:latin typeface="Calibri"/>
              <a:cs typeface="Calibri"/>
            </a:endParaRPr>
          </a:p>
        </p:txBody>
      </p:sp>
      <p:sp>
        <p:nvSpPr>
          <p:cNvPr id="45" name="object 13">
            <a:extLst>
              <a:ext uri="{FF2B5EF4-FFF2-40B4-BE49-F238E27FC236}">
                <a16:creationId xmlns:a16="http://schemas.microsoft.com/office/drawing/2014/main" id="{8B11667F-FEA1-4442-9B09-57BBB8C83C29}"/>
              </a:ext>
            </a:extLst>
          </p:cNvPr>
          <p:cNvSpPr/>
          <p:nvPr/>
        </p:nvSpPr>
        <p:spPr>
          <a:xfrm>
            <a:off x="2351674" y="4431749"/>
            <a:ext cx="1341120" cy="1350000"/>
          </a:xfrm>
          <a:custGeom>
            <a:avLst/>
            <a:gdLst/>
            <a:ahLst/>
            <a:cxnLst/>
            <a:rect l="l" t="t" r="r" b="b"/>
            <a:pathLst>
              <a:path w="1341120" h="1597660">
                <a:moveTo>
                  <a:pt x="0" y="0"/>
                </a:moveTo>
                <a:lnTo>
                  <a:pt x="1341120" y="0"/>
                </a:lnTo>
                <a:lnTo>
                  <a:pt x="1341120" y="1597152"/>
                </a:lnTo>
                <a:lnTo>
                  <a:pt x="0" y="1597152"/>
                </a:lnTo>
                <a:lnTo>
                  <a:pt x="0" y="0"/>
                </a:lnTo>
                <a:close/>
              </a:path>
            </a:pathLst>
          </a:custGeom>
          <a:solidFill>
            <a:srgbClr val="1A1A1A"/>
          </a:solidFill>
          <a:ln>
            <a:noFill/>
          </a:ln>
        </p:spPr>
        <p:txBody>
          <a:bodyPr wrap="square" lIns="0" tIns="0" rIns="0" bIns="0" rtlCol="0"/>
          <a:lstStyle/>
          <a:p>
            <a:endParaRPr/>
          </a:p>
        </p:txBody>
      </p:sp>
      <p:sp>
        <p:nvSpPr>
          <p:cNvPr id="46" name="object 14">
            <a:extLst>
              <a:ext uri="{FF2B5EF4-FFF2-40B4-BE49-F238E27FC236}">
                <a16:creationId xmlns:a16="http://schemas.microsoft.com/office/drawing/2014/main" id="{E7A4C128-6E2E-459F-8F34-BA645B3576DF}"/>
              </a:ext>
            </a:extLst>
          </p:cNvPr>
          <p:cNvSpPr txBox="1"/>
          <p:nvPr/>
        </p:nvSpPr>
        <p:spPr>
          <a:xfrm>
            <a:off x="2481566" y="4767101"/>
            <a:ext cx="1205647" cy="663002"/>
          </a:xfrm>
          <a:prstGeom prst="rect">
            <a:avLst/>
          </a:prstGeom>
        </p:spPr>
        <p:txBody>
          <a:bodyPr vert="horz" wrap="square" lIns="0" tIns="16510" rIns="0" bIns="0" rtlCol="0">
            <a:spAutoFit/>
          </a:bodyPr>
          <a:lstStyle/>
          <a:p>
            <a:pPr marL="12700">
              <a:lnSpc>
                <a:spcPct val="100000"/>
              </a:lnSpc>
              <a:spcBef>
                <a:spcPts val="130"/>
              </a:spcBef>
            </a:pPr>
            <a:r>
              <a:rPr lang="de-DE" sz="1400" b="1" spc="5" dirty="0">
                <a:solidFill>
                  <a:srgbClr val="FFFFFF"/>
                </a:solidFill>
                <a:latin typeface="Calibri"/>
                <a:cs typeface="Calibri"/>
              </a:rPr>
              <a:t>Lagerhaltung und Kommis-</a:t>
            </a:r>
            <a:r>
              <a:rPr lang="de-DE" sz="1400" b="1" spc="5" dirty="0" err="1">
                <a:solidFill>
                  <a:srgbClr val="FFFFFF"/>
                </a:solidFill>
                <a:latin typeface="Calibri"/>
                <a:cs typeface="Calibri"/>
              </a:rPr>
              <a:t>sionierung</a:t>
            </a:r>
            <a:endParaRPr sz="1400" b="1" spc="5" dirty="0">
              <a:solidFill>
                <a:srgbClr val="FFFFFF"/>
              </a:solidFill>
              <a:latin typeface="Calibri"/>
              <a:cs typeface="Calibri"/>
            </a:endParaRPr>
          </a:p>
        </p:txBody>
      </p:sp>
      <p:sp>
        <p:nvSpPr>
          <p:cNvPr id="47" name="object 15">
            <a:extLst>
              <a:ext uri="{FF2B5EF4-FFF2-40B4-BE49-F238E27FC236}">
                <a16:creationId xmlns:a16="http://schemas.microsoft.com/office/drawing/2014/main" id="{F0841F06-A3C0-49EA-A7F7-EB9E4BD33571}"/>
              </a:ext>
            </a:extLst>
          </p:cNvPr>
          <p:cNvSpPr/>
          <p:nvPr/>
        </p:nvSpPr>
        <p:spPr>
          <a:xfrm>
            <a:off x="3768232" y="4418815"/>
            <a:ext cx="6311142" cy="1360800"/>
          </a:xfrm>
          <a:custGeom>
            <a:avLst/>
            <a:gdLst/>
            <a:ahLst/>
            <a:cxnLst/>
            <a:rect l="l" t="t" r="r" b="b"/>
            <a:pathLst>
              <a:path w="6484620" h="1597660">
                <a:moveTo>
                  <a:pt x="0" y="0"/>
                </a:moveTo>
                <a:lnTo>
                  <a:pt x="6484620" y="0"/>
                </a:lnTo>
                <a:lnTo>
                  <a:pt x="6484620" y="1597152"/>
                </a:lnTo>
                <a:lnTo>
                  <a:pt x="0" y="1597152"/>
                </a:lnTo>
                <a:lnTo>
                  <a:pt x="0" y="0"/>
                </a:lnTo>
                <a:close/>
              </a:path>
            </a:pathLst>
          </a:custGeom>
          <a:solidFill>
            <a:srgbClr val="F2F2F2"/>
          </a:solidFill>
        </p:spPr>
        <p:txBody>
          <a:bodyPr wrap="square" lIns="0" tIns="0" rIns="0" bIns="0" rtlCol="0"/>
          <a:lstStyle/>
          <a:p>
            <a:pPr marL="59598" marR="124081" algn="just">
              <a:lnSpc>
                <a:spcPct val="103200"/>
              </a:lnSpc>
            </a:pPr>
            <a:endParaRPr lang="de-DE" sz="1200">
              <a:latin typeface="Calibri"/>
              <a:cs typeface="Calibri"/>
            </a:endParaRPr>
          </a:p>
        </p:txBody>
      </p:sp>
      <p:sp>
        <p:nvSpPr>
          <p:cNvPr id="18" name="Foliennummernplatzhalter 3">
            <a:extLst>
              <a:ext uri="{FF2B5EF4-FFF2-40B4-BE49-F238E27FC236}">
                <a16:creationId xmlns:a16="http://schemas.microsoft.com/office/drawing/2014/main" id="{6AE88585-0224-4D72-83A6-9AB2BEA80FD9}"/>
              </a:ext>
            </a:extLst>
          </p:cNvPr>
          <p:cNvSpPr>
            <a:spLocks noGrp="1"/>
          </p:cNvSpPr>
          <p:nvPr>
            <p:ph type="sldNum" sz="quarter" idx="4"/>
          </p:nvPr>
        </p:nvSpPr>
        <p:spPr>
          <a:xfrm>
            <a:off x="9180615" y="6353463"/>
            <a:ext cx="2743200" cy="365125"/>
          </a:xfrm>
        </p:spPr>
        <p:txBody>
          <a:bodyPr/>
          <a:lstStyle/>
          <a:p>
            <a:pPr algn="r"/>
            <a:r>
              <a:rPr lang="de-DE"/>
              <a:t>Seite </a:t>
            </a:r>
            <a:fld id="{67489CC3-7238-444E-A7A9-4B5CBD2CEC7D}" type="slidenum">
              <a:rPr lang="de-DE" smtClean="0"/>
              <a:pPr algn="r"/>
              <a:t>17</a:t>
            </a:fld>
            <a:endParaRPr lang="de-DE"/>
          </a:p>
        </p:txBody>
      </p:sp>
      <p:sp>
        <p:nvSpPr>
          <p:cNvPr id="20" name="Textfeld 19">
            <a:extLst>
              <a:ext uri="{FF2B5EF4-FFF2-40B4-BE49-F238E27FC236}">
                <a16:creationId xmlns:a16="http://schemas.microsoft.com/office/drawing/2014/main" id="{6BB7BC4D-9A64-46E0-A171-2A304AF60289}"/>
              </a:ext>
            </a:extLst>
          </p:cNvPr>
          <p:cNvSpPr txBox="1"/>
          <p:nvPr/>
        </p:nvSpPr>
        <p:spPr>
          <a:xfrm>
            <a:off x="3655563" y="2924419"/>
            <a:ext cx="6491583" cy="1480085"/>
          </a:xfrm>
          <a:prstGeom prst="rect">
            <a:avLst/>
          </a:prstGeom>
          <a:noFill/>
        </p:spPr>
        <p:txBody>
          <a:bodyPr wrap="square">
            <a:spAutoFit/>
          </a:bodyPr>
          <a:lstStyle/>
          <a:p>
            <a:pPr marL="248403" marR="124081" indent="-97468" defTabSz="668350">
              <a:lnSpc>
                <a:spcPct val="103200"/>
              </a:lnSpc>
              <a:buFont typeface="Arial" panose="020B0604020202020204" pitchFamily="34" charset="0"/>
              <a:buChar char="•"/>
              <a:tabLst>
                <a:tab pos="4800982" algn="l"/>
              </a:tabLst>
            </a:pPr>
            <a:r>
              <a:rPr lang="de-DE" sz="1200" spc="9" dirty="0">
                <a:latin typeface="Calibri"/>
                <a:cs typeface="Calibri"/>
              </a:rPr>
              <a:t>Seit der Zertifizierung als Entsorgungsfachbetrieb im Jahre 2016 ist </a:t>
            </a:r>
            <a:r>
              <a:rPr lang="de-DE" sz="1200" spc="9" dirty="0" err="1">
                <a:latin typeface="Calibri"/>
                <a:cs typeface="Calibri"/>
              </a:rPr>
              <a:t>Deliverit</a:t>
            </a:r>
            <a:r>
              <a:rPr lang="de-DE" sz="1200" spc="9" dirty="0">
                <a:latin typeface="Calibri"/>
                <a:cs typeface="Calibri"/>
              </a:rPr>
              <a:t>  für verschiedene Unternehmen und Ämter tätig.</a:t>
            </a:r>
          </a:p>
          <a:p>
            <a:pPr marL="248403" marR="124081" indent="-97468" defTabSz="668350">
              <a:lnSpc>
                <a:spcPct val="103200"/>
              </a:lnSpc>
              <a:buFont typeface="Arial" panose="020B0604020202020204" pitchFamily="34" charset="0"/>
              <a:buChar char="•"/>
              <a:tabLst>
                <a:tab pos="4800982" algn="l"/>
              </a:tabLst>
            </a:pPr>
            <a:endParaRPr lang="de-DE" sz="100" spc="9" dirty="0">
              <a:latin typeface="Calibri"/>
              <a:cs typeface="Calibri"/>
            </a:endParaRPr>
          </a:p>
          <a:p>
            <a:pPr marL="248403" marR="124081" indent="-97468" defTabSz="668350">
              <a:lnSpc>
                <a:spcPct val="103200"/>
              </a:lnSpc>
              <a:buFont typeface="Arial" panose="020B0604020202020204" pitchFamily="34" charset="0"/>
              <a:buChar char="•"/>
              <a:tabLst>
                <a:tab pos="4800982" algn="l"/>
              </a:tabLst>
            </a:pPr>
            <a:r>
              <a:rPr lang="de-DE" sz="1200" spc="9" dirty="0">
                <a:latin typeface="Calibri"/>
                <a:cs typeface="Calibri"/>
              </a:rPr>
              <a:t>Mittels Schubboden-Aufliegern werden jährlich ca. 320.000 Tonnen Müll und Abfall </a:t>
            </a:r>
            <a:r>
              <a:rPr lang="de-DE" sz="1200" spc="9" dirty="0" err="1">
                <a:latin typeface="Calibri"/>
                <a:cs typeface="Calibri"/>
              </a:rPr>
              <a:t>transpor-tiert</a:t>
            </a:r>
            <a:r>
              <a:rPr lang="de-DE" sz="1200" spc="9" dirty="0">
                <a:latin typeface="Calibri"/>
                <a:cs typeface="Calibri"/>
              </a:rPr>
              <a:t>. </a:t>
            </a:r>
          </a:p>
          <a:p>
            <a:pPr marL="150935" marR="124081" defTabSz="668350">
              <a:lnSpc>
                <a:spcPct val="103200"/>
              </a:lnSpc>
              <a:tabLst>
                <a:tab pos="4800982" algn="l"/>
              </a:tabLst>
            </a:pPr>
            <a:endParaRPr lang="de-DE" sz="100" spc="9" dirty="0">
              <a:latin typeface="Calibri"/>
              <a:cs typeface="Calibri"/>
            </a:endParaRPr>
          </a:p>
          <a:p>
            <a:pPr marL="248403" marR="124081" indent="-97468" defTabSz="668350">
              <a:lnSpc>
                <a:spcPct val="103200"/>
              </a:lnSpc>
              <a:buFont typeface="Arial" panose="020B0604020202020204" pitchFamily="34" charset="0"/>
              <a:buChar char="•"/>
              <a:tabLst>
                <a:tab pos="4800982" algn="l"/>
              </a:tabLst>
            </a:pPr>
            <a:r>
              <a:rPr lang="de-DE" sz="1200" spc="9" dirty="0">
                <a:latin typeface="Calibri"/>
                <a:cs typeface="Calibri"/>
              </a:rPr>
              <a:t>Der Sektor bietet aufgrund der durch die nötige Zertifizierung geschaffenen Markteintritts-barrieren ein moderates Wettbewerbsumfeld sowie eine gute Ertragskraft und ist im Fokus für das weitere Wachstum.</a:t>
            </a:r>
          </a:p>
        </p:txBody>
      </p:sp>
      <p:sp>
        <p:nvSpPr>
          <p:cNvPr id="24" name="Textfeld 23">
            <a:extLst>
              <a:ext uri="{FF2B5EF4-FFF2-40B4-BE49-F238E27FC236}">
                <a16:creationId xmlns:a16="http://schemas.microsoft.com/office/drawing/2014/main" id="{8B388399-0785-4E01-B74A-F4F504E38C10}"/>
              </a:ext>
            </a:extLst>
          </p:cNvPr>
          <p:cNvSpPr txBox="1"/>
          <p:nvPr/>
        </p:nvSpPr>
        <p:spPr>
          <a:xfrm>
            <a:off x="3713846" y="4398353"/>
            <a:ext cx="6491582" cy="1242391"/>
          </a:xfrm>
          <a:prstGeom prst="rect">
            <a:avLst/>
          </a:prstGeom>
          <a:noFill/>
        </p:spPr>
        <p:txBody>
          <a:bodyPr wrap="square">
            <a:spAutoFit/>
          </a:bodyPr>
          <a:lstStyle/>
          <a:p>
            <a:pPr marL="209977" marR="124081" indent="-150379">
              <a:lnSpc>
                <a:spcPct val="103200"/>
              </a:lnSpc>
              <a:buFont typeface="Arial" panose="020B0604020202020204" pitchFamily="34" charset="0"/>
              <a:buChar char="•"/>
            </a:pPr>
            <a:r>
              <a:rPr lang="de-DE" sz="1200" dirty="0">
                <a:latin typeface="Calibri"/>
                <a:cs typeface="Calibri"/>
              </a:rPr>
              <a:t>Die Kommissionierung steht für das Zusammenstellen von vordefinierten Aufträgen aus einem Lagersortiment</a:t>
            </a:r>
            <a:r>
              <a:rPr lang="de-DE" sz="1200" dirty="0">
                <a:solidFill>
                  <a:srgbClr val="3E454C"/>
                </a:solidFill>
                <a:latin typeface="PT Sans"/>
              </a:rPr>
              <a:t>.</a:t>
            </a:r>
          </a:p>
          <a:p>
            <a:pPr marL="59598" marR="124081">
              <a:lnSpc>
                <a:spcPct val="103200"/>
              </a:lnSpc>
            </a:pPr>
            <a:endParaRPr lang="de-DE" sz="100" dirty="0">
              <a:solidFill>
                <a:srgbClr val="3E454C"/>
              </a:solidFill>
              <a:latin typeface="PT Sans"/>
            </a:endParaRPr>
          </a:p>
          <a:p>
            <a:pPr marL="209977" marR="124081" indent="-150379">
              <a:lnSpc>
                <a:spcPct val="103200"/>
              </a:lnSpc>
              <a:buFont typeface="Arial" panose="020B0604020202020204" pitchFamily="34" charset="0"/>
              <a:buChar char="•"/>
            </a:pPr>
            <a:r>
              <a:rPr lang="de-DE" sz="1200" dirty="0">
                <a:latin typeface="Calibri"/>
                <a:cs typeface="Calibri"/>
              </a:rPr>
              <a:t>Im Bereich der Lagerhaltung und Kommissionierung bietet die </a:t>
            </a:r>
            <a:r>
              <a:rPr lang="de-DE" sz="1200" dirty="0" err="1">
                <a:latin typeface="Calibri"/>
                <a:cs typeface="Calibri"/>
              </a:rPr>
              <a:t>Deliverit</a:t>
            </a:r>
            <a:r>
              <a:rPr lang="de-DE" sz="1200" dirty="0">
                <a:latin typeface="Calibri"/>
                <a:cs typeface="Calibri"/>
              </a:rPr>
              <a:t> GmbH  unter anderem Just-in-Time Logistik bzw. Distributionslogistik und die </a:t>
            </a:r>
            <a:r>
              <a:rPr lang="de-DE" sz="1200" dirty="0" err="1">
                <a:latin typeface="Calibri"/>
                <a:cs typeface="Calibri"/>
              </a:rPr>
              <a:t>Dekonsolidierung</a:t>
            </a:r>
            <a:r>
              <a:rPr lang="de-DE" sz="1200" dirty="0">
                <a:latin typeface="Calibri"/>
                <a:cs typeface="Calibri"/>
              </a:rPr>
              <a:t> von Überseecontainern an.</a:t>
            </a:r>
          </a:p>
          <a:p>
            <a:pPr marL="209977" marR="124081" indent="-150379">
              <a:lnSpc>
                <a:spcPct val="103200"/>
              </a:lnSpc>
              <a:buFont typeface="Arial" panose="020B0604020202020204" pitchFamily="34" charset="0"/>
              <a:buChar char="•"/>
              <a:tabLst>
                <a:tab pos="4800600" algn="l"/>
                <a:tab pos="6276975" algn="l"/>
              </a:tabLst>
            </a:pPr>
            <a:r>
              <a:rPr lang="de-DE" sz="1200" dirty="0">
                <a:latin typeface="Calibri"/>
                <a:cs typeface="Calibri"/>
              </a:rPr>
              <a:t>Für die Leistungserbringung hat </a:t>
            </a:r>
            <a:r>
              <a:rPr lang="de-DE" sz="1200" dirty="0" err="1">
                <a:latin typeface="Calibri"/>
                <a:cs typeface="Calibri"/>
              </a:rPr>
              <a:t>Deliverit</a:t>
            </a:r>
            <a:r>
              <a:rPr lang="de-DE" sz="1200" dirty="0">
                <a:latin typeface="Calibri"/>
                <a:cs typeface="Calibri"/>
              </a:rPr>
              <a:t> Lagerhallen neben seinen Logistikzentren angemietet.</a:t>
            </a:r>
          </a:p>
        </p:txBody>
      </p:sp>
      <p:sp>
        <p:nvSpPr>
          <p:cNvPr id="26" name="object 14">
            <a:extLst>
              <a:ext uri="{FF2B5EF4-FFF2-40B4-BE49-F238E27FC236}">
                <a16:creationId xmlns:a16="http://schemas.microsoft.com/office/drawing/2014/main" id="{CF98E20D-4EC3-4493-A4E5-BE6EF00AC17E}"/>
              </a:ext>
            </a:extLst>
          </p:cNvPr>
          <p:cNvSpPr txBox="1"/>
          <p:nvPr/>
        </p:nvSpPr>
        <p:spPr>
          <a:xfrm>
            <a:off x="302807" y="921747"/>
            <a:ext cx="1872000" cy="4923975"/>
          </a:xfrm>
          <a:prstGeom prst="rect">
            <a:avLst/>
          </a:prstGeom>
          <a:solidFill>
            <a:srgbClr val="1A1A1A"/>
          </a:solidFill>
          <a:ln>
            <a:noFill/>
          </a:ln>
        </p:spPr>
        <p:txBody>
          <a:bodyPr vert="horz" wrap="square" lIns="0" tIns="69215" rIns="0" bIns="0" rtlCol="0">
            <a:noAutofit/>
          </a:bodyPr>
          <a:lstStyle/>
          <a:p>
            <a:pPr marL="77470"/>
            <a:r>
              <a:rPr lang="de-DE" sz="1200" spc="9" dirty="0">
                <a:solidFill>
                  <a:schemeClr val="bg1"/>
                </a:solidFill>
              </a:rPr>
              <a:t>Die </a:t>
            </a:r>
            <a:r>
              <a:rPr lang="de-DE" sz="1200" b="1" spc="9" dirty="0">
                <a:solidFill>
                  <a:schemeClr val="bg1"/>
                </a:solidFill>
              </a:rPr>
              <a:t>Sparte</a:t>
            </a:r>
            <a:r>
              <a:rPr lang="de-DE" sz="1200" spc="9" dirty="0">
                <a:solidFill>
                  <a:schemeClr val="bg1"/>
                </a:solidFill>
              </a:rPr>
              <a:t> der </a:t>
            </a:r>
            <a:r>
              <a:rPr lang="de-DE" sz="1200" b="1" spc="9" dirty="0" err="1">
                <a:solidFill>
                  <a:schemeClr val="bg1"/>
                </a:solidFill>
              </a:rPr>
              <a:t>Werkver</a:t>
            </a:r>
            <a:r>
              <a:rPr lang="de-DE" sz="1200" b="1" spc="9" dirty="0">
                <a:solidFill>
                  <a:schemeClr val="bg1"/>
                </a:solidFill>
              </a:rPr>
              <a:t>-kehre</a:t>
            </a:r>
            <a:r>
              <a:rPr lang="de-DE" sz="1200" spc="9" dirty="0">
                <a:solidFill>
                  <a:schemeClr val="bg1"/>
                </a:solidFill>
              </a:rPr>
              <a:t> unterteilt sich in </a:t>
            </a:r>
            <a:r>
              <a:rPr lang="de-DE" sz="1200" b="1" spc="9" dirty="0">
                <a:solidFill>
                  <a:schemeClr val="bg1"/>
                </a:solidFill>
              </a:rPr>
              <a:t>5 Unterbereiche</a:t>
            </a:r>
            <a:r>
              <a:rPr lang="de-DE" sz="1200" spc="9" dirty="0">
                <a:solidFill>
                  <a:schemeClr val="bg1"/>
                </a:solidFill>
              </a:rPr>
              <a:t>:  </a:t>
            </a:r>
          </a:p>
          <a:p>
            <a:pPr marL="248920" indent="-171450">
              <a:buFontTx/>
              <a:buChar char="-"/>
            </a:pPr>
            <a:r>
              <a:rPr lang="de-DE" sz="1200" spc="9" dirty="0">
                <a:solidFill>
                  <a:schemeClr val="bg1"/>
                </a:solidFill>
              </a:rPr>
              <a:t>IT-Transporte</a:t>
            </a:r>
          </a:p>
          <a:p>
            <a:pPr marL="248920" indent="-171450">
              <a:buFontTx/>
              <a:buChar char="-"/>
            </a:pPr>
            <a:r>
              <a:rPr lang="de-DE" sz="1200" spc="9" dirty="0">
                <a:solidFill>
                  <a:schemeClr val="bg1"/>
                </a:solidFill>
              </a:rPr>
              <a:t>Automobil</a:t>
            </a:r>
          </a:p>
          <a:p>
            <a:pPr marL="248920" indent="-171450">
              <a:buFontTx/>
              <a:buChar char="-"/>
            </a:pPr>
            <a:r>
              <a:rPr lang="de-DE" sz="1200" spc="9" dirty="0">
                <a:solidFill>
                  <a:schemeClr val="bg1"/>
                </a:solidFill>
              </a:rPr>
              <a:t>Medizinproben</a:t>
            </a:r>
          </a:p>
          <a:p>
            <a:pPr marL="248920" indent="-171450">
              <a:buFontTx/>
              <a:buChar char="-"/>
            </a:pPr>
            <a:r>
              <a:rPr lang="de-DE" sz="1200" spc="9" dirty="0">
                <a:solidFill>
                  <a:schemeClr val="bg1"/>
                </a:solidFill>
              </a:rPr>
              <a:t>Luftfracht  </a:t>
            </a:r>
          </a:p>
          <a:p>
            <a:pPr marL="248920" indent="-171450">
              <a:buFontTx/>
              <a:buChar char="-"/>
            </a:pPr>
            <a:r>
              <a:rPr lang="de-DE" sz="1200" spc="9" dirty="0">
                <a:solidFill>
                  <a:schemeClr val="bg1"/>
                </a:solidFill>
              </a:rPr>
              <a:t>Luftpost</a:t>
            </a:r>
          </a:p>
          <a:p>
            <a:pPr marL="77470"/>
            <a:endParaRPr lang="de-DE" sz="1200" spc="9" dirty="0">
              <a:solidFill>
                <a:schemeClr val="bg1"/>
              </a:solidFill>
            </a:endParaRPr>
          </a:p>
          <a:p>
            <a:pPr marL="92075"/>
            <a:r>
              <a:rPr lang="de-DE" sz="1200" b="1" spc="9" dirty="0">
                <a:solidFill>
                  <a:schemeClr val="bg1"/>
                </a:solidFill>
              </a:rPr>
              <a:t>Zeitkritische Sendungen </a:t>
            </a:r>
            <a:r>
              <a:rPr lang="de-DE" sz="1200" spc="9" dirty="0">
                <a:solidFill>
                  <a:schemeClr val="bg1"/>
                </a:solidFill>
              </a:rPr>
              <a:t>bis etwa 800 km werden mittels eines </a:t>
            </a:r>
            <a:r>
              <a:rPr lang="de-DE" sz="1200" b="1" spc="9" dirty="0">
                <a:solidFill>
                  <a:schemeClr val="bg1"/>
                </a:solidFill>
              </a:rPr>
              <a:t>3,5t Sprinters günstiger </a:t>
            </a:r>
            <a:r>
              <a:rPr lang="de-DE" sz="1200" spc="9" dirty="0">
                <a:solidFill>
                  <a:schemeClr val="bg1"/>
                </a:solidFill>
              </a:rPr>
              <a:t>und in </a:t>
            </a:r>
            <a:r>
              <a:rPr lang="de-DE" sz="1200" b="1" spc="9" dirty="0">
                <a:solidFill>
                  <a:schemeClr val="bg1"/>
                </a:solidFill>
              </a:rPr>
              <a:t>höherer Qualität gefahren</a:t>
            </a:r>
            <a:r>
              <a:rPr lang="de-DE" sz="1200" spc="9" dirty="0">
                <a:solidFill>
                  <a:schemeClr val="bg1"/>
                </a:solidFill>
              </a:rPr>
              <a:t> als geflogen.</a:t>
            </a:r>
          </a:p>
          <a:p>
            <a:endParaRPr lang="de-DE" sz="1200" spc="9" dirty="0">
              <a:solidFill>
                <a:schemeClr val="bg1"/>
              </a:solidFill>
            </a:endParaRPr>
          </a:p>
          <a:p>
            <a:pPr marL="92075"/>
            <a:r>
              <a:rPr lang="de-DE" sz="1200" spc="9" dirty="0">
                <a:solidFill>
                  <a:schemeClr val="bg1"/>
                </a:solidFill>
              </a:rPr>
              <a:t>Die </a:t>
            </a:r>
            <a:r>
              <a:rPr lang="de-DE" sz="1200" b="1" spc="9" dirty="0">
                <a:solidFill>
                  <a:schemeClr val="bg1"/>
                </a:solidFill>
              </a:rPr>
              <a:t>einzelnen Verkehre </a:t>
            </a:r>
            <a:r>
              <a:rPr lang="de-DE" sz="1200" spc="9" dirty="0">
                <a:solidFill>
                  <a:schemeClr val="bg1"/>
                </a:solidFill>
              </a:rPr>
              <a:t>der </a:t>
            </a:r>
            <a:r>
              <a:rPr lang="de-DE" sz="1200" b="1" spc="9" dirty="0">
                <a:solidFill>
                  <a:schemeClr val="bg1"/>
                </a:solidFill>
              </a:rPr>
              <a:t>Auftraggeber</a:t>
            </a:r>
            <a:r>
              <a:rPr lang="de-DE" sz="1200" spc="9" dirty="0">
                <a:solidFill>
                  <a:schemeClr val="bg1"/>
                </a:solidFill>
              </a:rPr>
              <a:t> werden zu </a:t>
            </a:r>
            <a:r>
              <a:rPr lang="de-DE" sz="1200" b="1" spc="9" dirty="0">
                <a:solidFill>
                  <a:schemeClr val="bg1"/>
                </a:solidFill>
              </a:rPr>
              <a:t>perfekt aufeinander abgestimmten Rundläufen </a:t>
            </a:r>
            <a:r>
              <a:rPr lang="de-DE" sz="1200" spc="9" dirty="0">
                <a:solidFill>
                  <a:schemeClr val="bg1"/>
                </a:solidFill>
              </a:rPr>
              <a:t>kombiniert.  Dadurch werden </a:t>
            </a:r>
            <a:r>
              <a:rPr lang="de-DE" sz="1200" b="1" spc="9" dirty="0">
                <a:solidFill>
                  <a:schemeClr val="bg1"/>
                </a:solidFill>
              </a:rPr>
              <a:t>nur</a:t>
            </a:r>
            <a:r>
              <a:rPr lang="de-DE" sz="1200" spc="9" dirty="0">
                <a:solidFill>
                  <a:schemeClr val="bg1"/>
                </a:solidFill>
              </a:rPr>
              <a:t> </a:t>
            </a:r>
            <a:r>
              <a:rPr lang="de-DE" sz="1200" b="1" spc="9" dirty="0">
                <a:solidFill>
                  <a:schemeClr val="bg1"/>
                </a:solidFill>
              </a:rPr>
              <a:t>etwa 3 %</a:t>
            </a:r>
            <a:r>
              <a:rPr lang="de-DE" sz="1200" spc="9" dirty="0">
                <a:solidFill>
                  <a:schemeClr val="bg1"/>
                </a:solidFill>
              </a:rPr>
              <a:t> der täglichen </a:t>
            </a:r>
            <a:r>
              <a:rPr lang="de-DE" sz="1200" b="1" spc="9" dirty="0">
                <a:solidFill>
                  <a:schemeClr val="bg1"/>
                </a:solidFill>
              </a:rPr>
              <a:t>Strecke leer gefahren</a:t>
            </a:r>
            <a:r>
              <a:rPr lang="de-DE" sz="1200" spc="9" dirty="0">
                <a:solidFill>
                  <a:schemeClr val="bg1"/>
                </a:solidFill>
              </a:rPr>
              <a:t>.</a:t>
            </a:r>
          </a:p>
        </p:txBody>
      </p:sp>
    </p:spTree>
    <p:extLst>
      <p:ext uri="{BB962C8B-B14F-4D97-AF65-F5344CB8AC3E}">
        <p14:creationId xmlns:p14="http://schemas.microsoft.com/office/powerpoint/2010/main" val="2992616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6EBE8-3874-48DF-964A-B23A7CC7B215}"/>
              </a:ext>
            </a:extLst>
          </p:cNvPr>
          <p:cNvSpPr>
            <a:spLocks noGrp="1"/>
          </p:cNvSpPr>
          <p:nvPr>
            <p:ph type="title"/>
          </p:nvPr>
        </p:nvSpPr>
        <p:spPr>
          <a:xfrm>
            <a:off x="302807" y="125620"/>
            <a:ext cx="9838432" cy="684121"/>
          </a:xfrm>
        </p:spPr>
        <p:txBody>
          <a:bodyPr/>
          <a:lstStyle/>
          <a:p>
            <a:r>
              <a:rPr lang="de-DE"/>
              <a:t>SWOT Analyse der Geschäftstätigkeit </a:t>
            </a:r>
          </a:p>
        </p:txBody>
      </p:sp>
      <p:sp>
        <p:nvSpPr>
          <p:cNvPr id="154" name="object 12">
            <a:extLst>
              <a:ext uri="{FF2B5EF4-FFF2-40B4-BE49-F238E27FC236}">
                <a16:creationId xmlns:a16="http://schemas.microsoft.com/office/drawing/2014/main" id="{67FE0D45-D3F1-40DF-B39D-33C41A602512}"/>
              </a:ext>
            </a:extLst>
          </p:cNvPr>
          <p:cNvSpPr/>
          <p:nvPr/>
        </p:nvSpPr>
        <p:spPr>
          <a:xfrm>
            <a:off x="302807" y="945244"/>
            <a:ext cx="4860000" cy="2250802"/>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a:p>
        </p:txBody>
      </p:sp>
      <p:sp>
        <p:nvSpPr>
          <p:cNvPr id="156" name="object 15">
            <a:extLst>
              <a:ext uri="{FF2B5EF4-FFF2-40B4-BE49-F238E27FC236}">
                <a16:creationId xmlns:a16="http://schemas.microsoft.com/office/drawing/2014/main" id="{BCAA9927-71BC-48C5-A1CE-DAB6F75A295B}"/>
              </a:ext>
            </a:extLst>
          </p:cNvPr>
          <p:cNvSpPr/>
          <p:nvPr/>
        </p:nvSpPr>
        <p:spPr>
          <a:xfrm>
            <a:off x="388219" y="1311107"/>
            <a:ext cx="4716000" cy="1806562"/>
          </a:xfrm>
          <a:custGeom>
            <a:avLst/>
            <a:gdLst/>
            <a:ahLst/>
            <a:cxnLst/>
            <a:rect l="l" t="t" r="r" b="b"/>
            <a:pathLst>
              <a:path w="6484620" h="1597660">
                <a:moveTo>
                  <a:pt x="0" y="0"/>
                </a:moveTo>
                <a:lnTo>
                  <a:pt x="6484620" y="0"/>
                </a:lnTo>
                <a:lnTo>
                  <a:pt x="6484620" y="1597152"/>
                </a:lnTo>
                <a:lnTo>
                  <a:pt x="0" y="1597152"/>
                </a:lnTo>
                <a:lnTo>
                  <a:pt x="0" y="0"/>
                </a:lnTo>
                <a:close/>
              </a:path>
            </a:pathLst>
          </a:custGeom>
          <a:solidFill>
            <a:srgbClr val="F2F2F2"/>
          </a:solidFill>
        </p:spPr>
        <p:txBody>
          <a:bodyPr wrap="square" lIns="0" tIns="0" rIns="0" bIns="0" rtlCol="0"/>
          <a:lstStyle/>
          <a:p>
            <a:pPr marL="172085" algn="just"/>
            <a:endParaRPr lang="de-DE" sz="1100" b="1" spc="9">
              <a:latin typeface="Calibri"/>
              <a:cs typeface="Calibri"/>
            </a:endParaRPr>
          </a:p>
          <a:p>
            <a:pPr marL="172085" algn="just"/>
            <a:endParaRPr lang="de-DE" sz="1100" spc="10">
              <a:latin typeface="Calibri"/>
              <a:cs typeface="Calibri"/>
            </a:endParaRPr>
          </a:p>
        </p:txBody>
      </p:sp>
      <p:sp>
        <p:nvSpPr>
          <p:cNvPr id="158" name="object 40">
            <a:extLst>
              <a:ext uri="{FF2B5EF4-FFF2-40B4-BE49-F238E27FC236}">
                <a16:creationId xmlns:a16="http://schemas.microsoft.com/office/drawing/2014/main" id="{578817D8-7A72-434C-A790-B289042F28E0}"/>
              </a:ext>
            </a:extLst>
          </p:cNvPr>
          <p:cNvSpPr/>
          <p:nvPr/>
        </p:nvSpPr>
        <p:spPr>
          <a:xfrm>
            <a:off x="302810" y="945243"/>
            <a:ext cx="4860000" cy="288000"/>
          </a:xfrm>
          <a:custGeom>
            <a:avLst/>
            <a:gdLst/>
            <a:ahLst/>
            <a:cxnLst/>
            <a:rect l="l" t="t" r="r" b="b"/>
            <a:pathLst>
              <a:path w="8057515" h="330834">
                <a:moveTo>
                  <a:pt x="0" y="0"/>
                </a:moveTo>
                <a:lnTo>
                  <a:pt x="8057388" y="0"/>
                </a:lnTo>
                <a:lnTo>
                  <a:pt x="8057388" y="330708"/>
                </a:lnTo>
                <a:lnTo>
                  <a:pt x="0" y="330708"/>
                </a:lnTo>
                <a:lnTo>
                  <a:pt x="0" y="0"/>
                </a:lnTo>
                <a:close/>
              </a:path>
            </a:pathLst>
          </a:custGeom>
          <a:solidFill>
            <a:srgbClr val="1A1A1A"/>
          </a:solidFill>
        </p:spPr>
        <p:txBody>
          <a:bodyPr wrap="square" lIns="0" tIns="0" rIns="0" bIns="0" rtlCol="0" anchor="ctr"/>
          <a:lstStyle/>
          <a:p>
            <a:r>
              <a:rPr lang="de-DE" sz="1400" b="1">
                <a:solidFill>
                  <a:schemeClr val="bg1"/>
                </a:solidFill>
              </a:rPr>
              <a:t>  Stärken</a:t>
            </a:r>
            <a:endParaRPr sz="1400" b="1">
              <a:solidFill>
                <a:schemeClr val="bg1"/>
              </a:solidFill>
            </a:endParaRPr>
          </a:p>
        </p:txBody>
      </p:sp>
      <p:sp>
        <p:nvSpPr>
          <p:cNvPr id="162" name="object 12">
            <a:extLst>
              <a:ext uri="{FF2B5EF4-FFF2-40B4-BE49-F238E27FC236}">
                <a16:creationId xmlns:a16="http://schemas.microsoft.com/office/drawing/2014/main" id="{3E840FD3-D0A1-4168-9266-E921D2F165DD}"/>
              </a:ext>
            </a:extLst>
          </p:cNvPr>
          <p:cNvSpPr/>
          <p:nvPr/>
        </p:nvSpPr>
        <p:spPr>
          <a:xfrm>
            <a:off x="5262439" y="945244"/>
            <a:ext cx="4860000" cy="2250802"/>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a:p>
        </p:txBody>
      </p:sp>
      <p:sp>
        <p:nvSpPr>
          <p:cNvPr id="164" name="object 40">
            <a:extLst>
              <a:ext uri="{FF2B5EF4-FFF2-40B4-BE49-F238E27FC236}">
                <a16:creationId xmlns:a16="http://schemas.microsoft.com/office/drawing/2014/main" id="{E596CA36-C257-40C7-BE7F-7290CF834DE8}"/>
              </a:ext>
            </a:extLst>
          </p:cNvPr>
          <p:cNvSpPr/>
          <p:nvPr/>
        </p:nvSpPr>
        <p:spPr>
          <a:xfrm>
            <a:off x="5262439" y="945243"/>
            <a:ext cx="4860000" cy="288000"/>
          </a:xfrm>
          <a:custGeom>
            <a:avLst/>
            <a:gdLst/>
            <a:ahLst/>
            <a:cxnLst/>
            <a:rect l="l" t="t" r="r" b="b"/>
            <a:pathLst>
              <a:path w="8057515" h="330834">
                <a:moveTo>
                  <a:pt x="0" y="0"/>
                </a:moveTo>
                <a:lnTo>
                  <a:pt x="8057388" y="0"/>
                </a:lnTo>
                <a:lnTo>
                  <a:pt x="8057388" y="330708"/>
                </a:lnTo>
                <a:lnTo>
                  <a:pt x="0" y="330708"/>
                </a:lnTo>
                <a:lnTo>
                  <a:pt x="0" y="0"/>
                </a:lnTo>
                <a:close/>
              </a:path>
            </a:pathLst>
          </a:custGeom>
          <a:solidFill>
            <a:srgbClr val="1A1A1A"/>
          </a:solidFill>
          <a:ln>
            <a:noFill/>
          </a:ln>
        </p:spPr>
        <p:txBody>
          <a:bodyPr wrap="square" lIns="0" tIns="0" rIns="0" bIns="0" rtlCol="0" anchor="ctr"/>
          <a:lstStyle/>
          <a:p>
            <a:r>
              <a:rPr lang="de-DE" sz="1400" b="1">
                <a:solidFill>
                  <a:schemeClr val="bg1"/>
                </a:solidFill>
              </a:rPr>
              <a:t>  Schwächen</a:t>
            </a:r>
            <a:endParaRPr sz="1400" b="1">
              <a:solidFill>
                <a:schemeClr val="bg1"/>
              </a:solidFill>
            </a:endParaRPr>
          </a:p>
        </p:txBody>
      </p:sp>
      <p:sp>
        <p:nvSpPr>
          <p:cNvPr id="174" name="object 15">
            <a:extLst>
              <a:ext uri="{FF2B5EF4-FFF2-40B4-BE49-F238E27FC236}">
                <a16:creationId xmlns:a16="http://schemas.microsoft.com/office/drawing/2014/main" id="{1051DB07-3A5A-4B33-8AFD-75D5BD90443A}"/>
              </a:ext>
            </a:extLst>
          </p:cNvPr>
          <p:cNvSpPr/>
          <p:nvPr/>
        </p:nvSpPr>
        <p:spPr>
          <a:xfrm>
            <a:off x="5324194" y="1311107"/>
            <a:ext cx="4716000" cy="1800000"/>
          </a:xfrm>
          <a:custGeom>
            <a:avLst/>
            <a:gdLst/>
            <a:ahLst/>
            <a:cxnLst/>
            <a:rect l="l" t="t" r="r" b="b"/>
            <a:pathLst>
              <a:path w="6484620" h="1597660">
                <a:moveTo>
                  <a:pt x="0" y="0"/>
                </a:moveTo>
                <a:lnTo>
                  <a:pt x="6484620" y="0"/>
                </a:lnTo>
                <a:lnTo>
                  <a:pt x="6484620" y="1597152"/>
                </a:lnTo>
                <a:lnTo>
                  <a:pt x="0" y="1597152"/>
                </a:lnTo>
                <a:lnTo>
                  <a:pt x="0" y="0"/>
                </a:lnTo>
                <a:close/>
              </a:path>
            </a:pathLst>
          </a:custGeom>
          <a:solidFill>
            <a:srgbClr val="F2F2F2"/>
          </a:solidFill>
        </p:spPr>
        <p:txBody>
          <a:bodyPr wrap="square" lIns="0" tIns="0" rIns="0" bIns="0" rtlCol="0"/>
          <a:lstStyle/>
          <a:p>
            <a:pPr marL="172085" algn="just"/>
            <a:endParaRPr lang="de-DE" sz="1100" b="1" spc="9">
              <a:latin typeface="Calibri"/>
              <a:cs typeface="Calibri"/>
            </a:endParaRPr>
          </a:p>
          <a:p>
            <a:pPr marL="172085" algn="just"/>
            <a:endParaRPr lang="de-DE" sz="1100" spc="10">
              <a:latin typeface="Calibri"/>
              <a:cs typeface="Calibri"/>
            </a:endParaRPr>
          </a:p>
        </p:txBody>
      </p:sp>
      <p:sp>
        <p:nvSpPr>
          <p:cNvPr id="178" name="object 12">
            <a:extLst>
              <a:ext uri="{FF2B5EF4-FFF2-40B4-BE49-F238E27FC236}">
                <a16:creationId xmlns:a16="http://schemas.microsoft.com/office/drawing/2014/main" id="{6395C42F-CA6B-4C90-9D89-C3EC88B482B1}"/>
              </a:ext>
            </a:extLst>
          </p:cNvPr>
          <p:cNvSpPr/>
          <p:nvPr/>
        </p:nvSpPr>
        <p:spPr>
          <a:xfrm>
            <a:off x="302807" y="3296091"/>
            <a:ext cx="4860000" cy="2250802"/>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a:p>
        </p:txBody>
      </p:sp>
      <p:sp>
        <p:nvSpPr>
          <p:cNvPr id="180" name="object 15">
            <a:extLst>
              <a:ext uri="{FF2B5EF4-FFF2-40B4-BE49-F238E27FC236}">
                <a16:creationId xmlns:a16="http://schemas.microsoft.com/office/drawing/2014/main" id="{63C559D0-234A-43B6-A3A9-5E4CF9E5CA20}"/>
              </a:ext>
            </a:extLst>
          </p:cNvPr>
          <p:cNvSpPr/>
          <p:nvPr/>
        </p:nvSpPr>
        <p:spPr>
          <a:xfrm>
            <a:off x="395839" y="3661954"/>
            <a:ext cx="4716000" cy="1800000"/>
          </a:xfrm>
          <a:custGeom>
            <a:avLst/>
            <a:gdLst/>
            <a:ahLst/>
            <a:cxnLst/>
            <a:rect l="l" t="t" r="r" b="b"/>
            <a:pathLst>
              <a:path w="6484620" h="1597660">
                <a:moveTo>
                  <a:pt x="0" y="0"/>
                </a:moveTo>
                <a:lnTo>
                  <a:pt x="6484620" y="0"/>
                </a:lnTo>
                <a:lnTo>
                  <a:pt x="6484620" y="1597152"/>
                </a:lnTo>
                <a:lnTo>
                  <a:pt x="0" y="1597152"/>
                </a:lnTo>
                <a:lnTo>
                  <a:pt x="0" y="0"/>
                </a:lnTo>
                <a:close/>
              </a:path>
            </a:pathLst>
          </a:custGeom>
          <a:solidFill>
            <a:srgbClr val="F2F2F2"/>
          </a:solidFill>
        </p:spPr>
        <p:txBody>
          <a:bodyPr wrap="square" lIns="0" tIns="0" rIns="0" bIns="0" rtlCol="0"/>
          <a:lstStyle/>
          <a:p>
            <a:pPr marL="172085" algn="just"/>
            <a:endParaRPr lang="de-DE" sz="1100" b="1" spc="9">
              <a:latin typeface="Calibri"/>
              <a:cs typeface="Calibri"/>
            </a:endParaRPr>
          </a:p>
          <a:p>
            <a:pPr marL="172085" algn="just"/>
            <a:endParaRPr lang="de-DE" sz="1100" spc="10">
              <a:latin typeface="Calibri"/>
              <a:cs typeface="Calibri"/>
            </a:endParaRPr>
          </a:p>
        </p:txBody>
      </p:sp>
      <p:sp>
        <p:nvSpPr>
          <p:cNvPr id="182" name="object 40">
            <a:extLst>
              <a:ext uri="{FF2B5EF4-FFF2-40B4-BE49-F238E27FC236}">
                <a16:creationId xmlns:a16="http://schemas.microsoft.com/office/drawing/2014/main" id="{7DD736B8-1BC8-41D6-BDB3-33213F7B40AE}"/>
              </a:ext>
            </a:extLst>
          </p:cNvPr>
          <p:cNvSpPr/>
          <p:nvPr/>
        </p:nvSpPr>
        <p:spPr>
          <a:xfrm>
            <a:off x="302810" y="3296090"/>
            <a:ext cx="4860000" cy="288000"/>
          </a:xfrm>
          <a:custGeom>
            <a:avLst/>
            <a:gdLst/>
            <a:ahLst/>
            <a:cxnLst/>
            <a:rect l="l" t="t" r="r" b="b"/>
            <a:pathLst>
              <a:path w="8057515" h="330834">
                <a:moveTo>
                  <a:pt x="0" y="0"/>
                </a:moveTo>
                <a:lnTo>
                  <a:pt x="8057388" y="0"/>
                </a:lnTo>
                <a:lnTo>
                  <a:pt x="8057388" y="330708"/>
                </a:lnTo>
                <a:lnTo>
                  <a:pt x="0" y="330708"/>
                </a:lnTo>
                <a:lnTo>
                  <a:pt x="0" y="0"/>
                </a:lnTo>
                <a:close/>
              </a:path>
            </a:pathLst>
          </a:custGeom>
          <a:solidFill>
            <a:srgbClr val="1A1A1A"/>
          </a:solidFill>
          <a:ln>
            <a:noFill/>
          </a:ln>
        </p:spPr>
        <p:txBody>
          <a:bodyPr wrap="square" lIns="0" tIns="0" rIns="0" bIns="0" rtlCol="0"/>
          <a:lstStyle/>
          <a:p>
            <a:r>
              <a:rPr lang="de-DE" b="1">
                <a:solidFill>
                  <a:schemeClr val="bg1"/>
                </a:solidFill>
              </a:rPr>
              <a:t>  </a:t>
            </a:r>
            <a:r>
              <a:rPr lang="de-DE" sz="1400" b="1">
                <a:solidFill>
                  <a:schemeClr val="bg1"/>
                </a:solidFill>
              </a:rPr>
              <a:t>Möglichkeiten</a:t>
            </a:r>
            <a:endParaRPr lang="de-DE" b="1">
              <a:solidFill>
                <a:schemeClr val="bg1"/>
              </a:solidFill>
            </a:endParaRPr>
          </a:p>
        </p:txBody>
      </p:sp>
      <p:sp>
        <p:nvSpPr>
          <p:cNvPr id="184" name="object 12">
            <a:extLst>
              <a:ext uri="{FF2B5EF4-FFF2-40B4-BE49-F238E27FC236}">
                <a16:creationId xmlns:a16="http://schemas.microsoft.com/office/drawing/2014/main" id="{6F753EA2-DA0D-450B-AD4B-AE4CA3D7C06F}"/>
              </a:ext>
            </a:extLst>
          </p:cNvPr>
          <p:cNvSpPr/>
          <p:nvPr/>
        </p:nvSpPr>
        <p:spPr>
          <a:xfrm>
            <a:off x="5262439" y="3296091"/>
            <a:ext cx="4860000" cy="2250802"/>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a:p>
        </p:txBody>
      </p:sp>
      <p:sp>
        <p:nvSpPr>
          <p:cNvPr id="186" name="object 40">
            <a:extLst>
              <a:ext uri="{FF2B5EF4-FFF2-40B4-BE49-F238E27FC236}">
                <a16:creationId xmlns:a16="http://schemas.microsoft.com/office/drawing/2014/main" id="{F55D05B6-DE3F-491A-85B1-B58BA4368CF7}"/>
              </a:ext>
            </a:extLst>
          </p:cNvPr>
          <p:cNvSpPr/>
          <p:nvPr/>
        </p:nvSpPr>
        <p:spPr>
          <a:xfrm>
            <a:off x="5262439" y="3296090"/>
            <a:ext cx="4860000" cy="288000"/>
          </a:xfrm>
          <a:custGeom>
            <a:avLst/>
            <a:gdLst/>
            <a:ahLst/>
            <a:cxnLst/>
            <a:rect l="l" t="t" r="r" b="b"/>
            <a:pathLst>
              <a:path w="8057515" h="330834">
                <a:moveTo>
                  <a:pt x="0" y="0"/>
                </a:moveTo>
                <a:lnTo>
                  <a:pt x="8057388" y="0"/>
                </a:lnTo>
                <a:lnTo>
                  <a:pt x="8057388" y="330708"/>
                </a:lnTo>
                <a:lnTo>
                  <a:pt x="0" y="330708"/>
                </a:lnTo>
                <a:lnTo>
                  <a:pt x="0" y="0"/>
                </a:lnTo>
                <a:close/>
              </a:path>
            </a:pathLst>
          </a:custGeom>
          <a:solidFill>
            <a:srgbClr val="1A1A1A"/>
          </a:solidFill>
          <a:ln>
            <a:noFill/>
          </a:ln>
        </p:spPr>
        <p:txBody>
          <a:bodyPr wrap="square" lIns="0" tIns="0" rIns="0" bIns="0" rtlCol="0" anchor="ctr"/>
          <a:lstStyle/>
          <a:p>
            <a:r>
              <a:rPr lang="de-DE" sz="1400"/>
              <a:t>  </a:t>
            </a:r>
            <a:r>
              <a:rPr lang="de-DE" sz="1400" b="1">
                <a:solidFill>
                  <a:schemeClr val="bg1"/>
                </a:solidFill>
              </a:rPr>
              <a:t>Bedrohungen</a:t>
            </a:r>
            <a:endParaRPr sz="1400" b="1">
              <a:solidFill>
                <a:schemeClr val="bg1"/>
              </a:solidFill>
            </a:endParaRPr>
          </a:p>
        </p:txBody>
      </p:sp>
      <p:sp>
        <p:nvSpPr>
          <p:cNvPr id="188" name="object 15">
            <a:extLst>
              <a:ext uri="{FF2B5EF4-FFF2-40B4-BE49-F238E27FC236}">
                <a16:creationId xmlns:a16="http://schemas.microsoft.com/office/drawing/2014/main" id="{456F0AD5-AEA8-4DEC-A1C2-2FF6F441A909}"/>
              </a:ext>
            </a:extLst>
          </p:cNvPr>
          <p:cNvSpPr/>
          <p:nvPr/>
        </p:nvSpPr>
        <p:spPr>
          <a:xfrm>
            <a:off x="5324194" y="3661954"/>
            <a:ext cx="4716000" cy="1800000"/>
          </a:xfrm>
          <a:custGeom>
            <a:avLst/>
            <a:gdLst/>
            <a:ahLst/>
            <a:cxnLst/>
            <a:rect l="l" t="t" r="r" b="b"/>
            <a:pathLst>
              <a:path w="6484620" h="1597660">
                <a:moveTo>
                  <a:pt x="0" y="0"/>
                </a:moveTo>
                <a:lnTo>
                  <a:pt x="6484620" y="0"/>
                </a:lnTo>
                <a:lnTo>
                  <a:pt x="6484620" y="1597152"/>
                </a:lnTo>
                <a:lnTo>
                  <a:pt x="0" y="1597152"/>
                </a:lnTo>
                <a:lnTo>
                  <a:pt x="0" y="0"/>
                </a:lnTo>
                <a:close/>
              </a:path>
            </a:pathLst>
          </a:custGeom>
          <a:solidFill>
            <a:srgbClr val="F2F2F2"/>
          </a:solidFill>
        </p:spPr>
        <p:txBody>
          <a:bodyPr wrap="square" lIns="0" tIns="0" rIns="0" bIns="0" rtlCol="0"/>
          <a:lstStyle/>
          <a:p>
            <a:pPr marL="172085" algn="just"/>
            <a:endParaRPr lang="de-DE" sz="1100" b="1" spc="9">
              <a:latin typeface="Calibri"/>
              <a:cs typeface="Calibri"/>
            </a:endParaRPr>
          </a:p>
          <a:p>
            <a:pPr marL="172085" algn="just"/>
            <a:endParaRPr lang="de-DE" sz="1100" spc="10">
              <a:latin typeface="Calibri"/>
              <a:cs typeface="Calibri"/>
            </a:endParaRPr>
          </a:p>
        </p:txBody>
      </p:sp>
      <p:sp>
        <p:nvSpPr>
          <p:cNvPr id="190" name="Textfeld 189">
            <a:extLst>
              <a:ext uri="{FF2B5EF4-FFF2-40B4-BE49-F238E27FC236}">
                <a16:creationId xmlns:a16="http://schemas.microsoft.com/office/drawing/2014/main" id="{B36F91B8-CACB-4D52-86F5-3C4C5ADB9E75}"/>
              </a:ext>
            </a:extLst>
          </p:cNvPr>
          <p:cNvSpPr txBox="1"/>
          <p:nvPr/>
        </p:nvSpPr>
        <p:spPr>
          <a:xfrm>
            <a:off x="302806" y="1301365"/>
            <a:ext cx="4791991" cy="1800000"/>
          </a:xfrm>
          <a:prstGeom prst="rect">
            <a:avLst/>
          </a:prstGeom>
          <a:noFill/>
        </p:spPr>
        <p:txBody>
          <a:bodyPr wrap="square">
            <a:noAutofit/>
          </a:bodyPr>
          <a:lstStyle/>
          <a:p>
            <a:pPr marL="98425" marR="193675" algn="just">
              <a:lnSpc>
                <a:spcPct val="103499"/>
              </a:lnSpc>
              <a:spcBef>
                <a:spcPts val="105"/>
              </a:spcBef>
              <a:tabLst>
                <a:tab pos="284480" algn="l"/>
                <a:tab pos="285115" algn="l"/>
              </a:tabLst>
            </a:pPr>
            <a:r>
              <a:rPr lang="de-DE" sz="1200" spc="15" dirty="0">
                <a:latin typeface="Calibri"/>
                <a:cs typeface="Calibri"/>
              </a:rPr>
              <a:t>Geringe Kapitalbindung und langfristig niedriges Fixkostenniveau:</a:t>
            </a:r>
          </a:p>
          <a:p>
            <a:pPr marL="284480" marR="193675" indent="-186055" algn="just">
              <a:lnSpc>
                <a:spcPct val="103499"/>
              </a:lnSpc>
              <a:spcBef>
                <a:spcPts val="105"/>
              </a:spcBef>
              <a:buFont typeface="Arial"/>
              <a:buChar char="•"/>
              <a:tabLst>
                <a:tab pos="284480" algn="l"/>
                <a:tab pos="285115" algn="l"/>
              </a:tabLst>
            </a:pPr>
            <a:endParaRPr lang="de-DE" sz="1200" spc="15" dirty="0">
              <a:latin typeface="Calibri"/>
              <a:cs typeface="Calibri"/>
            </a:endParaRPr>
          </a:p>
          <a:p>
            <a:pPr marL="284480" marR="193675" indent="-186055">
              <a:lnSpc>
                <a:spcPct val="103499"/>
              </a:lnSpc>
              <a:spcBef>
                <a:spcPts val="105"/>
              </a:spcBef>
              <a:buFont typeface="Arial"/>
              <a:buChar char="•"/>
              <a:tabLst>
                <a:tab pos="284480" algn="l"/>
                <a:tab pos="285115" algn="l"/>
              </a:tabLst>
            </a:pPr>
            <a:r>
              <a:rPr lang="de-DE" sz="1200" spc="15" dirty="0">
                <a:latin typeface="Calibri"/>
                <a:cs typeface="Calibri"/>
              </a:rPr>
              <a:t>Das Kostenrisiko ist zu einem großen Anteil an Subunternehmer ausgelagert.</a:t>
            </a:r>
          </a:p>
          <a:p>
            <a:pPr marL="284480" marR="193675" indent="-186055">
              <a:lnSpc>
                <a:spcPct val="103499"/>
              </a:lnSpc>
              <a:spcBef>
                <a:spcPts val="105"/>
              </a:spcBef>
              <a:buFont typeface="Arial"/>
              <a:buChar char="•"/>
              <a:tabLst>
                <a:tab pos="284480" algn="l"/>
                <a:tab pos="285115" algn="l"/>
              </a:tabLst>
            </a:pPr>
            <a:r>
              <a:rPr lang="de-DE" sz="1200" spc="15" dirty="0">
                <a:latin typeface="Calibri"/>
                <a:cs typeface="Calibri"/>
              </a:rPr>
              <a:t>Dadurch kann das Unternehmen sehr flexibel auf die Auftrags-lage reagieren</a:t>
            </a:r>
          </a:p>
          <a:p>
            <a:pPr marL="284480" marR="193675" indent="-186055">
              <a:lnSpc>
                <a:spcPct val="103499"/>
              </a:lnSpc>
              <a:spcBef>
                <a:spcPts val="105"/>
              </a:spcBef>
              <a:buFont typeface="Arial"/>
              <a:buChar char="•"/>
              <a:tabLst>
                <a:tab pos="284480" algn="l"/>
                <a:tab pos="285115" algn="l"/>
              </a:tabLst>
            </a:pPr>
            <a:r>
              <a:rPr lang="de-DE" sz="1200" spc="15" dirty="0">
                <a:latin typeface="Calibri"/>
                <a:cs typeface="Calibri"/>
              </a:rPr>
              <a:t>Das Dieselpreisrisiko ist größtenteils auf die Kunden ausgelagert. </a:t>
            </a:r>
          </a:p>
        </p:txBody>
      </p:sp>
      <p:sp>
        <p:nvSpPr>
          <p:cNvPr id="192" name="Textfeld 191">
            <a:extLst>
              <a:ext uri="{FF2B5EF4-FFF2-40B4-BE49-F238E27FC236}">
                <a16:creationId xmlns:a16="http://schemas.microsoft.com/office/drawing/2014/main" id="{621866F1-DD34-4D18-9772-2A5E97A09756}"/>
              </a:ext>
            </a:extLst>
          </p:cNvPr>
          <p:cNvSpPr txBox="1"/>
          <p:nvPr/>
        </p:nvSpPr>
        <p:spPr>
          <a:xfrm>
            <a:off x="5225134" y="1327330"/>
            <a:ext cx="4766969" cy="1868715"/>
          </a:xfrm>
          <a:prstGeom prst="rect">
            <a:avLst/>
          </a:prstGeom>
          <a:noFill/>
        </p:spPr>
        <p:txBody>
          <a:bodyPr wrap="square">
            <a:noAutofit/>
          </a:bodyPr>
          <a:lstStyle/>
          <a:p>
            <a:pPr marL="284480" marR="193675" indent="-186055">
              <a:lnSpc>
                <a:spcPct val="103499"/>
              </a:lnSpc>
              <a:spcBef>
                <a:spcPts val="105"/>
              </a:spcBef>
              <a:buFont typeface="Arial"/>
              <a:buChar char="•"/>
              <a:tabLst>
                <a:tab pos="284480" algn="l"/>
                <a:tab pos="285115" algn="l"/>
              </a:tabLst>
            </a:pPr>
            <a:r>
              <a:rPr lang="de-DE" sz="1200" spc="15" dirty="0">
                <a:latin typeface="Calibri"/>
                <a:cs typeface="Calibri"/>
              </a:rPr>
              <a:t>Investitionen in den Bereich der Digitalisierung notwendig (Neue ERP Software im September 2020 eingeführt)</a:t>
            </a:r>
          </a:p>
          <a:p>
            <a:pPr marL="284480" marR="193675" indent="-186055">
              <a:lnSpc>
                <a:spcPct val="103499"/>
              </a:lnSpc>
              <a:spcBef>
                <a:spcPts val="105"/>
              </a:spcBef>
              <a:buFont typeface="Arial"/>
              <a:buChar char="•"/>
              <a:tabLst>
                <a:tab pos="284480" algn="l"/>
                <a:tab pos="285115" algn="l"/>
              </a:tabLst>
            </a:pPr>
            <a:r>
              <a:rPr lang="de-DE" sz="1200" spc="15" dirty="0">
                <a:latin typeface="Calibri"/>
                <a:cs typeface="Calibri"/>
              </a:rPr>
              <a:t>Fehlende Kapazitäten von 40 t LKW bei Aufträgen von Groß-kunden</a:t>
            </a:r>
          </a:p>
        </p:txBody>
      </p:sp>
      <p:sp>
        <p:nvSpPr>
          <p:cNvPr id="194" name="Textfeld 193">
            <a:extLst>
              <a:ext uri="{FF2B5EF4-FFF2-40B4-BE49-F238E27FC236}">
                <a16:creationId xmlns:a16="http://schemas.microsoft.com/office/drawing/2014/main" id="{1A3DD6CF-FE04-4692-B441-E84FCE4C6E25}"/>
              </a:ext>
            </a:extLst>
          </p:cNvPr>
          <p:cNvSpPr txBox="1"/>
          <p:nvPr/>
        </p:nvSpPr>
        <p:spPr>
          <a:xfrm>
            <a:off x="327259" y="3668154"/>
            <a:ext cx="4784580" cy="1292466"/>
          </a:xfrm>
          <a:prstGeom prst="rect">
            <a:avLst/>
          </a:prstGeom>
          <a:noFill/>
        </p:spPr>
        <p:txBody>
          <a:bodyPr wrap="square">
            <a:spAutoFit/>
          </a:bodyPr>
          <a:lstStyle/>
          <a:p>
            <a:pPr marL="284480" marR="193675" indent="-186055">
              <a:lnSpc>
                <a:spcPct val="103499"/>
              </a:lnSpc>
              <a:spcBef>
                <a:spcPts val="105"/>
              </a:spcBef>
              <a:buFont typeface="Arial"/>
              <a:buChar char="•"/>
              <a:tabLst>
                <a:tab pos="284480" algn="l"/>
                <a:tab pos="285115" algn="l"/>
              </a:tabLst>
            </a:pPr>
            <a:r>
              <a:rPr lang="de-DE" sz="1200" spc="15" dirty="0">
                <a:latin typeface="Calibri"/>
                <a:cs typeface="Calibri"/>
              </a:rPr>
              <a:t>Sehr attraktives Marktwachstum in den internationalen Märkten der Klein-Paketsendungen und Paketen bis 30kg.</a:t>
            </a:r>
          </a:p>
          <a:p>
            <a:pPr marL="284480" marR="193675" indent="-186055">
              <a:lnSpc>
                <a:spcPct val="103499"/>
              </a:lnSpc>
              <a:spcBef>
                <a:spcPts val="105"/>
              </a:spcBef>
              <a:buFont typeface="Arial"/>
              <a:buChar char="•"/>
              <a:tabLst>
                <a:tab pos="284480" algn="l"/>
                <a:tab pos="285115" algn="l"/>
              </a:tabLst>
            </a:pPr>
            <a:r>
              <a:rPr lang="de-DE" sz="1200" spc="15" dirty="0">
                <a:latin typeface="Calibri"/>
                <a:cs typeface="Calibri"/>
              </a:rPr>
              <a:t>Stabiler Kundenstamm und unbefristete Lieferverträge mit lang-jährigen Stammkunden.</a:t>
            </a:r>
          </a:p>
          <a:p>
            <a:pPr marL="284480" marR="193675" indent="-186055">
              <a:lnSpc>
                <a:spcPct val="103499"/>
              </a:lnSpc>
              <a:spcBef>
                <a:spcPts val="105"/>
              </a:spcBef>
              <a:buFont typeface="Arial"/>
              <a:buChar char="•"/>
              <a:tabLst>
                <a:tab pos="284480" algn="l"/>
                <a:tab pos="285115" algn="l"/>
              </a:tabLst>
            </a:pPr>
            <a:r>
              <a:rPr lang="de-DE" sz="1200" spc="15" dirty="0">
                <a:latin typeface="Calibri"/>
                <a:cs typeface="Calibri"/>
              </a:rPr>
              <a:t>Eine weitere Ausweitung des Logistikangebots und somit die Gewinnung neuer Zielgruppen sehr gut möglich. </a:t>
            </a:r>
          </a:p>
        </p:txBody>
      </p:sp>
      <p:sp>
        <p:nvSpPr>
          <p:cNvPr id="196" name="Textfeld 195">
            <a:extLst>
              <a:ext uri="{FF2B5EF4-FFF2-40B4-BE49-F238E27FC236}">
                <a16:creationId xmlns:a16="http://schemas.microsoft.com/office/drawing/2014/main" id="{88E5B558-559F-47F9-88B0-45A726266B83}"/>
              </a:ext>
            </a:extLst>
          </p:cNvPr>
          <p:cNvSpPr txBox="1"/>
          <p:nvPr/>
        </p:nvSpPr>
        <p:spPr>
          <a:xfrm>
            <a:off x="5324194" y="3661027"/>
            <a:ext cx="4667909" cy="760465"/>
          </a:xfrm>
          <a:prstGeom prst="rect">
            <a:avLst/>
          </a:prstGeom>
          <a:noFill/>
        </p:spPr>
        <p:txBody>
          <a:bodyPr wrap="square">
            <a:spAutoFit/>
          </a:bodyPr>
          <a:lstStyle/>
          <a:p>
            <a:pPr marL="284480" marR="455930" indent="-186055">
              <a:lnSpc>
                <a:spcPct val="103499"/>
              </a:lnSpc>
              <a:spcBef>
                <a:spcPts val="95"/>
              </a:spcBef>
              <a:buFont typeface="Arial"/>
              <a:buChar char="•"/>
              <a:tabLst>
                <a:tab pos="284480" algn="l"/>
                <a:tab pos="285115" algn="l"/>
              </a:tabLst>
            </a:pPr>
            <a:r>
              <a:rPr lang="de-DE" sz="1200" spc="10">
                <a:latin typeface="Calibri"/>
                <a:cs typeface="Calibri"/>
              </a:rPr>
              <a:t>Begrenzte Verfügbarkeit von Subunternehmern bei steigenden Auftragsvolumen</a:t>
            </a:r>
          </a:p>
          <a:p>
            <a:pPr marL="98425" marR="455930">
              <a:lnSpc>
                <a:spcPct val="103499"/>
              </a:lnSpc>
              <a:spcBef>
                <a:spcPts val="95"/>
              </a:spcBef>
              <a:tabLst>
                <a:tab pos="284480" algn="l"/>
                <a:tab pos="285115" algn="l"/>
              </a:tabLst>
            </a:pPr>
            <a:endParaRPr lang="de-DE" sz="1800" spc="10">
              <a:latin typeface="Calibri"/>
              <a:cs typeface="Calibri"/>
            </a:endParaRPr>
          </a:p>
        </p:txBody>
      </p:sp>
      <p:sp>
        <p:nvSpPr>
          <p:cNvPr id="198" name="Foliennummernplatzhalter 3">
            <a:extLst>
              <a:ext uri="{FF2B5EF4-FFF2-40B4-BE49-F238E27FC236}">
                <a16:creationId xmlns:a16="http://schemas.microsoft.com/office/drawing/2014/main" id="{BA43853D-E1EA-452B-A392-5257D0754C18}"/>
              </a:ext>
            </a:extLst>
          </p:cNvPr>
          <p:cNvSpPr>
            <a:spLocks noGrp="1"/>
          </p:cNvSpPr>
          <p:nvPr>
            <p:ph type="sldNum" sz="quarter" idx="4"/>
          </p:nvPr>
        </p:nvSpPr>
        <p:spPr>
          <a:xfrm>
            <a:off x="9180615" y="6353463"/>
            <a:ext cx="2743200" cy="365125"/>
          </a:xfrm>
        </p:spPr>
        <p:txBody>
          <a:bodyPr/>
          <a:lstStyle/>
          <a:p>
            <a:pPr algn="r"/>
            <a:r>
              <a:rPr lang="de-DE"/>
              <a:t>Seite </a:t>
            </a:r>
            <a:fld id="{67489CC3-7238-444E-A7A9-4B5CBD2CEC7D}" type="slidenum">
              <a:rPr lang="de-DE" smtClean="0"/>
              <a:pPr algn="r"/>
              <a:t>18</a:t>
            </a:fld>
            <a:endParaRPr lang="de-DE"/>
          </a:p>
        </p:txBody>
      </p:sp>
    </p:spTree>
    <p:extLst>
      <p:ext uri="{BB962C8B-B14F-4D97-AF65-F5344CB8AC3E}">
        <p14:creationId xmlns:p14="http://schemas.microsoft.com/office/powerpoint/2010/main" val="895173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7">
            <a:extLst>
              <a:ext uri="{FF2B5EF4-FFF2-40B4-BE49-F238E27FC236}">
                <a16:creationId xmlns:a16="http://schemas.microsoft.com/office/drawing/2014/main" id="{C5FE700C-C4E8-4BDB-8D5F-B3EE5E6468E2}"/>
              </a:ext>
            </a:extLst>
          </p:cNvPr>
          <p:cNvSpPr/>
          <p:nvPr/>
        </p:nvSpPr>
        <p:spPr>
          <a:xfrm>
            <a:off x="612648" y="1087629"/>
            <a:ext cx="10976246" cy="4817872"/>
          </a:xfrm>
          <a:custGeom>
            <a:avLst/>
            <a:gdLst/>
            <a:ahLst/>
            <a:cxnLst/>
            <a:rect l="l" t="t" r="r" b="b"/>
            <a:pathLst>
              <a:path w="10248900" h="5480684">
                <a:moveTo>
                  <a:pt x="0" y="0"/>
                </a:moveTo>
                <a:lnTo>
                  <a:pt x="10248899" y="0"/>
                </a:lnTo>
                <a:lnTo>
                  <a:pt x="10248899" y="5480304"/>
                </a:lnTo>
                <a:lnTo>
                  <a:pt x="0" y="5480304"/>
                </a:lnTo>
                <a:lnTo>
                  <a:pt x="0" y="0"/>
                </a:lnTo>
                <a:close/>
              </a:path>
            </a:pathLst>
          </a:custGeom>
          <a:solidFill>
            <a:srgbClr val="DDDDDD"/>
          </a:solidFill>
        </p:spPr>
        <p:txBody>
          <a:bodyPr wrap="square" lIns="0" tIns="0" rIns="0" bIns="0" rtlCol="0"/>
          <a:lstStyle/>
          <a:p>
            <a:endParaRPr/>
          </a:p>
        </p:txBody>
      </p:sp>
      <p:sp>
        <p:nvSpPr>
          <p:cNvPr id="7" name="object 18">
            <a:extLst>
              <a:ext uri="{FF2B5EF4-FFF2-40B4-BE49-F238E27FC236}">
                <a16:creationId xmlns:a16="http://schemas.microsoft.com/office/drawing/2014/main" id="{B7E4EFF3-8826-413E-BEFE-F0B20962B091}"/>
              </a:ext>
            </a:extLst>
          </p:cNvPr>
          <p:cNvSpPr/>
          <p:nvPr/>
        </p:nvSpPr>
        <p:spPr>
          <a:xfrm>
            <a:off x="612647" y="3140075"/>
            <a:ext cx="637580" cy="882650"/>
          </a:xfrm>
          <a:custGeom>
            <a:avLst/>
            <a:gdLst/>
            <a:ahLst/>
            <a:cxnLst/>
            <a:rect l="l" t="t" r="r" b="b"/>
            <a:pathLst>
              <a:path w="623570" h="882650">
                <a:moveTo>
                  <a:pt x="0" y="0"/>
                </a:moveTo>
                <a:lnTo>
                  <a:pt x="623316" y="0"/>
                </a:lnTo>
                <a:lnTo>
                  <a:pt x="623316" y="882395"/>
                </a:lnTo>
                <a:lnTo>
                  <a:pt x="0" y="882395"/>
                </a:lnTo>
                <a:lnTo>
                  <a:pt x="0" y="0"/>
                </a:lnTo>
                <a:close/>
              </a:path>
            </a:pathLst>
          </a:custGeom>
          <a:solidFill>
            <a:srgbClr val="1A1A1A"/>
          </a:solidFill>
          <a:ln>
            <a:noFill/>
          </a:ln>
        </p:spPr>
        <p:txBody>
          <a:bodyPr wrap="square" lIns="0" tIns="0" rIns="0" bIns="0" rtlCol="0"/>
          <a:lstStyle/>
          <a:p>
            <a:endParaRPr/>
          </a:p>
        </p:txBody>
      </p:sp>
      <p:sp>
        <p:nvSpPr>
          <p:cNvPr id="9" name="object 20">
            <a:extLst>
              <a:ext uri="{FF2B5EF4-FFF2-40B4-BE49-F238E27FC236}">
                <a16:creationId xmlns:a16="http://schemas.microsoft.com/office/drawing/2014/main" id="{CE385EEE-0422-4FD2-A5AA-60CCE66E777D}"/>
              </a:ext>
            </a:extLst>
          </p:cNvPr>
          <p:cNvSpPr/>
          <p:nvPr/>
        </p:nvSpPr>
        <p:spPr>
          <a:xfrm>
            <a:off x="1319529" y="3140075"/>
            <a:ext cx="10259823" cy="882650"/>
          </a:xfrm>
          <a:custGeom>
            <a:avLst/>
            <a:gdLst/>
            <a:ahLst/>
            <a:cxnLst/>
            <a:rect l="l" t="t" r="r" b="b"/>
            <a:pathLst>
              <a:path w="9552940" h="882650">
                <a:moveTo>
                  <a:pt x="0" y="0"/>
                </a:moveTo>
                <a:lnTo>
                  <a:pt x="9552432" y="0"/>
                </a:lnTo>
                <a:lnTo>
                  <a:pt x="9552432" y="882395"/>
                </a:lnTo>
                <a:lnTo>
                  <a:pt x="0" y="882395"/>
                </a:lnTo>
                <a:lnTo>
                  <a:pt x="0" y="0"/>
                </a:lnTo>
                <a:close/>
              </a:path>
            </a:pathLst>
          </a:custGeom>
          <a:solidFill>
            <a:srgbClr val="1A1A1A"/>
          </a:solidFill>
          <a:ln>
            <a:noFill/>
          </a:ln>
        </p:spPr>
        <p:txBody>
          <a:bodyPr wrap="square" lIns="0" tIns="0" rIns="0" bIns="0" rtlCol="0"/>
          <a:lstStyle/>
          <a:p>
            <a:endParaRPr/>
          </a:p>
        </p:txBody>
      </p:sp>
      <p:sp>
        <p:nvSpPr>
          <p:cNvPr id="13" name="Textfeld 12">
            <a:extLst>
              <a:ext uri="{FF2B5EF4-FFF2-40B4-BE49-F238E27FC236}">
                <a16:creationId xmlns:a16="http://schemas.microsoft.com/office/drawing/2014/main" id="{52E248B2-04F9-4ED0-8C03-BF13047A0857}"/>
              </a:ext>
            </a:extLst>
          </p:cNvPr>
          <p:cNvSpPr txBox="1"/>
          <p:nvPr/>
        </p:nvSpPr>
        <p:spPr>
          <a:xfrm>
            <a:off x="763917" y="3389550"/>
            <a:ext cx="381000" cy="423193"/>
          </a:xfrm>
          <a:prstGeom prst="rect">
            <a:avLst/>
          </a:prstGeom>
          <a:solidFill>
            <a:srgbClr val="1A1A1A"/>
          </a:solidFill>
          <a:ln>
            <a:noFill/>
          </a:ln>
        </p:spPr>
        <p:txBody>
          <a:bodyPr wrap="square">
            <a:spAutoFit/>
          </a:bodyPr>
          <a:lstStyle/>
          <a:p>
            <a:r>
              <a:rPr lang="de-DE" sz="2150" b="1" spc="-10">
                <a:solidFill>
                  <a:schemeClr val="bg1"/>
                </a:solidFill>
                <a:latin typeface="Calibri"/>
                <a:cs typeface="Calibri"/>
              </a:rPr>
              <a:t>5</a:t>
            </a:r>
          </a:p>
        </p:txBody>
      </p:sp>
      <p:sp>
        <p:nvSpPr>
          <p:cNvPr id="2" name="object 21">
            <a:extLst>
              <a:ext uri="{FF2B5EF4-FFF2-40B4-BE49-F238E27FC236}">
                <a16:creationId xmlns:a16="http://schemas.microsoft.com/office/drawing/2014/main" id="{BE1FA086-CF7D-4B0C-AC66-901BAE5C2A26}"/>
              </a:ext>
            </a:extLst>
          </p:cNvPr>
          <p:cNvSpPr txBox="1"/>
          <p:nvPr/>
        </p:nvSpPr>
        <p:spPr>
          <a:xfrm>
            <a:off x="1668753" y="3403917"/>
            <a:ext cx="7506778" cy="344966"/>
          </a:xfrm>
          <a:prstGeom prst="rect">
            <a:avLst/>
          </a:prstGeom>
          <a:solidFill>
            <a:srgbClr val="1A1A1A"/>
          </a:solidFill>
          <a:ln>
            <a:noFill/>
          </a:ln>
        </p:spPr>
        <p:txBody>
          <a:bodyPr vert="horz" wrap="square" lIns="0" tIns="13970" rIns="0" bIns="0" rtlCol="0">
            <a:spAutoFit/>
          </a:bodyPr>
          <a:lstStyle/>
          <a:p>
            <a:pPr marL="12700">
              <a:lnSpc>
                <a:spcPct val="100000"/>
              </a:lnSpc>
              <a:spcBef>
                <a:spcPts val="110"/>
              </a:spcBef>
            </a:pPr>
            <a:r>
              <a:rPr lang="de-DE" sz="2150" b="1" spc="-10">
                <a:solidFill>
                  <a:schemeClr val="bg1"/>
                </a:solidFill>
                <a:latin typeface="Calibri"/>
                <a:cs typeface="Calibri"/>
              </a:rPr>
              <a:t>Kundengruppen und Partnerschaften</a:t>
            </a:r>
          </a:p>
        </p:txBody>
      </p:sp>
    </p:spTree>
    <p:extLst>
      <p:ext uri="{BB962C8B-B14F-4D97-AF65-F5344CB8AC3E}">
        <p14:creationId xmlns:p14="http://schemas.microsoft.com/office/powerpoint/2010/main" val="266958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C0FF0-CC81-4392-AF35-F80CEC2ED8A3}"/>
              </a:ext>
            </a:extLst>
          </p:cNvPr>
          <p:cNvSpPr>
            <a:spLocks noGrp="1"/>
          </p:cNvSpPr>
          <p:nvPr>
            <p:ph type="title"/>
          </p:nvPr>
        </p:nvSpPr>
        <p:spPr/>
        <p:txBody>
          <a:bodyPr>
            <a:normAutofit/>
          </a:bodyPr>
          <a:lstStyle/>
          <a:p>
            <a:r>
              <a:rPr lang="de-DE"/>
              <a:t>Disclaimer</a:t>
            </a:r>
            <a:endParaRPr lang="de-DE" sz="2200"/>
          </a:p>
        </p:txBody>
      </p:sp>
      <p:sp>
        <p:nvSpPr>
          <p:cNvPr id="3" name="Inhaltsplatzhalter 2">
            <a:extLst>
              <a:ext uri="{FF2B5EF4-FFF2-40B4-BE49-F238E27FC236}">
                <a16:creationId xmlns:a16="http://schemas.microsoft.com/office/drawing/2014/main" id="{C35093D0-D913-4B34-8AE3-F8C9DF5E8E3E}"/>
              </a:ext>
            </a:extLst>
          </p:cNvPr>
          <p:cNvSpPr>
            <a:spLocks noGrp="1"/>
          </p:cNvSpPr>
          <p:nvPr>
            <p:ph idx="1"/>
          </p:nvPr>
        </p:nvSpPr>
        <p:spPr>
          <a:xfrm>
            <a:off x="274232" y="933752"/>
            <a:ext cx="9972000" cy="5200348"/>
          </a:xfrm>
        </p:spPr>
        <p:txBody>
          <a:bodyPr>
            <a:normAutofit/>
          </a:bodyPr>
          <a:lstStyle/>
          <a:p>
            <a:pPr marL="0" indent="0" algn="just">
              <a:buNone/>
            </a:pPr>
            <a:r>
              <a:rPr lang="de-DE" sz="1200" dirty="0">
                <a:solidFill>
                  <a:schemeClr val="tx1"/>
                </a:solidFill>
                <a:latin typeface="+mn-lt"/>
                <a:ea typeface="+mj-ea"/>
                <a:cs typeface="+mj-cs"/>
              </a:rPr>
              <a:t>Der Zweck dieses Memorandums mit vertraulichen Informationen (das "Memorandum") ist es, Kaufinteressenten mit einem Mandat des M&amp;A-Beraters bekannt und vertraut zu machen. Der Mandant beabsichtigt, sein gesamtes oder einen wesentlichen Teil seines Unternehmens und der damit verbundenen Vermögenswerte zu veräußern. Um dieses Memorandum ordnungsgemäß zu erhalten und zu lesen, müssen Sie eine Vertraulichkeitsvereinbarung unterzeichnen, die Ihnen vom M&amp;A-Berater zur Verfügung gestellt wurde.  Dieses Memorandum und alle zusätzlichen Informationen, die vom M&amp;A-Berater bereitgestellt werden oder in einem (virtuellen) Datenraum enthalten sind, werden vorbehaltlich der Vertraulichkeitsvereinbarung bereitgestellt. Lesen Sie dieses Memorandum nur, wenn Sie eine vom M&amp;A-Berater zur Verfügung gestellte Vertraulichkeitsvereinbarung unterzeichnet haben. Wenden Sie sich unverzüglich an den M&amp;A-Berater, um eine Vertraulichkeitsvereinbarung zu erhalten und zu unterzeichnen, oder senden Sie dieses Memorandum an den M&amp;A-Berater zurück.</a:t>
            </a:r>
          </a:p>
          <a:p>
            <a:pPr marL="0" indent="0" algn="just">
              <a:buFont typeface="Arial" panose="020B0604020202020204" pitchFamily="34" charset="0"/>
              <a:buNone/>
            </a:pPr>
            <a:r>
              <a:rPr lang="de-DE" sz="1200" b="1" dirty="0">
                <a:solidFill>
                  <a:srgbClr val="000000"/>
                </a:solidFill>
                <a:latin typeface="+mn-lt"/>
              </a:rPr>
              <a:t>Dieses Memorandum ist vertraulich und privat. Die Verbreitung ist eingeschränkt. Es darf ohne die ausdrückliche und schriftliche Genehmigung des M&amp;A-Berater in keiner Form, weder in gedruckter noch in digitaler Form, reproduziert, kopiert oder vervielfältigt werden.</a:t>
            </a:r>
          </a:p>
          <a:p>
            <a:pPr marL="0" indent="0" algn="just">
              <a:buFont typeface="Arial" panose="020B0604020202020204" pitchFamily="34" charset="0"/>
              <a:buNone/>
            </a:pPr>
            <a:r>
              <a:rPr lang="de-DE" sz="1200" b="1" dirty="0">
                <a:solidFill>
                  <a:srgbClr val="000000"/>
                </a:solidFill>
                <a:latin typeface="+mn-lt"/>
              </a:rPr>
              <a:t>Dieses Memorandum ist und bleibt zu jeder Zeit das ausschließliche Eigentum des M&amp;A-Berater. Sie sind verantwortlich für den Schutz der Vertraulichkeit der in diesem Memorandum enthaltenen Informationen.</a:t>
            </a:r>
          </a:p>
          <a:p>
            <a:pPr marL="0" indent="0" algn="just">
              <a:buNone/>
            </a:pPr>
            <a:r>
              <a:rPr lang="de-DE" sz="1200" dirty="0">
                <a:solidFill>
                  <a:schemeClr val="tx1"/>
                </a:solidFill>
                <a:latin typeface="+mn-lt"/>
                <a:ea typeface="+mj-ea"/>
                <a:cs typeface="+mj-cs"/>
              </a:rPr>
              <a:t>Sollte es notwendig werden, dieses Memorandum Dritten im Rahmen einer Due-Diligence-Prüfung oder zur Erlangung einer Finanzierung vorzulegen, sollten Sie die Dritten darauf hinweisen, dass dieses Memorandum vertraulich ist und dass Sie eine Vertraulichkeitsvereinbarung unterzeichnet haben, um es zu erhalten. Sie sind für die Wahrung und den Schutz der Vertraulichkeit dieses Memorandums verantwortlich und diese Verpflichtung erstreckt sich auch auf Ihre Mitarbeiter, Berater, Vertreter, Agenten und alle anderen Dritten, die dieses Memorandum und die darin enthaltenen Informationen später erhalten. Der M&amp;A-Berater, seine Mitarbeiter, Vertreter und Agenten haben keine unabhängige Untersuchung, Verifizierung oder Prüfung der in diesem Memorandum enthaltenen Informationen vorgenommen, und jede gegenteilige Darstellung ist nicht zulässig. Es werden keine ausdrücklichen oder stillschweigenden Zusicherungen oder Garantien in Bezug auf die Richtigkeit oder Vollständigkeit der hierin enthaltenen Informationen gegeben, und solche Zusicherungen und Garantien durch den M&amp;A-Berater sind nicht autorisiert.</a:t>
            </a:r>
            <a:endParaRPr lang="en-US" sz="1200" dirty="0">
              <a:solidFill>
                <a:schemeClr val="tx1"/>
              </a:solidFill>
              <a:latin typeface="+mn-lt"/>
              <a:ea typeface="+mj-ea"/>
              <a:cs typeface="+mj-cs"/>
            </a:endParaRPr>
          </a:p>
          <a:p>
            <a:pPr marL="0" indent="0" algn="just">
              <a:buFont typeface="Arial" panose="020B0604020202020204" pitchFamily="34" charset="0"/>
              <a:buNone/>
            </a:pPr>
            <a:endParaRPr lang="de-DE" sz="1200" b="1" dirty="0">
              <a:solidFill>
                <a:srgbClr val="000000"/>
              </a:solidFill>
              <a:latin typeface="+mn-lt"/>
            </a:endParaRPr>
          </a:p>
          <a:p>
            <a:pPr marL="0" indent="0" algn="just">
              <a:buNone/>
            </a:pPr>
            <a:endParaRPr lang="de-DE" sz="1200" dirty="0">
              <a:solidFill>
                <a:schemeClr val="tx1"/>
              </a:solidFill>
              <a:latin typeface="+mn-lt"/>
              <a:ea typeface="+mj-ea"/>
              <a:cs typeface="+mj-cs"/>
            </a:endParaRPr>
          </a:p>
          <a:p>
            <a:pPr marL="0" indent="0" algn="just">
              <a:buNone/>
            </a:pPr>
            <a:endParaRPr lang="de-DE" sz="1200" dirty="0">
              <a:solidFill>
                <a:schemeClr val="tx1"/>
              </a:solidFill>
              <a:latin typeface="+mn-lt"/>
              <a:ea typeface="+mj-ea"/>
              <a:cs typeface="+mj-cs"/>
            </a:endParaRPr>
          </a:p>
        </p:txBody>
      </p:sp>
      <p:sp>
        <p:nvSpPr>
          <p:cNvPr id="4" name="Foliennummernplatzhalter 3">
            <a:extLst>
              <a:ext uri="{FF2B5EF4-FFF2-40B4-BE49-F238E27FC236}">
                <a16:creationId xmlns:a16="http://schemas.microsoft.com/office/drawing/2014/main" id="{4AB2B5E1-0906-42F1-9D8A-3C0A8DABD416}"/>
              </a:ext>
            </a:extLst>
          </p:cNvPr>
          <p:cNvSpPr>
            <a:spLocks noGrp="1"/>
          </p:cNvSpPr>
          <p:nvPr>
            <p:ph type="sldNum" sz="quarter" idx="4"/>
          </p:nvPr>
        </p:nvSpPr>
        <p:spPr/>
        <p:txBody>
          <a:bodyPr/>
          <a:lstStyle/>
          <a:p>
            <a:pPr algn="r"/>
            <a:r>
              <a:rPr lang="de-DE"/>
              <a:t>Seite </a:t>
            </a:r>
            <a:fld id="{67489CC3-7238-444E-A7A9-4B5CBD2CEC7D}" type="slidenum">
              <a:rPr lang="de-DE" smtClean="0"/>
              <a:pPr algn="r"/>
              <a:t>2</a:t>
            </a:fld>
            <a:endParaRPr lang="de-DE"/>
          </a:p>
        </p:txBody>
      </p:sp>
      <p:sp>
        <p:nvSpPr>
          <p:cNvPr id="5" name="Inhaltsplatzhalter 2">
            <a:extLst>
              <a:ext uri="{FF2B5EF4-FFF2-40B4-BE49-F238E27FC236}">
                <a16:creationId xmlns:a16="http://schemas.microsoft.com/office/drawing/2014/main" id="{79797F33-A0BC-4A6C-B0B7-E58382315D10}"/>
              </a:ext>
            </a:extLst>
          </p:cNvPr>
          <p:cNvSpPr txBox="1">
            <a:spLocks/>
          </p:cNvSpPr>
          <p:nvPr/>
        </p:nvSpPr>
        <p:spPr>
          <a:xfrm>
            <a:off x="274232" y="2327418"/>
            <a:ext cx="9972000" cy="1024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B0F0"/>
                </a:solidFill>
                <a:latin typeface="Open Sans" panose="020B060603050402020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de-DE" sz="1200" b="1">
              <a:solidFill>
                <a:srgbClr val="000000"/>
              </a:solidFill>
              <a:latin typeface="+mn-lt"/>
            </a:endParaRPr>
          </a:p>
        </p:txBody>
      </p:sp>
      <p:sp>
        <p:nvSpPr>
          <p:cNvPr id="6" name="Inhaltsplatzhalter 2">
            <a:extLst>
              <a:ext uri="{FF2B5EF4-FFF2-40B4-BE49-F238E27FC236}">
                <a16:creationId xmlns:a16="http://schemas.microsoft.com/office/drawing/2014/main" id="{4A0FFC5F-3ABF-4C83-8F72-BC72C0C86060}"/>
              </a:ext>
            </a:extLst>
          </p:cNvPr>
          <p:cNvSpPr txBox="1">
            <a:spLocks/>
          </p:cNvSpPr>
          <p:nvPr/>
        </p:nvSpPr>
        <p:spPr>
          <a:xfrm>
            <a:off x="274232" y="3749189"/>
            <a:ext cx="9972000" cy="1861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B0F0"/>
                </a:solidFill>
                <a:latin typeface="Open Sans" panose="020B060603050402020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1200">
              <a:solidFill>
                <a:schemeClr val="tx1"/>
              </a:solidFill>
              <a:latin typeface="+mn-lt"/>
              <a:ea typeface="+mj-ea"/>
              <a:cs typeface="+mj-cs"/>
            </a:endParaRPr>
          </a:p>
        </p:txBody>
      </p:sp>
    </p:spTree>
    <p:extLst>
      <p:ext uri="{BB962C8B-B14F-4D97-AF65-F5344CB8AC3E}">
        <p14:creationId xmlns:p14="http://schemas.microsoft.com/office/powerpoint/2010/main" val="3299224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6EBE8-3874-48DF-964A-B23A7CC7B215}"/>
              </a:ext>
            </a:extLst>
          </p:cNvPr>
          <p:cNvSpPr>
            <a:spLocks noGrp="1"/>
          </p:cNvSpPr>
          <p:nvPr>
            <p:ph type="title"/>
          </p:nvPr>
        </p:nvSpPr>
        <p:spPr>
          <a:xfrm>
            <a:off x="302807" y="125620"/>
            <a:ext cx="9903694" cy="684121"/>
          </a:xfrm>
        </p:spPr>
        <p:txBody>
          <a:bodyPr/>
          <a:lstStyle/>
          <a:p>
            <a:r>
              <a:rPr lang="de-DE"/>
              <a:t>Kundengruppen</a:t>
            </a:r>
          </a:p>
        </p:txBody>
      </p:sp>
      <p:sp>
        <p:nvSpPr>
          <p:cNvPr id="85" name="Foliennummernplatzhalter 3">
            <a:extLst>
              <a:ext uri="{FF2B5EF4-FFF2-40B4-BE49-F238E27FC236}">
                <a16:creationId xmlns:a16="http://schemas.microsoft.com/office/drawing/2014/main" id="{730B51CF-8528-4461-9B46-5543C3178EB5}"/>
              </a:ext>
            </a:extLst>
          </p:cNvPr>
          <p:cNvSpPr>
            <a:spLocks noGrp="1"/>
          </p:cNvSpPr>
          <p:nvPr>
            <p:ph type="sldNum" sz="quarter" idx="4"/>
          </p:nvPr>
        </p:nvSpPr>
        <p:spPr>
          <a:xfrm>
            <a:off x="9180615" y="6353463"/>
            <a:ext cx="2743200" cy="365125"/>
          </a:xfrm>
        </p:spPr>
        <p:txBody>
          <a:bodyPr/>
          <a:lstStyle/>
          <a:p>
            <a:pPr algn="r"/>
            <a:r>
              <a:rPr lang="de-DE"/>
              <a:t>Seite </a:t>
            </a:r>
            <a:fld id="{67489CC3-7238-444E-A7A9-4B5CBD2CEC7D}" type="slidenum">
              <a:rPr lang="de-DE" smtClean="0"/>
              <a:pPr algn="r"/>
              <a:t>20</a:t>
            </a:fld>
            <a:endParaRPr lang="de-DE"/>
          </a:p>
        </p:txBody>
      </p:sp>
      <p:sp>
        <p:nvSpPr>
          <p:cNvPr id="61" name="object 14">
            <a:extLst>
              <a:ext uri="{FF2B5EF4-FFF2-40B4-BE49-F238E27FC236}">
                <a16:creationId xmlns:a16="http://schemas.microsoft.com/office/drawing/2014/main" id="{1B449A55-0FA3-4BF1-8888-CBD9228F38E0}"/>
              </a:ext>
            </a:extLst>
          </p:cNvPr>
          <p:cNvSpPr txBox="1"/>
          <p:nvPr/>
        </p:nvSpPr>
        <p:spPr>
          <a:xfrm>
            <a:off x="302807" y="921747"/>
            <a:ext cx="1872000" cy="4923975"/>
          </a:xfrm>
          <a:prstGeom prst="rect">
            <a:avLst/>
          </a:prstGeom>
          <a:solidFill>
            <a:srgbClr val="1A1A1A"/>
          </a:solidFill>
          <a:ln>
            <a:noFill/>
          </a:ln>
        </p:spPr>
        <p:txBody>
          <a:bodyPr vert="horz" wrap="square" lIns="0" tIns="69215" rIns="0" bIns="0" rtlCol="0">
            <a:noAutofit/>
          </a:bodyPr>
          <a:lstStyle/>
          <a:p>
            <a:pPr marL="77470" marR="73660">
              <a:lnSpc>
                <a:spcPct val="103200"/>
              </a:lnSpc>
              <a:spcBef>
                <a:spcPts val="545"/>
              </a:spcBef>
            </a:pPr>
            <a:r>
              <a:rPr lang="de-DE" sz="1200" spc="15" dirty="0">
                <a:solidFill>
                  <a:schemeClr val="bg1"/>
                </a:solidFill>
                <a:latin typeface="Calibri"/>
                <a:cs typeface="Calibri"/>
              </a:rPr>
              <a:t>Die </a:t>
            </a:r>
            <a:r>
              <a:rPr lang="de-DE" sz="1200" spc="15" dirty="0" err="1">
                <a:solidFill>
                  <a:schemeClr val="bg1"/>
                </a:solidFill>
                <a:latin typeface="Calibri"/>
                <a:cs typeface="Calibri"/>
              </a:rPr>
              <a:t>D</a:t>
            </a:r>
            <a:r>
              <a:rPr lang="de-DE" sz="1200" b="1" spc="15" dirty="0" err="1">
                <a:solidFill>
                  <a:schemeClr val="bg1"/>
                </a:solidFill>
                <a:latin typeface="Calibri"/>
                <a:cs typeface="Calibri"/>
              </a:rPr>
              <a:t>eliverit</a:t>
            </a:r>
            <a:r>
              <a:rPr lang="de-DE" sz="1200" b="1" spc="15" dirty="0">
                <a:solidFill>
                  <a:schemeClr val="bg1"/>
                </a:solidFill>
                <a:latin typeface="Calibri"/>
                <a:cs typeface="Calibri"/>
              </a:rPr>
              <a:t> </a:t>
            </a:r>
            <a:r>
              <a:rPr lang="de-DE" sz="1200" b="1" spc="15" dirty="0" err="1">
                <a:solidFill>
                  <a:schemeClr val="bg1"/>
                </a:solidFill>
                <a:latin typeface="Calibri"/>
                <a:cs typeface="Calibri"/>
              </a:rPr>
              <a:t>Logistics</a:t>
            </a:r>
            <a:r>
              <a:rPr lang="de-DE" sz="1200" b="1" spc="15" dirty="0">
                <a:solidFill>
                  <a:schemeClr val="bg1"/>
                </a:solidFill>
                <a:latin typeface="Calibri"/>
                <a:cs typeface="Calibri"/>
              </a:rPr>
              <a:t> GmbH</a:t>
            </a:r>
            <a:r>
              <a:rPr lang="de-DE" sz="1200" spc="15" dirty="0">
                <a:solidFill>
                  <a:schemeClr val="bg1"/>
                </a:solidFill>
                <a:latin typeface="Calibri"/>
                <a:cs typeface="Calibri"/>
              </a:rPr>
              <a:t> verfügt über </a:t>
            </a:r>
            <a:r>
              <a:rPr lang="de-DE" sz="1200" b="1" spc="15" dirty="0">
                <a:solidFill>
                  <a:schemeClr val="bg1"/>
                </a:solidFill>
                <a:latin typeface="Calibri"/>
                <a:cs typeface="Calibri"/>
              </a:rPr>
              <a:t>namhafte Kunden </a:t>
            </a:r>
            <a:r>
              <a:rPr lang="de-DE" sz="1200" spc="15" dirty="0">
                <a:solidFill>
                  <a:schemeClr val="bg1"/>
                </a:solidFill>
                <a:latin typeface="Calibri"/>
                <a:cs typeface="Calibri"/>
              </a:rPr>
              <a:t>und </a:t>
            </a:r>
            <a:r>
              <a:rPr lang="de-DE" sz="1200" b="1" spc="15" dirty="0">
                <a:solidFill>
                  <a:schemeClr val="bg1"/>
                </a:solidFill>
                <a:latin typeface="Calibri"/>
                <a:cs typeface="Calibri"/>
              </a:rPr>
              <a:t>Kundenbeziehungen, </a:t>
            </a:r>
            <a:r>
              <a:rPr lang="de-DE" sz="1200" spc="15" dirty="0">
                <a:solidFill>
                  <a:schemeClr val="bg1"/>
                </a:solidFill>
                <a:latin typeface="Calibri"/>
                <a:cs typeface="Calibri"/>
              </a:rPr>
              <a:t>welche </a:t>
            </a:r>
            <a:r>
              <a:rPr lang="de-DE" sz="1200" b="1" spc="15" dirty="0">
                <a:solidFill>
                  <a:schemeClr val="bg1"/>
                </a:solidFill>
                <a:latin typeface="Calibri"/>
                <a:cs typeface="Calibri"/>
              </a:rPr>
              <a:t>bis zu 25 Jahre </a:t>
            </a:r>
            <a:r>
              <a:rPr lang="de-DE" sz="1200" spc="15" dirty="0">
                <a:solidFill>
                  <a:schemeClr val="bg1"/>
                </a:solidFill>
                <a:latin typeface="Calibri"/>
                <a:cs typeface="Calibri"/>
              </a:rPr>
              <a:t>zurück reichen. </a:t>
            </a:r>
          </a:p>
          <a:p>
            <a:pPr marL="77470" marR="73660">
              <a:lnSpc>
                <a:spcPct val="103200"/>
              </a:lnSpc>
              <a:spcBef>
                <a:spcPts val="545"/>
              </a:spcBef>
            </a:pPr>
            <a:r>
              <a:rPr lang="de-DE" sz="1200" b="1" spc="15" dirty="0">
                <a:solidFill>
                  <a:schemeClr val="bg1"/>
                </a:solidFill>
                <a:latin typeface="Calibri"/>
                <a:cs typeface="Calibri"/>
              </a:rPr>
              <a:t>Es bestehen </a:t>
            </a:r>
            <a:r>
              <a:rPr lang="de-DE" sz="1200" spc="15" dirty="0">
                <a:solidFill>
                  <a:schemeClr val="bg1"/>
                </a:solidFill>
                <a:latin typeface="Calibri"/>
                <a:cs typeface="Calibri"/>
              </a:rPr>
              <a:t>mehrere </a:t>
            </a:r>
            <a:r>
              <a:rPr lang="de-DE" sz="1200" b="1" spc="15" dirty="0">
                <a:solidFill>
                  <a:schemeClr val="bg1"/>
                </a:solidFill>
                <a:latin typeface="Calibri"/>
                <a:cs typeface="Calibri"/>
              </a:rPr>
              <a:t>unbefristete Verträge </a:t>
            </a:r>
            <a:r>
              <a:rPr lang="de-DE" sz="1200" spc="15" dirty="0">
                <a:solidFill>
                  <a:schemeClr val="bg1"/>
                </a:solidFill>
                <a:latin typeface="Calibri"/>
                <a:cs typeface="Calibri"/>
              </a:rPr>
              <a:t>und </a:t>
            </a:r>
            <a:r>
              <a:rPr lang="de-DE" sz="1200" b="1" spc="15" dirty="0">
                <a:solidFill>
                  <a:schemeClr val="bg1"/>
                </a:solidFill>
                <a:latin typeface="Calibri"/>
                <a:cs typeface="Calibri"/>
              </a:rPr>
              <a:t>einige über</a:t>
            </a:r>
            <a:r>
              <a:rPr lang="de-DE" sz="1200" spc="15" dirty="0">
                <a:solidFill>
                  <a:schemeClr val="bg1"/>
                </a:solidFill>
                <a:latin typeface="Calibri"/>
                <a:cs typeface="Calibri"/>
              </a:rPr>
              <a:t> bis zu </a:t>
            </a:r>
            <a:r>
              <a:rPr lang="de-DE" sz="1200" b="1" spc="15" dirty="0">
                <a:solidFill>
                  <a:schemeClr val="bg1"/>
                </a:solidFill>
                <a:latin typeface="Calibri"/>
                <a:cs typeface="Calibri"/>
              </a:rPr>
              <a:t>10 Jahre</a:t>
            </a:r>
            <a:r>
              <a:rPr lang="de-DE" sz="1200" spc="15" dirty="0">
                <a:solidFill>
                  <a:schemeClr val="bg1"/>
                </a:solidFill>
                <a:latin typeface="Calibri"/>
                <a:cs typeface="Calibri"/>
              </a:rPr>
              <a:t>.</a:t>
            </a:r>
            <a:endParaRPr lang="de-DE" sz="100" spc="15" dirty="0">
              <a:solidFill>
                <a:schemeClr val="bg1"/>
              </a:solidFill>
              <a:latin typeface="Calibri"/>
              <a:cs typeface="Calibri"/>
            </a:endParaRPr>
          </a:p>
          <a:p>
            <a:pPr marL="77470" marR="73660">
              <a:lnSpc>
                <a:spcPct val="103200"/>
              </a:lnSpc>
              <a:spcBef>
                <a:spcPts val="545"/>
              </a:spcBef>
            </a:pPr>
            <a:r>
              <a:rPr lang="de-DE" sz="1200" b="1" spc="15" dirty="0" err="1">
                <a:solidFill>
                  <a:schemeClr val="bg1"/>
                </a:solidFill>
                <a:latin typeface="Calibri"/>
                <a:cs typeface="Calibri"/>
              </a:rPr>
              <a:t>Deliverit</a:t>
            </a:r>
            <a:r>
              <a:rPr lang="de-DE" sz="1200" spc="15" dirty="0">
                <a:solidFill>
                  <a:schemeClr val="bg1"/>
                </a:solidFill>
                <a:latin typeface="Calibri"/>
                <a:cs typeface="Calibri"/>
              </a:rPr>
              <a:t> hat es sich zum </a:t>
            </a:r>
            <a:r>
              <a:rPr lang="de-DE" sz="1200" b="1" spc="15" dirty="0">
                <a:solidFill>
                  <a:schemeClr val="bg1"/>
                </a:solidFill>
                <a:latin typeface="Calibri"/>
                <a:cs typeface="Calibri"/>
              </a:rPr>
              <a:t>Ziel</a:t>
            </a:r>
            <a:r>
              <a:rPr lang="de-DE" sz="1200" spc="15" dirty="0">
                <a:solidFill>
                  <a:schemeClr val="bg1"/>
                </a:solidFill>
                <a:latin typeface="Calibri"/>
                <a:cs typeface="Calibri"/>
              </a:rPr>
              <a:t> gemacht, sich </a:t>
            </a:r>
            <a:r>
              <a:rPr lang="de-DE" sz="1200" b="1" spc="15" dirty="0">
                <a:solidFill>
                  <a:schemeClr val="bg1"/>
                </a:solidFill>
                <a:latin typeface="Calibri"/>
                <a:cs typeface="Calibri"/>
              </a:rPr>
              <a:t>durch die Erschließung</a:t>
            </a:r>
            <a:r>
              <a:rPr lang="de-DE" sz="1200" spc="15" dirty="0">
                <a:solidFill>
                  <a:schemeClr val="bg1"/>
                </a:solidFill>
                <a:latin typeface="Calibri"/>
                <a:cs typeface="Calibri"/>
              </a:rPr>
              <a:t> neuer, </a:t>
            </a:r>
            <a:r>
              <a:rPr lang="de-DE" sz="1200" b="1" spc="15" dirty="0">
                <a:solidFill>
                  <a:schemeClr val="bg1"/>
                </a:solidFill>
                <a:latin typeface="Calibri"/>
                <a:cs typeface="Calibri"/>
              </a:rPr>
              <a:t>gewinnversprechender Geschäftsbereiche</a:t>
            </a:r>
            <a:r>
              <a:rPr lang="de-DE" sz="1200" spc="15" dirty="0">
                <a:solidFill>
                  <a:schemeClr val="bg1"/>
                </a:solidFill>
                <a:latin typeface="Calibri"/>
                <a:cs typeface="Calibri"/>
              </a:rPr>
              <a:t> </a:t>
            </a:r>
            <a:r>
              <a:rPr lang="de-DE" sz="1200" b="1" spc="15" dirty="0">
                <a:solidFill>
                  <a:schemeClr val="bg1"/>
                </a:solidFill>
                <a:latin typeface="Calibri"/>
                <a:cs typeface="Calibri"/>
              </a:rPr>
              <a:t>vor Clusterrisiken zu </a:t>
            </a:r>
            <a:r>
              <a:rPr lang="de-DE" sz="1200" b="1" spc="15" dirty="0" err="1">
                <a:solidFill>
                  <a:schemeClr val="bg1"/>
                </a:solidFill>
                <a:latin typeface="Calibri"/>
                <a:cs typeface="Calibri"/>
              </a:rPr>
              <a:t>schüt-zen</a:t>
            </a:r>
            <a:r>
              <a:rPr lang="de-DE" sz="1200" b="1" spc="15" dirty="0">
                <a:solidFill>
                  <a:schemeClr val="bg1"/>
                </a:solidFill>
                <a:latin typeface="Calibri"/>
                <a:cs typeface="Calibri"/>
              </a:rPr>
              <a:t>.</a:t>
            </a:r>
            <a:endParaRPr lang="de-DE" sz="100" spc="15" dirty="0">
              <a:solidFill>
                <a:schemeClr val="bg1"/>
              </a:solidFill>
              <a:latin typeface="Calibri"/>
              <a:cs typeface="Calibri"/>
            </a:endParaRPr>
          </a:p>
          <a:p>
            <a:pPr marL="77470" marR="73660">
              <a:lnSpc>
                <a:spcPct val="103200"/>
              </a:lnSpc>
              <a:spcBef>
                <a:spcPts val="545"/>
              </a:spcBef>
            </a:pPr>
            <a:r>
              <a:rPr lang="de-DE" sz="1200" b="1" spc="15" dirty="0">
                <a:solidFill>
                  <a:schemeClr val="bg1"/>
                </a:solidFill>
                <a:latin typeface="Calibri"/>
                <a:cs typeface="Calibri"/>
              </a:rPr>
              <a:t>Aufgrund</a:t>
            </a:r>
            <a:r>
              <a:rPr lang="de-DE" sz="1200" spc="15" dirty="0">
                <a:solidFill>
                  <a:schemeClr val="bg1"/>
                </a:solidFill>
                <a:latin typeface="Calibri"/>
                <a:cs typeface="Calibri"/>
              </a:rPr>
              <a:t> </a:t>
            </a:r>
            <a:r>
              <a:rPr lang="de-DE" sz="1200" b="1" spc="15" dirty="0">
                <a:solidFill>
                  <a:schemeClr val="bg1"/>
                </a:solidFill>
                <a:latin typeface="Calibri"/>
                <a:cs typeface="Calibri"/>
              </a:rPr>
              <a:t>zahlreicher</a:t>
            </a:r>
            <a:r>
              <a:rPr lang="de-DE" sz="1200" spc="15" dirty="0">
                <a:solidFill>
                  <a:schemeClr val="bg1"/>
                </a:solidFill>
                <a:latin typeface="Calibri"/>
                <a:cs typeface="Calibri"/>
              </a:rPr>
              <a:t> </a:t>
            </a:r>
            <a:r>
              <a:rPr lang="de-DE" sz="1200" b="1" spc="15" dirty="0">
                <a:solidFill>
                  <a:schemeClr val="bg1"/>
                </a:solidFill>
                <a:latin typeface="Calibri"/>
                <a:cs typeface="Calibri"/>
              </a:rPr>
              <a:t>Kundenbeziehungen</a:t>
            </a:r>
            <a:r>
              <a:rPr lang="de-DE" sz="1200" spc="15" dirty="0">
                <a:solidFill>
                  <a:schemeClr val="bg1"/>
                </a:solidFill>
                <a:latin typeface="Calibri"/>
                <a:cs typeface="Calibri"/>
              </a:rPr>
              <a:t> ist </a:t>
            </a:r>
            <a:r>
              <a:rPr lang="de-DE" sz="1200" b="1" spc="15" dirty="0" err="1">
                <a:solidFill>
                  <a:schemeClr val="bg1"/>
                </a:solidFill>
                <a:latin typeface="Calibri"/>
                <a:cs typeface="Calibri"/>
              </a:rPr>
              <a:t>Deliverit</a:t>
            </a:r>
            <a:r>
              <a:rPr lang="de-DE" sz="1200" spc="15" dirty="0">
                <a:solidFill>
                  <a:schemeClr val="bg1"/>
                </a:solidFill>
                <a:latin typeface="Calibri"/>
                <a:cs typeface="Calibri"/>
              </a:rPr>
              <a:t> </a:t>
            </a:r>
            <a:r>
              <a:rPr lang="de-DE" sz="1200" b="1" spc="15" dirty="0">
                <a:solidFill>
                  <a:schemeClr val="bg1"/>
                </a:solidFill>
                <a:latin typeface="Calibri"/>
                <a:cs typeface="Calibri"/>
              </a:rPr>
              <a:t>nicht</a:t>
            </a:r>
            <a:r>
              <a:rPr lang="de-DE" sz="1200" spc="15" dirty="0">
                <a:solidFill>
                  <a:schemeClr val="bg1"/>
                </a:solidFill>
                <a:latin typeface="Calibri"/>
                <a:cs typeface="Calibri"/>
              </a:rPr>
              <a:t> in </a:t>
            </a:r>
            <a:r>
              <a:rPr lang="de-DE" sz="1200" b="1" spc="15" dirty="0">
                <a:solidFill>
                  <a:schemeClr val="bg1"/>
                </a:solidFill>
                <a:latin typeface="Calibri"/>
                <a:cs typeface="Calibri"/>
              </a:rPr>
              <a:t>Abhäng-</a:t>
            </a:r>
            <a:r>
              <a:rPr lang="de-DE" sz="1200" b="1" spc="15" dirty="0" err="1">
                <a:solidFill>
                  <a:schemeClr val="bg1"/>
                </a:solidFill>
                <a:latin typeface="Calibri"/>
                <a:cs typeface="Calibri"/>
              </a:rPr>
              <a:t>igkeit</a:t>
            </a:r>
            <a:r>
              <a:rPr lang="de-DE" sz="1200" spc="15" dirty="0">
                <a:solidFill>
                  <a:schemeClr val="bg1"/>
                </a:solidFill>
                <a:latin typeface="Calibri"/>
                <a:cs typeface="Calibri"/>
              </a:rPr>
              <a:t> zu einem </a:t>
            </a:r>
            <a:r>
              <a:rPr lang="de-DE" sz="1200" b="1" spc="15" dirty="0">
                <a:solidFill>
                  <a:schemeClr val="bg1"/>
                </a:solidFill>
                <a:latin typeface="Calibri"/>
                <a:cs typeface="Calibri"/>
              </a:rPr>
              <a:t>einzelnen Kunden </a:t>
            </a:r>
            <a:r>
              <a:rPr lang="de-DE" sz="1200" spc="15" dirty="0">
                <a:solidFill>
                  <a:schemeClr val="bg1"/>
                </a:solidFill>
                <a:latin typeface="Calibri"/>
                <a:cs typeface="Calibri"/>
              </a:rPr>
              <a:t>oder </a:t>
            </a:r>
            <a:r>
              <a:rPr lang="de-DE" sz="1200" b="1" spc="15" dirty="0">
                <a:solidFill>
                  <a:schemeClr val="bg1"/>
                </a:solidFill>
                <a:latin typeface="Calibri"/>
                <a:cs typeface="Calibri"/>
              </a:rPr>
              <a:t>einer Kundengruppe.</a:t>
            </a:r>
          </a:p>
        </p:txBody>
      </p:sp>
      <p:sp>
        <p:nvSpPr>
          <p:cNvPr id="65" name="object 12">
            <a:extLst>
              <a:ext uri="{FF2B5EF4-FFF2-40B4-BE49-F238E27FC236}">
                <a16:creationId xmlns:a16="http://schemas.microsoft.com/office/drawing/2014/main" id="{9B6990D0-4653-4BC7-8739-842A5B7D2169}"/>
              </a:ext>
            </a:extLst>
          </p:cNvPr>
          <p:cNvSpPr/>
          <p:nvPr/>
        </p:nvSpPr>
        <p:spPr>
          <a:xfrm>
            <a:off x="6257744" y="921899"/>
            <a:ext cx="3897776" cy="2139119"/>
          </a:xfrm>
          <a:custGeom>
            <a:avLst/>
            <a:gdLst/>
            <a:ahLst/>
            <a:cxnLst/>
            <a:rect l="l" t="t" r="r" b="b"/>
            <a:pathLst>
              <a:path w="3915409" h="2642870">
                <a:moveTo>
                  <a:pt x="0" y="0"/>
                </a:moveTo>
                <a:lnTo>
                  <a:pt x="3915156" y="0"/>
                </a:lnTo>
                <a:lnTo>
                  <a:pt x="3915156" y="2642616"/>
                </a:lnTo>
                <a:lnTo>
                  <a:pt x="0" y="2642616"/>
                </a:lnTo>
                <a:lnTo>
                  <a:pt x="0" y="0"/>
                </a:lnTo>
                <a:close/>
              </a:path>
            </a:pathLst>
          </a:custGeom>
          <a:ln w="3175">
            <a:solidFill>
              <a:srgbClr val="A5A5A5"/>
            </a:solidFill>
          </a:ln>
        </p:spPr>
        <p:txBody>
          <a:bodyPr wrap="square" lIns="0" tIns="0" rIns="0" bIns="0" rtlCol="0"/>
          <a:lstStyle/>
          <a:p>
            <a:endParaRPr/>
          </a:p>
        </p:txBody>
      </p:sp>
      <p:graphicFrame>
        <p:nvGraphicFramePr>
          <p:cNvPr id="99" name="Diagramm 98">
            <a:extLst>
              <a:ext uri="{FF2B5EF4-FFF2-40B4-BE49-F238E27FC236}">
                <a16:creationId xmlns:a16="http://schemas.microsoft.com/office/drawing/2014/main" id="{8DD585A7-CA93-4580-9985-9598DC394710}"/>
              </a:ext>
            </a:extLst>
          </p:cNvPr>
          <p:cNvGraphicFramePr/>
          <p:nvPr>
            <p:extLst>
              <p:ext uri="{D42A27DB-BD31-4B8C-83A1-F6EECF244321}">
                <p14:modId xmlns:p14="http://schemas.microsoft.com/office/powerpoint/2010/main" val="878848186"/>
              </p:ext>
            </p:extLst>
          </p:nvPr>
        </p:nvGraphicFramePr>
        <p:xfrm>
          <a:off x="6498433" y="1292080"/>
          <a:ext cx="3358942" cy="1696973"/>
        </p:xfrm>
        <a:graphic>
          <a:graphicData uri="http://schemas.openxmlformats.org/drawingml/2006/chart">
            <c:chart xmlns:c="http://schemas.openxmlformats.org/drawingml/2006/chart" xmlns:r="http://schemas.openxmlformats.org/officeDocument/2006/relationships" r:id="rId2"/>
          </a:graphicData>
        </a:graphic>
      </p:graphicFrame>
      <p:sp>
        <p:nvSpPr>
          <p:cNvPr id="100" name="object 12">
            <a:extLst>
              <a:ext uri="{FF2B5EF4-FFF2-40B4-BE49-F238E27FC236}">
                <a16:creationId xmlns:a16="http://schemas.microsoft.com/office/drawing/2014/main" id="{ACBB60F7-0A80-45A4-A365-5E4E39929B21}"/>
              </a:ext>
            </a:extLst>
          </p:cNvPr>
          <p:cNvSpPr/>
          <p:nvPr/>
        </p:nvSpPr>
        <p:spPr>
          <a:xfrm>
            <a:off x="2253761" y="916659"/>
            <a:ext cx="3915410" cy="2139119"/>
          </a:xfrm>
          <a:custGeom>
            <a:avLst/>
            <a:gdLst/>
            <a:ahLst/>
            <a:cxnLst/>
            <a:rect l="l" t="t" r="r" b="b"/>
            <a:pathLst>
              <a:path w="3915409" h="2642870">
                <a:moveTo>
                  <a:pt x="0" y="0"/>
                </a:moveTo>
                <a:lnTo>
                  <a:pt x="3915156" y="0"/>
                </a:lnTo>
                <a:lnTo>
                  <a:pt x="3915156" y="2642616"/>
                </a:lnTo>
                <a:lnTo>
                  <a:pt x="0" y="2642616"/>
                </a:lnTo>
                <a:lnTo>
                  <a:pt x="0" y="0"/>
                </a:lnTo>
                <a:close/>
              </a:path>
            </a:pathLst>
          </a:custGeom>
          <a:ln w="3175">
            <a:solidFill>
              <a:srgbClr val="A5A5A5"/>
            </a:solidFill>
          </a:ln>
        </p:spPr>
        <p:txBody>
          <a:bodyPr wrap="square" lIns="0" tIns="0" rIns="0" bIns="0" rtlCol="0"/>
          <a:lstStyle/>
          <a:p>
            <a:endParaRPr/>
          </a:p>
        </p:txBody>
      </p:sp>
      <p:sp>
        <p:nvSpPr>
          <p:cNvPr id="101" name="object 18">
            <a:extLst>
              <a:ext uri="{FF2B5EF4-FFF2-40B4-BE49-F238E27FC236}">
                <a16:creationId xmlns:a16="http://schemas.microsoft.com/office/drawing/2014/main" id="{58AC4A36-F71C-4097-933B-0D4B2E40D6EC}"/>
              </a:ext>
            </a:extLst>
          </p:cNvPr>
          <p:cNvSpPr/>
          <p:nvPr/>
        </p:nvSpPr>
        <p:spPr>
          <a:xfrm>
            <a:off x="2334534" y="1288769"/>
            <a:ext cx="3761740" cy="664015"/>
          </a:xfrm>
          <a:custGeom>
            <a:avLst/>
            <a:gdLst/>
            <a:ahLst/>
            <a:cxnLst/>
            <a:rect l="l" t="t" r="r" b="b"/>
            <a:pathLst>
              <a:path w="3761740" h="2159635">
                <a:moveTo>
                  <a:pt x="0" y="0"/>
                </a:moveTo>
                <a:lnTo>
                  <a:pt x="3761231" y="0"/>
                </a:lnTo>
                <a:lnTo>
                  <a:pt x="3761231" y="2159508"/>
                </a:lnTo>
                <a:lnTo>
                  <a:pt x="0" y="2159508"/>
                </a:lnTo>
                <a:lnTo>
                  <a:pt x="0" y="0"/>
                </a:lnTo>
                <a:close/>
              </a:path>
            </a:pathLst>
          </a:custGeom>
          <a:solidFill>
            <a:srgbClr val="F2F2F2"/>
          </a:solidFill>
        </p:spPr>
        <p:txBody>
          <a:bodyPr wrap="square" lIns="0" tIns="0" rIns="0" bIns="0" rtlCol="0"/>
          <a:lstStyle/>
          <a:p>
            <a:endParaRPr/>
          </a:p>
        </p:txBody>
      </p:sp>
      <p:sp>
        <p:nvSpPr>
          <p:cNvPr id="102" name="Textfeld 101">
            <a:extLst>
              <a:ext uri="{FF2B5EF4-FFF2-40B4-BE49-F238E27FC236}">
                <a16:creationId xmlns:a16="http://schemas.microsoft.com/office/drawing/2014/main" id="{A23FD5C7-247E-459A-BE5F-DE29A4C64485}"/>
              </a:ext>
            </a:extLst>
          </p:cNvPr>
          <p:cNvSpPr txBox="1"/>
          <p:nvPr/>
        </p:nvSpPr>
        <p:spPr>
          <a:xfrm>
            <a:off x="2185566" y="1281022"/>
            <a:ext cx="4232909" cy="656013"/>
          </a:xfrm>
          <a:prstGeom prst="rect">
            <a:avLst/>
          </a:prstGeom>
          <a:noFill/>
        </p:spPr>
        <p:txBody>
          <a:bodyPr wrap="square">
            <a:spAutoFit/>
          </a:bodyPr>
          <a:lstStyle/>
          <a:p>
            <a:pPr marL="347980" marR="264160" indent="-171450" algn="just">
              <a:lnSpc>
                <a:spcPct val="103299"/>
              </a:lnSpc>
              <a:spcBef>
                <a:spcPts val="1070"/>
              </a:spcBef>
              <a:buFont typeface="Arial" panose="020B0604020202020204" pitchFamily="34" charset="0"/>
              <a:buChar char="•"/>
            </a:pPr>
            <a:r>
              <a:rPr lang="de-DE" sz="1200" dirty="0">
                <a:latin typeface="Calibri"/>
                <a:cs typeface="Calibri"/>
              </a:rPr>
              <a:t>64% des Umsatzes mit den Top 5 Kunden.</a:t>
            </a:r>
          </a:p>
          <a:p>
            <a:pPr marL="347980" marR="264160" indent="-171450" algn="just">
              <a:lnSpc>
                <a:spcPct val="103299"/>
              </a:lnSpc>
              <a:spcBef>
                <a:spcPts val="0"/>
              </a:spcBef>
              <a:buFont typeface="Arial" panose="020B0604020202020204" pitchFamily="34" charset="0"/>
              <a:buChar char="•"/>
            </a:pPr>
            <a:r>
              <a:rPr lang="de-DE" sz="1200" dirty="0">
                <a:latin typeface="Calibri"/>
                <a:cs typeface="Calibri"/>
              </a:rPr>
              <a:t>Größtenteils langfristige oder unbefristete Verträge </a:t>
            </a:r>
          </a:p>
          <a:p>
            <a:pPr marL="347980" marR="264160" indent="-171450" algn="just">
              <a:lnSpc>
                <a:spcPct val="103299"/>
              </a:lnSpc>
              <a:spcBef>
                <a:spcPts val="0"/>
              </a:spcBef>
              <a:buFont typeface="Arial" panose="020B0604020202020204" pitchFamily="34" charset="0"/>
              <a:buChar char="•"/>
            </a:pPr>
            <a:r>
              <a:rPr lang="de-DE" sz="1200" dirty="0">
                <a:latin typeface="Calibri"/>
                <a:cs typeface="Calibri"/>
              </a:rPr>
              <a:t>Neukundengewinnung durch stetige Diversifizierung</a:t>
            </a:r>
          </a:p>
        </p:txBody>
      </p:sp>
      <p:sp>
        <p:nvSpPr>
          <p:cNvPr id="103" name="object 18">
            <a:extLst>
              <a:ext uri="{FF2B5EF4-FFF2-40B4-BE49-F238E27FC236}">
                <a16:creationId xmlns:a16="http://schemas.microsoft.com/office/drawing/2014/main" id="{CF1F547E-C236-436B-B96A-ACDE80AB0B35}"/>
              </a:ext>
            </a:extLst>
          </p:cNvPr>
          <p:cNvSpPr/>
          <p:nvPr/>
        </p:nvSpPr>
        <p:spPr>
          <a:xfrm>
            <a:off x="2334533" y="2048479"/>
            <a:ext cx="3740898" cy="924195"/>
          </a:xfrm>
          <a:custGeom>
            <a:avLst/>
            <a:gdLst/>
            <a:ahLst/>
            <a:cxnLst/>
            <a:rect l="l" t="t" r="r" b="b"/>
            <a:pathLst>
              <a:path w="3761740" h="2159635">
                <a:moveTo>
                  <a:pt x="0" y="0"/>
                </a:moveTo>
                <a:lnTo>
                  <a:pt x="3761231" y="0"/>
                </a:lnTo>
                <a:lnTo>
                  <a:pt x="3761231" y="2159508"/>
                </a:lnTo>
                <a:lnTo>
                  <a:pt x="0" y="2159508"/>
                </a:lnTo>
                <a:lnTo>
                  <a:pt x="0" y="0"/>
                </a:lnTo>
                <a:close/>
              </a:path>
            </a:pathLst>
          </a:custGeom>
          <a:solidFill>
            <a:srgbClr val="F2F2F2"/>
          </a:solidFill>
        </p:spPr>
        <p:txBody>
          <a:bodyPr wrap="square" lIns="0" tIns="0" rIns="0" bIns="0" rtlCol="0"/>
          <a:lstStyle/>
          <a:p>
            <a:endParaRPr/>
          </a:p>
        </p:txBody>
      </p:sp>
      <p:sp>
        <p:nvSpPr>
          <p:cNvPr id="104" name="Textfeld 103">
            <a:extLst>
              <a:ext uri="{FF2B5EF4-FFF2-40B4-BE49-F238E27FC236}">
                <a16:creationId xmlns:a16="http://schemas.microsoft.com/office/drawing/2014/main" id="{E7C016EC-2949-48DA-8EDC-72C92A00612D}"/>
              </a:ext>
            </a:extLst>
          </p:cNvPr>
          <p:cNvSpPr txBox="1"/>
          <p:nvPr/>
        </p:nvSpPr>
        <p:spPr>
          <a:xfrm>
            <a:off x="2168463" y="2029855"/>
            <a:ext cx="4000708" cy="846194"/>
          </a:xfrm>
          <a:prstGeom prst="rect">
            <a:avLst/>
          </a:prstGeom>
          <a:noFill/>
        </p:spPr>
        <p:txBody>
          <a:bodyPr wrap="square">
            <a:spAutoFit/>
          </a:bodyPr>
          <a:lstStyle/>
          <a:p>
            <a:pPr marL="176530" marR="238125" algn="just">
              <a:lnSpc>
                <a:spcPct val="103200"/>
              </a:lnSpc>
            </a:pPr>
            <a:r>
              <a:rPr lang="de-DE" sz="1200" spc="10" dirty="0" err="1">
                <a:latin typeface="Calibri"/>
                <a:cs typeface="Calibri"/>
              </a:rPr>
              <a:t>Deliverit</a:t>
            </a:r>
            <a:r>
              <a:rPr lang="de-DE" sz="1200" spc="10" dirty="0">
                <a:latin typeface="Calibri"/>
                <a:cs typeface="Calibri"/>
              </a:rPr>
              <a:t> besitzt ein ausgeglichenes Kundenportfolio mit </a:t>
            </a:r>
            <a:r>
              <a:rPr lang="de-DE" sz="1200" spc="10" dirty="0">
                <a:latin typeface="+mn-lt"/>
                <a:cs typeface="Calibri"/>
              </a:rPr>
              <a:t>langfristigen </a:t>
            </a:r>
            <a:r>
              <a:rPr lang="de-DE" sz="1200" spc="10" dirty="0">
                <a:latin typeface="Calibri"/>
                <a:cs typeface="Calibri"/>
              </a:rPr>
              <a:t>Verträgen. Dies verschafft dem Unternehmen und potentiellen Investoren </a:t>
            </a:r>
            <a:r>
              <a:rPr lang="de-DE" sz="1200" spc="10" dirty="0" err="1">
                <a:latin typeface="Calibri"/>
                <a:cs typeface="Calibri"/>
              </a:rPr>
              <a:t>gestei</a:t>
            </a:r>
            <a:r>
              <a:rPr lang="de-DE" sz="1200" spc="10" dirty="0">
                <a:latin typeface="Calibri"/>
                <a:cs typeface="Calibri"/>
              </a:rPr>
              <a:t>-gerte Sicherheit in der Finanzplanung.</a:t>
            </a:r>
            <a:endParaRPr lang="de-DE" sz="1200" dirty="0">
              <a:latin typeface="Calibri"/>
              <a:cs typeface="Calibri"/>
            </a:endParaRPr>
          </a:p>
        </p:txBody>
      </p:sp>
      <p:sp>
        <p:nvSpPr>
          <p:cNvPr id="117" name="object 15">
            <a:extLst>
              <a:ext uri="{FF2B5EF4-FFF2-40B4-BE49-F238E27FC236}">
                <a16:creationId xmlns:a16="http://schemas.microsoft.com/office/drawing/2014/main" id="{AB290114-02A5-4A1E-88C8-49DD53CA9DC5}"/>
              </a:ext>
            </a:extLst>
          </p:cNvPr>
          <p:cNvSpPr txBox="1"/>
          <p:nvPr/>
        </p:nvSpPr>
        <p:spPr>
          <a:xfrm>
            <a:off x="6265437" y="920490"/>
            <a:ext cx="3888992" cy="288000"/>
          </a:xfrm>
          <a:prstGeom prst="rect">
            <a:avLst/>
          </a:prstGeom>
          <a:solidFill>
            <a:srgbClr val="1A1A1A"/>
          </a:solidFill>
          <a:ln>
            <a:noFill/>
          </a:ln>
        </p:spPr>
        <p:txBody>
          <a:bodyPr vert="horz" wrap="square" lIns="0" tIns="69215" rIns="0" bIns="0" rtlCol="0">
            <a:spAutoFit/>
          </a:bodyPr>
          <a:lstStyle/>
          <a:p>
            <a:pPr marL="77470" marR="73660">
              <a:lnSpc>
                <a:spcPct val="103200"/>
              </a:lnSpc>
              <a:spcBef>
                <a:spcPts val="545"/>
              </a:spcBef>
            </a:pPr>
            <a:endParaRPr lang="de-DE" sz="1150" b="1" spc="15">
              <a:solidFill>
                <a:schemeClr val="bg1"/>
              </a:solidFill>
              <a:latin typeface="Calibri"/>
              <a:cs typeface="Calibri"/>
            </a:endParaRPr>
          </a:p>
        </p:txBody>
      </p:sp>
      <p:grpSp>
        <p:nvGrpSpPr>
          <p:cNvPr id="3" name="Gruppieren 2">
            <a:extLst>
              <a:ext uri="{FF2B5EF4-FFF2-40B4-BE49-F238E27FC236}">
                <a16:creationId xmlns:a16="http://schemas.microsoft.com/office/drawing/2014/main" id="{0BA02BD9-E789-8C09-60DA-F1B8F1900370}"/>
              </a:ext>
            </a:extLst>
          </p:cNvPr>
          <p:cNvGrpSpPr/>
          <p:nvPr/>
        </p:nvGrpSpPr>
        <p:grpSpPr>
          <a:xfrm>
            <a:off x="2242311" y="916659"/>
            <a:ext cx="3925341" cy="307777"/>
            <a:chOff x="2284270" y="938099"/>
            <a:chExt cx="3925341" cy="307777"/>
          </a:xfrm>
        </p:grpSpPr>
        <p:sp>
          <p:nvSpPr>
            <p:cNvPr id="119" name="object 19">
              <a:extLst>
                <a:ext uri="{FF2B5EF4-FFF2-40B4-BE49-F238E27FC236}">
                  <a16:creationId xmlns:a16="http://schemas.microsoft.com/office/drawing/2014/main" id="{866E3796-9483-4C8D-B2ED-A9985DF0EDD1}"/>
                </a:ext>
              </a:extLst>
            </p:cNvPr>
            <p:cNvSpPr txBox="1"/>
            <p:nvPr/>
          </p:nvSpPr>
          <p:spPr>
            <a:xfrm>
              <a:off x="2295715" y="950675"/>
              <a:ext cx="3913896" cy="288000"/>
            </a:xfrm>
            <a:prstGeom prst="rect">
              <a:avLst/>
            </a:prstGeom>
            <a:solidFill>
              <a:srgbClr val="1A1A1A"/>
            </a:solidFill>
            <a:ln>
              <a:noFill/>
            </a:ln>
          </p:spPr>
          <p:txBody>
            <a:bodyPr vert="horz" wrap="square" lIns="0" tIns="67310" rIns="0" bIns="0" rtlCol="0">
              <a:spAutoFit/>
            </a:bodyPr>
            <a:lstStyle>
              <a:defPPr>
                <a:defRPr lang="de-DE"/>
              </a:defPPr>
              <a:lvl1pPr marL="100330">
                <a:lnSpc>
                  <a:spcPct val="100000"/>
                </a:lnSpc>
                <a:spcBef>
                  <a:spcPts val="530"/>
                </a:spcBef>
                <a:defRPr sz="1150" b="1" spc="15">
                  <a:solidFill>
                    <a:srgbClr val="FFFFFF"/>
                  </a:solidFill>
                  <a:latin typeface="Calibri"/>
                  <a:cs typeface="Calibri"/>
                </a:defRPr>
              </a:lvl1pPr>
            </a:lstStyle>
            <a:p>
              <a:endParaRPr sz="1200"/>
            </a:p>
          </p:txBody>
        </p:sp>
        <p:sp>
          <p:nvSpPr>
            <p:cNvPr id="120" name="Textfeld 119">
              <a:extLst>
                <a:ext uri="{FF2B5EF4-FFF2-40B4-BE49-F238E27FC236}">
                  <a16:creationId xmlns:a16="http://schemas.microsoft.com/office/drawing/2014/main" id="{7330C23B-A3C8-41CC-9B9D-2AD2CDAF0643}"/>
                </a:ext>
              </a:extLst>
            </p:cNvPr>
            <p:cNvSpPr txBox="1"/>
            <p:nvPr/>
          </p:nvSpPr>
          <p:spPr>
            <a:xfrm>
              <a:off x="2284270" y="938099"/>
              <a:ext cx="3473814" cy="307777"/>
            </a:xfrm>
            <a:prstGeom prst="rect">
              <a:avLst/>
            </a:prstGeom>
            <a:noFill/>
            <a:ln>
              <a:noFill/>
            </a:ln>
          </p:spPr>
          <p:txBody>
            <a:bodyPr wrap="square">
              <a:spAutoFit/>
            </a:bodyPr>
            <a:lstStyle/>
            <a:p>
              <a:r>
                <a:rPr lang="de-DE" sz="1400" b="1">
                  <a:solidFill>
                    <a:schemeClr val="bg1"/>
                  </a:solidFill>
                </a:rPr>
                <a:t>Übersicht</a:t>
              </a:r>
            </a:p>
          </p:txBody>
        </p:sp>
      </p:grpSp>
      <p:sp>
        <p:nvSpPr>
          <p:cNvPr id="82" name="Textfeld 81">
            <a:extLst>
              <a:ext uri="{FF2B5EF4-FFF2-40B4-BE49-F238E27FC236}">
                <a16:creationId xmlns:a16="http://schemas.microsoft.com/office/drawing/2014/main" id="{241773CD-10E7-4905-B123-431CB68C2374}"/>
              </a:ext>
            </a:extLst>
          </p:cNvPr>
          <p:cNvSpPr txBox="1"/>
          <p:nvPr/>
        </p:nvSpPr>
        <p:spPr>
          <a:xfrm>
            <a:off x="6174935" y="921747"/>
            <a:ext cx="3912365" cy="307777"/>
          </a:xfrm>
          <a:prstGeom prst="rect">
            <a:avLst/>
          </a:prstGeom>
          <a:noFill/>
        </p:spPr>
        <p:txBody>
          <a:bodyPr wrap="square">
            <a:spAutoFit/>
          </a:bodyPr>
          <a:lstStyle/>
          <a:p>
            <a:pPr marL="100330">
              <a:lnSpc>
                <a:spcPct val="100000"/>
              </a:lnSpc>
              <a:spcBef>
                <a:spcPts val="555"/>
              </a:spcBef>
            </a:pPr>
            <a:r>
              <a:rPr lang="de-DE" sz="1400" b="1" spc="10" dirty="0">
                <a:solidFill>
                  <a:srgbClr val="FFFFFF"/>
                </a:solidFill>
                <a:latin typeface="Calibri"/>
                <a:cs typeface="Calibri"/>
              </a:rPr>
              <a:t>Top 6 Kunden (Anteil am Umsatz in 2025, in %)</a:t>
            </a:r>
            <a:endParaRPr lang="de-DE" sz="1200" dirty="0">
              <a:latin typeface="Calibri"/>
              <a:cs typeface="Calibri"/>
            </a:endParaRPr>
          </a:p>
        </p:txBody>
      </p:sp>
      <p:sp>
        <p:nvSpPr>
          <p:cNvPr id="122" name="object 13">
            <a:extLst>
              <a:ext uri="{FF2B5EF4-FFF2-40B4-BE49-F238E27FC236}">
                <a16:creationId xmlns:a16="http://schemas.microsoft.com/office/drawing/2014/main" id="{3A7F78FA-31BF-4742-ADF6-3CC7A1413912}"/>
              </a:ext>
            </a:extLst>
          </p:cNvPr>
          <p:cNvSpPr/>
          <p:nvPr/>
        </p:nvSpPr>
        <p:spPr>
          <a:xfrm>
            <a:off x="6258575" y="3119112"/>
            <a:ext cx="3891608" cy="2726610"/>
          </a:xfrm>
          <a:custGeom>
            <a:avLst/>
            <a:gdLst/>
            <a:ahLst/>
            <a:cxnLst/>
            <a:rect l="l" t="t" r="r" b="b"/>
            <a:pathLst>
              <a:path w="3915409" h="2642870">
                <a:moveTo>
                  <a:pt x="0" y="0"/>
                </a:moveTo>
                <a:lnTo>
                  <a:pt x="3915156" y="0"/>
                </a:lnTo>
                <a:lnTo>
                  <a:pt x="3915156" y="2642615"/>
                </a:lnTo>
                <a:lnTo>
                  <a:pt x="0" y="2642615"/>
                </a:lnTo>
                <a:lnTo>
                  <a:pt x="0" y="0"/>
                </a:lnTo>
                <a:close/>
              </a:path>
            </a:pathLst>
          </a:custGeom>
          <a:ln w="3175">
            <a:solidFill>
              <a:srgbClr val="A5A5A5"/>
            </a:solidFill>
          </a:ln>
        </p:spPr>
        <p:txBody>
          <a:bodyPr wrap="square" lIns="0" tIns="0" rIns="0" bIns="0" rtlCol="0"/>
          <a:lstStyle/>
          <a:p>
            <a:endParaRPr/>
          </a:p>
        </p:txBody>
      </p:sp>
      <p:sp>
        <p:nvSpPr>
          <p:cNvPr id="123" name="object 14">
            <a:extLst>
              <a:ext uri="{FF2B5EF4-FFF2-40B4-BE49-F238E27FC236}">
                <a16:creationId xmlns:a16="http://schemas.microsoft.com/office/drawing/2014/main" id="{0F57522B-7EE6-4E4B-A687-E229148CA5B4}"/>
              </a:ext>
            </a:extLst>
          </p:cNvPr>
          <p:cNvSpPr/>
          <p:nvPr/>
        </p:nvSpPr>
        <p:spPr>
          <a:xfrm>
            <a:off x="6325560" y="3476065"/>
            <a:ext cx="3761740" cy="2304921"/>
          </a:xfrm>
          <a:custGeom>
            <a:avLst/>
            <a:gdLst/>
            <a:ahLst/>
            <a:cxnLst/>
            <a:rect l="l" t="t" r="r" b="b"/>
            <a:pathLst>
              <a:path w="3761740" h="2164079">
                <a:moveTo>
                  <a:pt x="0" y="0"/>
                </a:moveTo>
                <a:lnTo>
                  <a:pt x="3761231" y="0"/>
                </a:lnTo>
                <a:lnTo>
                  <a:pt x="3761231" y="2164080"/>
                </a:lnTo>
                <a:lnTo>
                  <a:pt x="0" y="2164080"/>
                </a:lnTo>
                <a:lnTo>
                  <a:pt x="0" y="0"/>
                </a:lnTo>
                <a:close/>
              </a:path>
            </a:pathLst>
          </a:custGeom>
          <a:solidFill>
            <a:srgbClr val="F2F2F2"/>
          </a:solidFill>
        </p:spPr>
        <p:txBody>
          <a:bodyPr wrap="square" lIns="0" tIns="0" rIns="0" bIns="0" rtlCol="0"/>
          <a:lstStyle/>
          <a:p>
            <a:endParaRPr/>
          </a:p>
        </p:txBody>
      </p:sp>
      <p:sp>
        <p:nvSpPr>
          <p:cNvPr id="124" name="object 15">
            <a:extLst>
              <a:ext uri="{FF2B5EF4-FFF2-40B4-BE49-F238E27FC236}">
                <a16:creationId xmlns:a16="http://schemas.microsoft.com/office/drawing/2014/main" id="{32991508-9C70-458B-B99C-8AC099C0E8D1}"/>
              </a:ext>
            </a:extLst>
          </p:cNvPr>
          <p:cNvSpPr/>
          <p:nvPr/>
        </p:nvSpPr>
        <p:spPr>
          <a:xfrm>
            <a:off x="6668459" y="3600697"/>
            <a:ext cx="554990" cy="553720"/>
          </a:xfrm>
          <a:custGeom>
            <a:avLst/>
            <a:gdLst/>
            <a:ahLst/>
            <a:cxnLst/>
            <a:rect l="l" t="t" r="r" b="b"/>
            <a:pathLst>
              <a:path w="554990" h="553720">
                <a:moveTo>
                  <a:pt x="277368" y="553212"/>
                </a:moveTo>
                <a:lnTo>
                  <a:pt x="227717" y="548769"/>
                </a:lnTo>
                <a:lnTo>
                  <a:pt x="180902" y="535960"/>
                </a:lnTo>
                <a:lnTo>
                  <a:pt x="137724" y="515563"/>
                </a:lnTo>
                <a:lnTo>
                  <a:pt x="98986" y="488355"/>
                </a:lnTo>
                <a:lnTo>
                  <a:pt x="65492" y="455113"/>
                </a:lnTo>
                <a:lnTo>
                  <a:pt x="38043" y="416616"/>
                </a:lnTo>
                <a:lnTo>
                  <a:pt x="17443" y="373641"/>
                </a:lnTo>
                <a:lnTo>
                  <a:pt x="4494" y="326965"/>
                </a:lnTo>
                <a:lnTo>
                  <a:pt x="0" y="277368"/>
                </a:lnTo>
                <a:lnTo>
                  <a:pt x="4494" y="227316"/>
                </a:lnTo>
                <a:lnTo>
                  <a:pt x="17443" y="180287"/>
                </a:lnTo>
                <a:lnTo>
                  <a:pt x="38043" y="137047"/>
                </a:lnTo>
                <a:lnTo>
                  <a:pt x="65492" y="98359"/>
                </a:lnTo>
                <a:lnTo>
                  <a:pt x="98986" y="64990"/>
                </a:lnTo>
                <a:lnTo>
                  <a:pt x="137724" y="37704"/>
                </a:lnTo>
                <a:lnTo>
                  <a:pt x="180902" y="17267"/>
                </a:lnTo>
                <a:lnTo>
                  <a:pt x="227717" y="4444"/>
                </a:lnTo>
                <a:lnTo>
                  <a:pt x="277368" y="0"/>
                </a:lnTo>
                <a:lnTo>
                  <a:pt x="327419" y="4444"/>
                </a:lnTo>
                <a:lnTo>
                  <a:pt x="374448" y="17267"/>
                </a:lnTo>
                <a:lnTo>
                  <a:pt x="417688" y="37704"/>
                </a:lnTo>
                <a:lnTo>
                  <a:pt x="456376" y="64990"/>
                </a:lnTo>
                <a:lnTo>
                  <a:pt x="489745" y="98359"/>
                </a:lnTo>
                <a:lnTo>
                  <a:pt x="517031" y="137047"/>
                </a:lnTo>
                <a:lnTo>
                  <a:pt x="537468" y="180287"/>
                </a:lnTo>
                <a:lnTo>
                  <a:pt x="550291" y="227316"/>
                </a:lnTo>
                <a:lnTo>
                  <a:pt x="554736" y="277368"/>
                </a:lnTo>
                <a:lnTo>
                  <a:pt x="550291" y="326965"/>
                </a:lnTo>
                <a:lnTo>
                  <a:pt x="537468" y="373641"/>
                </a:lnTo>
                <a:lnTo>
                  <a:pt x="517031" y="416616"/>
                </a:lnTo>
                <a:lnTo>
                  <a:pt x="489745" y="455113"/>
                </a:lnTo>
                <a:lnTo>
                  <a:pt x="456376" y="488355"/>
                </a:lnTo>
                <a:lnTo>
                  <a:pt x="417688" y="515563"/>
                </a:lnTo>
                <a:lnTo>
                  <a:pt x="374448" y="535960"/>
                </a:lnTo>
                <a:lnTo>
                  <a:pt x="327419" y="548769"/>
                </a:lnTo>
                <a:lnTo>
                  <a:pt x="277368" y="553212"/>
                </a:lnTo>
                <a:close/>
              </a:path>
            </a:pathLst>
          </a:custGeom>
          <a:solidFill>
            <a:srgbClr val="1A1A1A"/>
          </a:solidFill>
        </p:spPr>
        <p:txBody>
          <a:bodyPr wrap="square" lIns="0" tIns="0" rIns="0" bIns="0" rtlCol="0"/>
          <a:lstStyle/>
          <a:p>
            <a:endParaRPr/>
          </a:p>
        </p:txBody>
      </p:sp>
      <p:sp>
        <p:nvSpPr>
          <p:cNvPr id="125" name="object 16">
            <a:extLst>
              <a:ext uri="{FF2B5EF4-FFF2-40B4-BE49-F238E27FC236}">
                <a16:creationId xmlns:a16="http://schemas.microsoft.com/office/drawing/2014/main" id="{0F9CA085-1C6B-486E-8F01-764FA649A11B}"/>
              </a:ext>
            </a:extLst>
          </p:cNvPr>
          <p:cNvSpPr/>
          <p:nvPr/>
        </p:nvSpPr>
        <p:spPr>
          <a:xfrm>
            <a:off x="7962335" y="3600697"/>
            <a:ext cx="554990" cy="553720"/>
          </a:xfrm>
          <a:custGeom>
            <a:avLst/>
            <a:gdLst/>
            <a:ahLst/>
            <a:cxnLst/>
            <a:rect l="l" t="t" r="r" b="b"/>
            <a:pathLst>
              <a:path w="554990" h="553720">
                <a:moveTo>
                  <a:pt x="277368" y="553212"/>
                </a:moveTo>
                <a:lnTo>
                  <a:pt x="227717" y="548769"/>
                </a:lnTo>
                <a:lnTo>
                  <a:pt x="180902" y="535960"/>
                </a:lnTo>
                <a:lnTo>
                  <a:pt x="137724" y="515563"/>
                </a:lnTo>
                <a:lnTo>
                  <a:pt x="98986" y="488355"/>
                </a:lnTo>
                <a:lnTo>
                  <a:pt x="65492" y="455113"/>
                </a:lnTo>
                <a:lnTo>
                  <a:pt x="38043" y="416616"/>
                </a:lnTo>
                <a:lnTo>
                  <a:pt x="17443" y="373641"/>
                </a:lnTo>
                <a:lnTo>
                  <a:pt x="4494" y="326965"/>
                </a:lnTo>
                <a:lnTo>
                  <a:pt x="0" y="277368"/>
                </a:lnTo>
                <a:lnTo>
                  <a:pt x="4494" y="227316"/>
                </a:lnTo>
                <a:lnTo>
                  <a:pt x="17443" y="180287"/>
                </a:lnTo>
                <a:lnTo>
                  <a:pt x="38043" y="137047"/>
                </a:lnTo>
                <a:lnTo>
                  <a:pt x="65492" y="98359"/>
                </a:lnTo>
                <a:lnTo>
                  <a:pt x="98986" y="64990"/>
                </a:lnTo>
                <a:lnTo>
                  <a:pt x="137724" y="37704"/>
                </a:lnTo>
                <a:lnTo>
                  <a:pt x="180902" y="17267"/>
                </a:lnTo>
                <a:lnTo>
                  <a:pt x="227717" y="4444"/>
                </a:lnTo>
                <a:lnTo>
                  <a:pt x="277368" y="0"/>
                </a:lnTo>
                <a:lnTo>
                  <a:pt x="327018" y="4444"/>
                </a:lnTo>
                <a:lnTo>
                  <a:pt x="373833" y="17267"/>
                </a:lnTo>
                <a:lnTo>
                  <a:pt x="417011" y="37704"/>
                </a:lnTo>
                <a:lnTo>
                  <a:pt x="455749" y="64990"/>
                </a:lnTo>
                <a:lnTo>
                  <a:pt x="489243" y="98359"/>
                </a:lnTo>
                <a:lnTo>
                  <a:pt x="516692" y="137047"/>
                </a:lnTo>
                <a:lnTo>
                  <a:pt x="537292" y="180287"/>
                </a:lnTo>
                <a:lnTo>
                  <a:pt x="550241" y="227316"/>
                </a:lnTo>
                <a:lnTo>
                  <a:pt x="554736" y="277368"/>
                </a:lnTo>
                <a:lnTo>
                  <a:pt x="550241" y="326965"/>
                </a:lnTo>
                <a:lnTo>
                  <a:pt x="537292" y="373641"/>
                </a:lnTo>
                <a:lnTo>
                  <a:pt x="516692" y="416616"/>
                </a:lnTo>
                <a:lnTo>
                  <a:pt x="489243" y="455113"/>
                </a:lnTo>
                <a:lnTo>
                  <a:pt x="455749" y="488355"/>
                </a:lnTo>
                <a:lnTo>
                  <a:pt x="417011" y="515563"/>
                </a:lnTo>
                <a:lnTo>
                  <a:pt x="373833" y="535960"/>
                </a:lnTo>
                <a:lnTo>
                  <a:pt x="327018" y="548769"/>
                </a:lnTo>
                <a:lnTo>
                  <a:pt x="277368" y="553212"/>
                </a:lnTo>
                <a:close/>
              </a:path>
            </a:pathLst>
          </a:custGeom>
          <a:solidFill>
            <a:srgbClr val="1A1A1A"/>
          </a:solidFill>
        </p:spPr>
        <p:txBody>
          <a:bodyPr wrap="square" lIns="0" tIns="0" rIns="0" bIns="0" rtlCol="0"/>
          <a:lstStyle/>
          <a:p>
            <a:endParaRPr/>
          </a:p>
        </p:txBody>
      </p:sp>
      <p:sp>
        <p:nvSpPr>
          <p:cNvPr id="126" name="object 17">
            <a:extLst>
              <a:ext uri="{FF2B5EF4-FFF2-40B4-BE49-F238E27FC236}">
                <a16:creationId xmlns:a16="http://schemas.microsoft.com/office/drawing/2014/main" id="{EA637F7C-D2BB-4DBF-9AB7-F6193D83E13E}"/>
              </a:ext>
            </a:extLst>
          </p:cNvPr>
          <p:cNvSpPr/>
          <p:nvPr/>
        </p:nvSpPr>
        <p:spPr>
          <a:xfrm>
            <a:off x="9215064" y="3600697"/>
            <a:ext cx="554990" cy="553720"/>
          </a:xfrm>
          <a:custGeom>
            <a:avLst/>
            <a:gdLst/>
            <a:ahLst/>
            <a:cxnLst/>
            <a:rect l="l" t="t" r="r" b="b"/>
            <a:pathLst>
              <a:path w="554990" h="553720">
                <a:moveTo>
                  <a:pt x="277368" y="553212"/>
                </a:moveTo>
                <a:lnTo>
                  <a:pt x="227717" y="548769"/>
                </a:lnTo>
                <a:lnTo>
                  <a:pt x="180902" y="535960"/>
                </a:lnTo>
                <a:lnTo>
                  <a:pt x="137724" y="515563"/>
                </a:lnTo>
                <a:lnTo>
                  <a:pt x="98986" y="488355"/>
                </a:lnTo>
                <a:lnTo>
                  <a:pt x="65492" y="455113"/>
                </a:lnTo>
                <a:lnTo>
                  <a:pt x="38043" y="416616"/>
                </a:lnTo>
                <a:lnTo>
                  <a:pt x="17443" y="373641"/>
                </a:lnTo>
                <a:lnTo>
                  <a:pt x="4494" y="326965"/>
                </a:lnTo>
                <a:lnTo>
                  <a:pt x="0" y="277368"/>
                </a:lnTo>
                <a:lnTo>
                  <a:pt x="4494" y="227316"/>
                </a:lnTo>
                <a:lnTo>
                  <a:pt x="17443" y="180287"/>
                </a:lnTo>
                <a:lnTo>
                  <a:pt x="38043" y="137047"/>
                </a:lnTo>
                <a:lnTo>
                  <a:pt x="65492" y="98359"/>
                </a:lnTo>
                <a:lnTo>
                  <a:pt x="98986" y="64990"/>
                </a:lnTo>
                <a:lnTo>
                  <a:pt x="137724" y="37704"/>
                </a:lnTo>
                <a:lnTo>
                  <a:pt x="180902" y="17267"/>
                </a:lnTo>
                <a:lnTo>
                  <a:pt x="227717" y="4444"/>
                </a:lnTo>
                <a:lnTo>
                  <a:pt x="277368" y="0"/>
                </a:lnTo>
                <a:lnTo>
                  <a:pt x="327018" y="4444"/>
                </a:lnTo>
                <a:lnTo>
                  <a:pt x="373833" y="17267"/>
                </a:lnTo>
                <a:lnTo>
                  <a:pt x="417011" y="37704"/>
                </a:lnTo>
                <a:lnTo>
                  <a:pt x="455749" y="64990"/>
                </a:lnTo>
                <a:lnTo>
                  <a:pt x="489243" y="98359"/>
                </a:lnTo>
                <a:lnTo>
                  <a:pt x="516692" y="137047"/>
                </a:lnTo>
                <a:lnTo>
                  <a:pt x="537292" y="180287"/>
                </a:lnTo>
                <a:lnTo>
                  <a:pt x="550241" y="227316"/>
                </a:lnTo>
                <a:lnTo>
                  <a:pt x="554736" y="277368"/>
                </a:lnTo>
                <a:lnTo>
                  <a:pt x="550241" y="326965"/>
                </a:lnTo>
                <a:lnTo>
                  <a:pt x="537292" y="373641"/>
                </a:lnTo>
                <a:lnTo>
                  <a:pt x="516692" y="416616"/>
                </a:lnTo>
                <a:lnTo>
                  <a:pt x="489243" y="455113"/>
                </a:lnTo>
                <a:lnTo>
                  <a:pt x="455749" y="488355"/>
                </a:lnTo>
                <a:lnTo>
                  <a:pt x="417011" y="515563"/>
                </a:lnTo>
                <a:lnTo>
                  <a:pt x="373833" y="535960"/>
                </a:lnTo>
                <a:lnTo>
                  <a:pt x="327018" y="548769"/>
                </a:lnTo>
                <a:lnTo>
                  <a:pt x="277368" y="553212"/>
                </a:lnTo>
                <a:close/>
              </a:path>
            </a:pathLst>
          </a:custGeom>
          <a:solidFill>
            <a:srgbClr val="1A1A1A"/>
          </a:solidFill>
        </p:spPr>
        <p:txBody>
          <a:bodyPr wrap="square" lIns="0" tIns="0" rIns="0" bIns="0" rtlCol="0"/>
          <a:lstStyle/>
          <a:p>
            <a:endParaRPr/>
          </a:p>
        </p:txBody>
      </p:sp>
      <p:sp>
        <p:nvSpPr>
          <p:cNvPr id="127" name="object 20">
            <a:extLst>
              <a:ext uri="{FF2B5EF4-FFF2-40B4-BE49-F238E27FC236}">
                <a16:creationId xmlns:a16="http://schemas.microsoft.com/office/drawing/2014/main" id="{CE57ED13-0561-4B3F-A3EF-308CCEC06A05}"/>
              </a:ext>
            </a:extLst>
          </p:cNvPr>
          <p:cNvSpPr txBox="1"/>
          <p:nvPr/>
        </p:nvSpPr>
        <p:spPr>
          <a:xfrm>
            <a:off x="6260100" y="3120634"/>
            <a:ext cx="3890084" cy="288000"/>
          </a:xfrm>
          <a:prstGeom prst="rect">
            <a:avLst/>
          </a:prstGeom>
          <a:solidFill>
            <a:srgbClr val="1A1A1A"/>
          </a:solidFill>
          <a:ln>
            <a:noFill/>
          </a:ln>
        </p:spPr>
        <p:txBody>
          <a:bodyPr vert="horz" wrap="square" lIns="0" tIns="67310" rIns="0" bIns="0" rtlCol="0">
            <a:spAutoFit/>
          </a:bodyPr>
          <a:lstStyle/>
          <a:p>
            <a:pPr marL="100330">
              <a:lnSpc>
                <a:spcPct val="100000"/>
              </a:lnSpc>
              <a:spcBef>
                <a:spcPts val="530"/>
              </a:spcBef>
            </a:pPr>
            <a:endParaRPr sz="1150">
              <a:latin typeface="Calibri"/>
              <a:cs typeface="Calibri"/>
            </a:endParaRPr>
          </a:p>
        </p:txBody>
      </p:sp>
      <p:graphicFrame>
        <p:nvGraphicFramePr>
          <p:cNvPr id="128" name="object 32">
            <a:extLst>
              <a:ext uri="{FF2B5EF4-FFF2-40B4-BE49-F238E27FC236}">
                <a16:creationId xmlns:a16="http://schemas.microsoft.com/office/drawing/2014/main" id="{13194993-46B3-4AA1-ACD6-E6D46B44955F}"/>
              </a:ext>
            </a:extLst>
          </p:cNvPr>
          <p:cNvGraphicFramePr>
            <a:graphicFrameLocks noGrp="1"/>
          </p:cNvGraphicFramePr>
          <p:nvPr>
            <p:extLst>
              <p:ext uri="{D42A27DB-BD31-4B8C-83A1-F6EECF244321}">
                <p14:modId xmlns:p14="http://schemas.microsoft.com/office/powerpoint/2010/main" val="3600308645"/>
              </p:ext>
            </p:extLst>
          </p:nvPr>
        </p:nvGraphicFramePr>
        <p:xfrm>
          <a:off x="9029700" y="4577159"/>
          <a:ext cx="827674" cy="858004"/>
        </p:xfrm>
        <a:graphic>
          <a:graphicData uri="http://schemas.openxmlformats.org/drawingml/2006/table">
            <a:tbl>
              <a:tblPr firstRow="1" bandRow="1">
                <a:tableStyleId>{2D5ABB26-0587-4C30-8999-92F81FD0307C}</a:tableStyleId>
              </a:tblPr>
              <a:tblGrid>
                <a:gridCol w="430800">
                  <a:extLst>
                    <a:ext uri="{9D8B030D-6E8A-4147-A177-3AD203B41FA5}">
                      <a16:colId xmlns:a16="http://schemas.microsoft.com/office/drawing/2014/main" val="20000"/>
                    </a:ext>
                  </a:extLst>
                </a:gridCol>
                <a:gridCol w="396874">
                  <a:extLst>
                    <a:ext uri="{9D8B030D-6E8A-4147-A177-3AD203B41FA5}">
                      <a16:colId xmlns:a16="http://schemas.microsoft.com/office/drawing/2014/main" val="20001"/>
                    </a:ext>
                  </a:extLst>
                </a:gridCol>
              </a:tblGrid>
              <a:tr h="269767">
                <a:tc>
                  <a:txBody>
                    <a:bodyPr/>
                    <a:lstStyle/>
                    <a:p>
                      <a:pPr marL="34290">
                        <a:lnSpc>
                          <a:spcPct val="100000"/>
                        </a:lnSpc>
                        <a:spcBef>
                          <a:spcPts val="290"/>
                        </a:spcBef>
                      </a:pPr>
                      <a:r>
                        <a:rPr sz="1150" spc="15" dirty="0">
                          <a:latin typeface="Calibri"/>
                          <a:cs typeface="Calibri"/>
                        </a:rPr>
                        <a:t>20</a:t>
                      </a:r>
                      <a:r>
                        <a:rPr lang="de-DE" sz="1150" spc="15" dirty="0">
                          <a:latin typeface="Calibri"/>
                          <a:cs typeface="Calibri"/>
                        </a:rPr>
                        <a:t>24</a:t>
                      </a:r>
                      <a:endParaRPr sz="1150" dirty="0">
                        <a:latin typeface="Calibri"/>
                        <a:cs typeface="Calibri"/>
                      </a:endParaRPr>
                    </a:p>
                  </a:txBody>
                  <a:tcPr marL="0" marR="0" marT="36830" marB="0">
                    <a:solidFill>
                      <a:srgbClr val="F2F2F2"/>
                    </a:solidFill>
                  </a:tcPr>
                </a:tc>
                <a:tc>
                  <a:txBody>
                    <a:bodyPr/>
                    <a:lstStyle/>
                    <a:p>
                      <a:pPr marR="29845" algn="r">
                        <a:lnSpc>
                          <a:spcPts val="2025"/>
                        </a:lnSpc>
                      </a:pPr>
                      <a:r>
                        <a:rPr lang="de-DE" sz="2150" spc="5">
                          <a:solidFill>
                            <a:srgbClr val="162844"/>
                          </a:solidFill>
                          <a:latin typeface="Calibri"/>
                          <a:cs typeface="Calibri"/>
                        </a:rPr>
                        <a:t>60</a:t>
                      </a:r>
                      <a:endParaRPr sz="2150">
                        <a:latin typeface="Calibri"/>
                        <a:cs typeface="Calibri"/>
                      </a:endParaRPr>
                    </a:p>
                  </a:txBody>
                  <a:tcPr marL="0" marR="0" marT="0" marB="0">
                    <a:solidFill>
                      <a:srgbClr val="F2F2F2"/>
                    </a:solidFill>
                  </a:tcPr>
                </a:tc>
                <a:extLst>
                  <a:ext uri="{0D108BD9-81ED-4DB2-BD59-A6C34878D82A}">
                    <a16:rowId xmlns:a16="http://schemas.microsoft.com/office/drawing/2014/main" val="10000"/>
                  </a:ext>
                </a:extLst>
              </a:tr>
              <a:tr h="265212">
                <a:tc>
                  <a:txBody>
                    <a:bodyPr/>
                    <a:lstStyle/>
                    <a:p>
                      <a:pPr marL="31750">
                        <a:lnSpc>
                          <a:spcPct val="100000"/>
                        </a:lnSpc>
                        <a:spcBef>
                          <a:spcPts val="250"/>
                        </a:spcBef>
                      </a:pPr>
                      <a:r>
                        <a:rPr sz="1150" spc="15" dirty="0">
                          <a:latin typeface="Calibri"/>
                          <a:cs typeface="Calibri"/>
                        </a:rPr>
                        <a:t>20</a:t>
                      </a:r>
                      <a:r>
                        <a:rPr lang="de-DE" sz="1150" spc="15" dirty="0">
                          <a:latin typeface="Calibri"/>
                          <a:cs typeface="Calibri"/>
                        </a:rPr>
                        <a:t>25</a:t>
                      </a:r>
                      <a:endParaRPr sz="1150" dirty="0">
                        <a:latin typeface="Calibri"/>
                        <a:cs typeface="Calibri"/>
                      </a:endParaRPr>
                    </a:p>
                  </a:txBody>
                  <a:tcPr marL="0" marR="0" marT="31750" marB="0">
                    <a:solidFill>
                      <a:srgbClr val="F2F2F2"/>
                    </a:solidFill>
                  </a:tcPr>
                </a:tc>
                <a:tc>
                  <a:txBody>
                    <a:bodyPr/>
                    <a:lstStyle/>
                    <a:p>
                      <a:pPr marR="24130" algn="r">
                        <a:lnSpc>
                          <a:spcPts val="1989"/>
                        </a:lnSpc>
                      </a:pPr>
                      <a:r>
                        <a:rPr lang="de-DE" sz="2150" spc="5">
                          <a:solidFill>
                            <a:srgbClr val="162844"/>
                          </a:solidFill>
                          <a:latin typeface="Calibri"/>
                          <a:cs typeface="Calibri"/>
                        </a:rPr>
                        <a:t>63</a:t>
                      </a:r>
                      <a:endParaRPr sz="2150">
                        <a:latin typeface="Calibri"/>
                        <a:cs typeface="Calibri"/>
                      </a:endParaRPr>
                    </a:p>
                  </a:txBody>
                  <a:tcPr marL="0" marR="0" marT="0" marB="0">
                    <a:solidFill>
                      <a:srgbClr val="F2F2F2"/>
                    </a:solidFill>
                  </a:tcPr>
                </a:tc>
                <a:extLst>
                  <a:ext uri="{0D108BD9-81ED-4DB2-BD59-A6C34878D82A}">
                    <a16:rowId xmlns:a16="http://schemas.microsoft.com/office/drawing/2014/main" val="10001"/>
                  </a:ext>
                </a:extLst>
              </a:tr>
              <a:tr h="323025">
                <a:tc>
                  <a:txBody>
                    <a:bodyPr/>
                    <a:lstStyle/>
                    <a:p>
                      <a:pPr marL="31750">
                        <a:lnSpc>
                          <a:spcPct val="100000"/>
                        </a:lnSpc>
                        <a:spcBef>
                          <a:spcPts val="250"/>
                        </a:spcBef>
                      </a:pPr>
                      <a:r>
                        <a:rPr sz="1150" spc="15" dirty="0">
                          <a:latin typeface="Calibri"/>
                          <a:cs typeface="Calibri"/>
                        </a:rPr>
                        <a:t>202</a:t>
                      </a:r>
                      <a:r>
                        <a:rPr lang="de-DE" sz="1150" spc="15" dirty="0">
                          <a:latin typeface="Calibri"/>
                          <a:cs typeface="Calibri"/>
                        </a:rPr>
                        <a:t>6P</a:t>
                      </a:r>
                      <a:endParaRPr sz="1150" dirty="0">
                        <a:latin typeface="Calibri"/>
                        <a:cs typeface="Calibri"/>
                      </a:endParaRPr>
                    </a:p>
                  </a:txBody>
                  <a:tcPr marL="0" marR="0" marT="31750" marB="0">
                    <a:solidFill>
                      <a:srgbClr val="F2F2F2"/>
                    </a:solidFill>
                  </a:tcPr>
                </a:tc>
                <a:tc>
                  <a:txBody>
                    <a:bodyPr/>
                    <a:lstStyle/>
                    <a:p>
                      <a:pPr marR="24130" algn="r">
                        <a:lnSpc>
                          <a:spcPts val="2014"/>
                        </a:lnSpc>
                      </a:pPr>
                      <a:r>
                        <a:rPr lang="de-DE" sz="2150" spc="5" dirty="0">
                          <a:solidFill>
                            <a:srgbClr val="162844"/>
                          </a:solidFill>
                          <a:latin typeface="Calibri"/>
                          <a:cs typeface="Calibri"/>
                        </a:rPr>
                        <a:t>67</a:t>
                      </a:r>
                      <a:endParaRPr sz="2150" dirty="0">
                        <a:latin typeface="Calibri"/>
                        <a:cs typeface="Calibri"/>
                      </a:endParaRPr>
                    </a:p>
                  </a:txBody>
                  <a:tcPr marL="0" marR="0" marT="0" marB="0">
                    <a:solidFill>
                      <a:srgbClr val="F2F2F2"/>
                    </a:solidFill>
                  </a:tcPr>
                </a:tc>
                <a:extLst>
                  <a:ext uri="{0D108BD9-81ED-4DB2-BD59-A6C34878D82A}">
                    <a16:rowId xmlns:a16="http://schemas.microsoft.com/office/drawing/2014/main" val="10002"/>
                  </a:ext>
                </a:extLst>
              </a:tr>
            </a:tbl>
          </a:graphicData>
        </a:graphic>
      </p:graphicFrame>
      <p:sp>
        <p:nvSpPr>
          <p:cNvPr id="129" name="object 33">
            <a:extLst>
              <a:ext uri="{FF2B5EF4-FFF2-40B4-BE49-F238E27FC236}">
                <a16:creationId xmlns:a16="http://schemas.microsoft.com/office/drawing/2014/main" id="{6B0D2245-C9D5-4272-8831-8FFD7834EF7F}"/>
              </a:ext>
            </a:extLst>
          </p:cNvPr>
          <p:cNvSpPr txBox="1"/>
          <p:nvPr/>
        </p:nvSpPr>
        <p:spPr>
          <a:xfrm>
            <a:off x="9034596" y="5450121"/>
            <a:ext cx="1108710" cy="201978"/>
          </a:xfrm>
          <a:prstGeom prst="rect">
            <a:avLst/>
          </a:prstGeom>
        </p:spPr>
        <p:txBody>
          <a:bodyPr vert="horz" wrap="square" lIns="0" tIns="17145" rIns="0" bIns="0" rtlCol="0">
            <a:spAutoFit/>
          </a:bodyPr>
          <a:lstStyle/>
          <a:p>
            <a:pPr>
              <a:lnSpc>
                <a:spcPct val="100000"/>
              </a:lnSpc>
              <a:spcBef>
                <a:spcPts val="135"/>
              </a:spcBef>
            </a:pPr>
            <a:r>
              <a:rPr lang="de-DE" sz="1200" spc="15">
                <a:latin typeface="Calibri"/>
                <a:cs typeface="Calibri"/>
              </a:rPr>
              <a:t>Kundenanzahl</a:t>
            </a:r>
            <a:endParaRPr sz="1150">
              <a:latin typeface="Calibri"/>
              <a:cs typeface="Calibri"/>
            </a:endParaRPr>
          </a:p>
        </p:txBody>
      </p:sp>
      <p:sp>
        <p:nvSpPr>
          <p:cNvPr id="130" name="object 34">
            <a:extLst>
              <a:ext uri="{FF2B5EF4-FFF2-40B4-BE49-F238E27FC236}">
                <a16:creationId xmlns:a16="http://schemas.microsoft.com/office/drawing/2014/main" id="{60B2EF86-73BF-4450-93A2-DE287FC1503C}"/>
              </a:ext>
            </a:extLst>
          </p:cNvPr>
          <p:cNvSpPr txBox="1"/>
          <p:nvPr/>
        </p:nvSpPr>
        <p:spPr>
          <a:xfrm>
            <a:off x="6310758" y="4404442"/>
            <a:ext cx="1261608" cy="1084912"/>
          </a:xfrm>
          <a:prstGeom prst="rect">
            <a:avLst/>
          </a:prstGeom>
        </p:spPr>
        <p:txBody>
          <a:bodyPr vert="horz" wrap="square" lIns="0" tIns="121920" rIns="0" bIns="0" rtlCol="0">
            <a:spAutoFit/>
          </a:bodyPr>
          <a:lstStyle/>
          <a:p>
            <a:pPr marR="26034" algn="ctr">
              <a:lnSpc>
                <a:spcPct val="100000"/>
              </a:lnSpc>
              <a:spcBef>
                <a:spcPts val="600"/>
              </a:spcBef>
            </a:pPr>
            <a:r>
              <a:rPr lang="de-DE" sz="2150">
                <a:latin typeface="Calibri"/>
                <a:cs typeface="Calibri"/>
              </a:rPr>
              <a:t>257</a:t>
            </a:r>
            <a:endParaRPr sz="1150">
              <a:latin typeface="Calibri"/>
              <a:cs typeface="Calibri"/>
            </a:endParaRPr>
          </a:p>
          <a:p>
            <a:pPr marR="5080" algn="ctr">
              <a:lnSpc>
                <a:spcPct val="100000"/>
              </a:lnSpc>
              <a:spcBef>
                <a:spcPts val="600"/>
              </a:spcBef>
            </a:pPr>
            <a:r>
              <a:rPr lang="de-DE" sz="1200" spc="15">
                <a:latin typeface="Calibri"/>
                <a:cs typeface="Calibri"/>
              </a:rPr>
              <a:t>Durchschnittliches Auftragsvolumen</a:t>
            </a:r>
          </a:p>
          <a:p>
            <a:pPr marR="5080" algn="ctr">
              <a:lnSpc>
                <a:spcPct val="100000"/>
              </a:lnSpc>
              <a:spcBef>
                <a:spcPts val="45"/>
              </a:spcBef>
            </a:pPr>
            <a:r>
              <a:rPr sz="1200" spc="15">
                <a:latin typeface="Calibri"/>
                <a:cs typeface="Calibri"/>
              </a:rPr>
              <a:t>(in </a:t>
            </a:r>
            <a:r>
              <a:rPr lang="de-DE" sz="1200" spc="20">
                <a:latin typeface="Calibri"/>
                <a:cs typeface="Calibri"/>
              </a:rPr>
              <a:t>TEUR</a:t>
            </a:r>
            <a:r>
              <a:rPr sz="1200" spc="20">
                <a:latin typeface="Calibri"/>
                <a:cs typeface="Calibri"/>
              </a:rPr>
              <a:t>)</a:t>
            </a:r>
            <a:endParaRPr sz="1200">
              <a:latin typeface="Calibri"/>
              <a:cs typeface="Calibri"/>
            </a:endParaRPr>
          </a:p>
        </p:txBody>
      </p:sp>
      <p:sp>
        <p:nvSpPr>
          <p:cNvPr id="131" name="object 35">
            <a:extLst>
              <a:ext uri="{FF2B5EF4-FFF2-40B4-BE49-F238E27FC236}">
                <a16:creationId xmlns:a16="http://schemas.microsoft.com/office/drawing/2014/main" id="{9D1650A7-42DF-452A-A7D8-13C0441F5015}"/>
              </a:ext>
            </a:extLst>
          </p:cNvPr>
          <p:cNvSpPr txBox="1"/>
          <p:nvPr/>
        </p:nvSpPr>
        <p:spPr>
          <a:xfrm>
            <a:off x="7646025" y="4400893"/>
            <a:ext cx="1206258" cy="1094595"/>
          </a:xfrm>
          <a:prstGeom prst="rect">
            <a:avLst/>
          </a:prstGeom>
        </p:spPr>
        <p:txBody>
          <a:bodyPr vert="horz" wrap="square" lIns="0" tIns="121920" rIns="0" bIns="0" rtlCol="0">
            <a:spAutoFit/>
          </a:bodyPr>
          <a:lstStyle/>
          <a:p>
            <a:pPr marR="12065" algn="ctr">
              <a:lnSpc>
                <a:spcPct val="100000"/>
              </a:lnSpc>
              <a:spcBef>
                <a:spcPts val="600"/>
              </a:spcBef>
            </a:pPr>
            <a:r>
              <a:rPr lang="de-DE" sz="2150" spc="5" dirty="0">
                <a:solidFill>
                  <a:srgbClr val="162844"/>
                </a:solidFill>
                <a:latin typeface="Calibri"/>
                <a:cs typeface="Calibri"/>
              </a:rPr>
              <a:t>65</a:t>
            </a:r>
            <a:r>
              <a:rPr sz="2150" spc="-30" dirty="0">
                <a:solidFill>
                  <a:srgbClr val="162844"/>
                </a:solidFill>
                <a:latin typeface="Calibri"/>
                <a:cs typeface="Calibri"/>
              </a:rPr>
              <a:t> </a:t>
            </a:r>
            <a:r>
              <a:rPr sz="2150" spc="5" dirty="0">
                <a:solidFill>
                  <a:srgbClr val="162844"/>
                </a:solidFill>
                <a:latin typeface="Calibri"/>
                <a:cs typeface="Calibri"/>
              </a:rPr>
              <a:t>%</a:t>
            </a:r>
            <a:endParaRPr sz="2150" dirty="0">
              <a:latin typeface="Calibri"/>
              <a:cs typeface="Calibri"/>
            </a:endParaRPr>
          </a:p>
          <a:p>
            <a:pPr marR="5080" indent="-2540" algn="ctr">
              <a:lnSpc>
                <a:spcPct val="103200"/>
              </a:lnSpc>
              <a:spcBef>
                <a:spcPts val="600"/>
              </a:spcBef>
            </a:pPr>
            <a:r>
              <a:rPr lang="de-DE" sz="1200" spc="10" dirty="0">
                <a:latin typeface="Calibri"/>
                <a:cs typeface="Calibri"/>
              </a:rPr>
              <a:t>Anteil wiederkehrender Umsätze in 2025</a:t>
            </a:r>
            <a:endParaRPr sz="1200" dirty="0">
              <a:latin typeface="Calibri"/>
              <a:cs typeface="Calibri"/>
            </a:endParaRPr>
          </a:p>
        </p:txBody>
      </p:sp>
      <p:sp>
        <p:nvSpPr>
          <p:cNvPr id="132" name="object 36">
            <a:extLst>
              <a:ext uri="{FF2B5EF4-FFF2-40B4-BE49-F238E27FC236}">
                <a16:creationId xmlns:a16="http://schemas.microsoft.com/office/drawing/2014/main" id="{80E01CAA-19E3-4C29-98EE-DBE54755821B}"/>
              </a:ext>
            </a:extLst>
          </p:cNvPr>
          <p:cNvSpPr/>
          <p:nvPr/>
        </p:nvSpPr>
        <p:spPr>
          <a:xfrm>
            <a:off x="6805619" y="3737856"/>
            <a:ext cx="280670" cy="279400"/>
          </a:xfrm>
          <a:custGeom>
            <a:avLst/>
            <a:gdLst/>
            <a:ahLst/>
            <a:cxnLst/>
            <a:rect l="l" t="t" r="r" b="b"/>
            <a:pathLst>
              <a:path w="280670" h="279400">
                <a:moveTo>
                  <a:pt x="53340" y="103631"/>
                </a:moveTo>
                <a:lnTo>
                  <a:pt x="50553" y="101512"/>
                </a:lnTo>
                <a:lnTo>
                  <a:pt x="36409" y="87558"/>
                </a:lnTo>
                <a:lnTo>
                  <a:pt x="25907" y="77724"/>
                </a:lnTo>
                <a:lnTo>
                  <a:pt x="0" y="51816"/>
                </a:lnTo>
                <a:lnTo>
                  <a:pt x="25907" y="25907"/>
                </a:lnTo>
                <a:lnTo>
                  <a:pt x="36409" y="16073"/>
                </a:lnTo>
                <a:lnTo>
                  <a:pt x="50553" y="2119"/>
                </a:lnTo>
                <a:lnTo>
                  <a:pt x="53340" y="0"/>
                </a:lnTo>
                <a:lnTo>
                  <a:pt x="54864" y="6095"/>
                </a:lnTo>
                <a:lnTo>
                  <a:pt x="54864" y="25907"/>
                </a:lnTo>
                <a:lnTo>
                  <a:pt x="126492" y="25907"/>
                </a:lnTo>
                <a:lnTo>
                  <a:pt x="126492" y="50292"/>
                </a:lnTo>
                <a:lnTo>
                  <a:pt x="117348" y="51816"/>
                </a:lnTo>
                <a:lnTo>
                  <a:pt x="108394" y="55125"/>
                </a:lnTo>
                <a:lnTo>
                  <a:pt x="98298" y="60007"/>
                </a:lnTo>
                <a:lnTo>
                  <a:pt x="88201" y="65746"/>
                </a:lnTo>
                <a:lnTo>
                  <a:pt x="79248" y="71628"/>
                </a:lnTo>
                <a:lnTo>
                  <a:pt x="71628" y="79248"/>
                </a:lnTo>
                <a:lnTo>
                  <a:pt x="54864" y="79248"/>
                </a:lnTo>
                <a:lnTo>
                  <a:pt x="54864" y="97536"/>
                </a:lnTo>
                <a:lnTo>
                  <a:pt x="53340" y="103631"/>
                </a:lnTo>
                <a:close/>
              </a:path>
              <a:path w="280670" h="279400">
                <a:moveTo>
                  <a:pt x="140208" y="221742"/>
                </a:moveTo>
                <a:lnTo>
                  <a:pt x="100393" y="211431"/>
                </a:lnTo>
                <a:lnTo>
                  <a:pt x="68961" y="179379"/>
                </a:lnTo>
                <a:lnTo>
                  <a:pt x="58292" y="137802"/>
                </a:lnTo>
                <a:lnTo>
                  <a:pt x="61340" y="117538"/>
                </a:lnTo>
                <a:lnTo>
                  <a:pt x="69532" y="98702"/>
                </a:lnTo>
                <a:lnTo>
                  <a:pt x="82296" y="82295"/>
                </a:lnTo>
                <a:lnTo>
                  <a:pt x="110037" y="63436"/>
                </a:lnTo>
                <a:lnTo>
                  <a:pt x="140779" y="57150"/>
                </a:lnTo>
                <a:lnTo>
                  <a:pt x="171235" y="63436"/>
                </a:lnTo>
                <a:lnTo>
                  <a:pt x="193775" y="79248"/>
                </a:lnTo>
                <a:lnTo>
                  <a:pt x="135636" y="79248"/>
                </a:lnTo>
                <a:lnTo>
                  <a:pt x="135636" y="92964"/>
                </a:lnTo>
                <a:lnTo>
                  <a:pt x="132588" y="94488"/>
                </a:lnTo>
                <a:lnTo>
                  <a:pt x="125229" y="97202"/>
                </a:lnTo>
                <a:lnTo>
                  <a:pt x="119443" y="102489"/>
                </a:lnTo>
                <a:lnTo>
                  <a:pt x="115657" y="109489"/>
                </a:lnTo>
                <a:lnTo>
                  <a:pt x="114300" y="117348"/>
                </a:lnTo>
                <a:lnTo>
                  <a:pt x="115276" y="124587"/>
                </a:lnTo>
                <a:lnTo>
                  <a:pt x="118681" y="130683"/>
                </a:lnTo>
                <a:lnTo>
                  <a:pt x="125229" y="136207"/>
                </a:lnTo>
                <a:lnTo>
                  <a:pt x="135636" y="141732"/>
                </a:lnTo>
                <a:lnTo>
                  <a:pt x="144303" y="146708"/>
                </a:lnTo>
                <a:lnTo>
                  <a:pt x="150114" y="150685"/>
                </a:lnTo>
                <a:lnTo>
                  <a:pt x="153638" y="154376"/>
                </a:lnTo>
                <a:lnTo>
                  <a:pt x="155448" y="158496"/>
                </a:lnTo>
                <a:lnTo>
                  <a:pt x="153662" y="167520"/>
                </a:lnTo>
                <a:lnTo>
                  <a:pt x="150094" y="170688"/>
                </a:lnTo>
                <a:lnTo>
                  <a:pt x="115824" y="170688"/>
                </a:lnTo>
                <a:lnTo>
                  <a:pt x="114300" y="172212"/>
                </a:lnTo>
                <a:lnTo>
                  <a:pt x="114300" y="175260"/>
                </a:lnTo>
                <a:lnTo>
                  <a:pt x="112776" y="178308"/>
                </a:lnTo>
                <a:lnTo>
                  <a:pt x="112776" y="179832"/>
                </a:lnTo>
                <a:lnTo>
                  <a:pt x="114300" y="181356"/>
                </a:lnTo>
                <a:lnTo>
                  <a:pt x="117348" y="182880"/>
                </a:lnTo>
                <a:lnTo>
                  <a:pt x="126492" y="185928"/>
                </a:lnTo>
                <a:lnTo>
                  <a:pt x="134112" y="185928"/>
                </a:lnTo>
                <a:lnTo>
                  <a:pt x="134112" y="201168"/>
                </a:lnTo>
                <a:lnTo>
                  <a:pt x="193119" y="201168"/>
                </a:lnTo>
                <a:lnTo>
                  <a:pt x="180022" y="211431"/>
                </a:lnTo>
                <a:lnTo>
                  <a:pt x="160020" y="219456"/>
                </a:lnTo>
                <a:lnTo>
                  <a:pt x="150828" y="221170"/>
                </a:lnTo>
                <a:lnTo>
                  <a:pt x="140208" y="221742"/>
                </a:lnTo>
                <a:close/>
              </a:path>
              <a:path w="280670" h="279400">
                <a:moveTo>
                  <a:pt x="214352" y="106680"/>
                </a:moveTo>
                <a:lnTo>
                  <a:pt x="160020" y="106680"/>
                </a:lnTo>
                <a:lnTo>
                  <a:pt x="161544" y="105156"/>
                </a:lnTo>
                <a:lnTo>
                  <a:pt x="163068" y="102107"/>
                </a:lnTo>
                <a:lnTo>
                  <a:pt x="164592" y="97536"/>
                </a:lnTo>
                <a:lnTo>
                  <a:pt x="161544" y="96012"/>
                </a:lnTo>
                <a:lnTo>
                  <a:pt x="160020" y="94488"/>
                </a:lnTo>
                <a:lnTo>
                  <a:pt x="155448" y="92964"/>
                </a:lnTo>
                <a:lnTo>
                  <a:pt x="146304" y="92964"/>
                </a:lnTo>
                <a:lnTo>
                  <a:pt x="146304" y="79248"/>
                </a:lnTo>
                <a:lnTo>
                  <a:pt x="193775" y="79248"/>
                </a:lnTo>
                <a:lnTo>
                  <a:pt x="198120" y="82295"/>
                </a:lnTo>
                <a:lnTo>
                  <a:pt x="210883" y="98702"/>
                </a:lnTo>
                <a:lnTo>
                  <a:pt x="214352" y="106680"/>
                </a:lnTo>
                <a:close/>
              </a:path>
              <a:path w="280670" h="279400">
                <a:moveTo>
                  <a:pt x="193119" y="201168"/>
                </a:moveTo>
                <a:lnTo>
                  <a:pt x="144780" y="201168"/>
                </a:lnTo>
                <a:lnTo>
                  <a:pt x="144780" y="185928"/>
                </a:lnTo>
                <a:lnTo>
                  <a:pt x="147828" y="184404"/>
                </a:lnTo>
                <a:lnTo>
                  <a:pt x="158805" y="179331"/>
                </a:lnTo>
                <a:lnTo>
                  <a:pt x="165925" y="170116"/>
                </a:lnTo>
                <a:lnTo>
                  <a:pt x="143256" y="131064"/>
                </a:lnTo>
                <a:lnTo>
                  <a:pt x="132969" y="125563"/>
                </a:lnTo>
                <a:lnTo>
                  <a:pt x="127254" y="120205"/>
                </a:lnTo>
                <a:lnTo>
                  <a:pt x="126111" y="114561"/>
                </a:lnTo>
                <a:lnTo>
                  <a:pt x="129540" y="108204"/>
                </a:lnTo>
                <a:lnTo>
                  <a:pt x="134302" y="104536"/>
                </a:lnTo>
                <a:lnTo>
                  <a:pt x="140208" y="102869"/>
                </a:lnTo>
                <a:lnTo>
                  <a:pt x="148399" y="103489"/>
                </a:lnTo>
                <a:lnTo>
                  <a:pt x="160020" y="106680"/>
                </a:lnTo>
                <a:lnTo>
                  <a:pt x="214352" y="106680"/>
                </a:lnTo>
                <a:lnTo>
                  <a:pt x="219075" y="117538"/>
                </a:lnTo>
                <a:lnTo>
                  <a:pt x="222123" y="137802"/>
                </a:lnTo>
                <a:lnTo>
                  <a:pt x="219456" y="158496"/>
                </a:lnTo>
                <a:lnTo>
                  <a:pt x="211455" y="179379"/>
                </a:lnTo>
                <a:lnTo>
                  <a:pt x="197739" y="197548"/>
                </a:lnTo>
                <a:lnTo>
                  <a:pt x="193119" y="201168"/>
                </a:lnTo>
                <a:close/>
              </a:path>
              <a:path w="280670" h="279400">
                <a:moveTo>
                  <a:pt x="136374" y="175855"/>
                </a:moveTo>
                <a:lnTo>
                  <a:pt x="123444" y="173736"/>
                </a:lnTo>
                <a:lnTo>
                  <a:pt x="118872" y="172212"/>
                </a:lnTo>
                <a:lnTo>
                  <a:pt x="115824" y="170688"/>
                </a:lnTo>
                <a:lnTo>
                  <a:pt x="150094" y="170688"/>
                </a:lnTo>
                <a:lnTo>
                  <a:pt x="146875" y="173545"/>
                </a:lnTo>
                <a:lnTo>
                  <a:pt x="136374" y="175855"/>
                </a:lnTo>
                <a:close/>
              </a:path>
              <a:path w="280670" h="279400">
                <a:moveTo>
                  <a:pt x="227076" y="278892"/>
                </a:moveTo>
                <a:lnTo>
                  <a:pt x="227076" y="252984"/>
                </a:lnTo>
                <a:lnTo>
                  <a:pt x="153924" y="252984"/>
                </a:lnTo>
                <a:lnTo>
                  <a:pt x="153924" y="242316"/>
                </a:lnTo>
                <a:lnTo>
                  <a:pt x="155448" y="230124"/>
                </a:lnTo>
                <a:lnTo>
                  <a:pt x="163068" y="227076"/>
                </a:lnTo>
                <a:lnTo>
                  <a:pt x="172235" y="224623"/>
                </a:lnTo>
                <a:lnTo>
                  <a:pt x="182689" y="220027"/>
                </a:lnTo>
                <a:lnTo>
                  <a:pt x="192857" y="214002"/>
                </a:lnTo>
                <a:lnTo>
                  <a:pt x="201168" y="207264"/>
                </a:lnTo>
                <a:lnTo>
                  <a:pt x="208788" y="199644"/>
                </a:lnTo>
                <a:lnTo>
                  <a:pt x="227076" y="199644"/>
                </a:lnTo>
                <a:lnTo>
                  <a:pt x="227076" y="175260"/>
                </a:lnTo>
                <a:lnTo>
                  <a:pt x="230076" y="177379"/>
                </a:lnTo>
                <a:lnTo>
                  <a:pt x="236220" y="183070"/>
                </a:lnTo>
                <a:lnTo>
                  <a:pt x="244649" y="191333"/>
                </a:lnTo>
                <a:lnTo>
                  <a:pt x="280416" y="227076"/>
                </a:lnTo>
                <a:lnTo>
                  <a:pt x="244649" y="262818"/>
                </a:lnTo>
                <a:lnTo>
                  <a:pt x="236220" y="271081"/>
                </a:lnTo>
                <a:lnTo>
                  <a:pt x="230076" y="276772"/>
                </a:lnTo>
                <a:lnTo>
                  <a:pt x="227076" y="278892"/>
                </a:lnTo>
                <a:close/>
              </a:path>
            </a:pathLst>
          </a:custGeom>
          <a:solidFill>
            <a:srgbClr val="FFFFFF"/>
          </a:solidFill>
        </p:spPr>
        <p:txBody>
          <a:bodyPr wrap="square" lIns="0" tIns="0" rIns="0" bIns="0" rtlCol="0"/>
          <a:lstStyle/>
          <a:p>
            <a:endParaRPr/>
          </a:p>
        </p:txBody>
      </p:sp>
      <p:sp>
        <p:nvSpPr>
          <p:cNvPr id="133" name="object 37">
            <a:extLst>
              <a:ext uri="{FF2B5EF4-FFF2-40B4-BE49-F238E27FC236}">
                <a16:creationId xmlns:a16="http://schemas.microsoft.com/office/drawing/2014/main" id="{8931F78F-01B3-470E-B75C-022FEF0D9A16}"/>
              </a:ext>
            </a:extLst>
          </p:cNvPr>
          <p:cNvSpPr/>
          <p:nvPr/>
        </p:nvSpPr>
        <p:spPr>
          <a:xfrm>
            <a:off x="8081208" y="3721093"/>
            <a:ext cx="317500" cy="314325"/>
          </a:xfrm>
          <a:custGeom>
            <a:avLst/>
            <a:gdLst/>
            <a:ahLst/>
            <a:cxnLst/>
            <a:rect l="l" t="t" r="r" b="b"/>
            <a:pathLst>
              <a:path w="317500" h="314325">
                <a:moveTo>
                  <a:pt x="103632" y="129540"/>
                </a:moveTo>
                <a:lnTo>
                  <a:pt x="80772" y="129540"/>
                </a:lnTo>
                <a:lnTo>
                  <a:pt x="80772" y="7620"/>
                </a:lnTo>
                <a:lnTo>
                  <a:pt x="82296" y="4572"/>
                </a:lnTo>
                <a:lnTo>
                  <a:pt x="85344" y="3048"/>
                </a:lnTo>
                <a:lnTo>
                  <a:pt x="88582" y="1285"/>
                </a:lnTo>
                <a:lnTo>
                  <a:pt x="98679" y="381"/>
                </a:lnTo>
                <a:lnTo>
                  <a:pt x="123063" y="47"/>
                </a:lnTo>
                <a:lnTo>
                  <a:pt x="169164" y="0"/>
                </a:lnTo>
                <a:lnTo>
                  <a:pt x="249936" y="0"/>
                </a:lnTo>
                <a:lnTo>
                  <a:pt x="272796" y="22860"/>
                </a:lnTo>
                <a:lnTo>
                  <a:pt x="103632" y="22860"/>
                </a:lnTo>
                <a:lnTo>
                  <a:pt x="103632" y="129540"/>
                </a:lnTo>
                <a:close/>
              </a:path>
              <a:path w="317500" h="314325">
                <a:moveTo>
                  <a:pt x="310896" y="313944"/>
                </a:moveTo>
                <a:lnTo>
                  <a:pt x="88392" y="313944"/>
                </a:lnTo>
                <a:lnTo>
                  <a:pt x="85344" y="309372"/>
                </a:lnTo>
                <a:lnTo>
                  <a:pt x="82296" y="307848"/>
                </a:lnTo>
                <a:lnTo>
                  <a:pt x="80772" y="304800"/>
                </a:lnTo>
                <a:lnTo>
                  <a:pt x="80772" y="291084"/>
                </a:lnTo>
                <a:lnTo>
                  <a:pt x="187452" y="289560"/>
                </a:lnTo>
                <a:lnTo>
                  <a:pt x="295656" y="289560"/>
                </a:lnTo>
                <a:lnTo>
                  <a:pt x="295656" y="83820"/>
                </a:lnTo>
                <a:lnTo>
                  <a:pt x="253841" y="83772"/>
                </a:lnTo>
                <a:lnTo>
                  <a:pt x="245745" y="83439"/>
                </a:lnTo>
                <a:lnTo>
                  <a:pt x="241649" y="82534"/>
                </a:lnTo>
                <a:lnTo>
                  <a:pt x="239268" y="80772"/>
                </a:lnTo>
                <a:lnTo>
                  <a:pt x="234696" y="77724"/>
                </a:lnTo>
                <a:lnTo>
                  <a:pt x="234696" y="22860"/>
                </a:lnTo>
                <a:lnTo>
                  <a:pt x="272796" y="22860"/>
                </a:lnTo>
                <a:lnTo>
                  <a:pt x="316992" y="67055"/>
                </a:lnTo>
                <a:lnTo>
                  <a:pt x="316992" y="306324"/>
                </a:lnTo>
                <a:lnTo>
                  <a:pt x="313944" y="310896"/>
                </a:lnTo>
                <a:lnTo>
                  <a:pt x="310896" y="313944"/>
                </a:lnTo>
                <a:close/>
              </a:path>
              <a:path w="317500" h="314325">
                <a:moveTo>
                  <a:pt x="208788" y="99060"/>
                </a:moveTo>
                <a:lnTo>
                  <a:pt x="129540" y="99060"/>
                </a:lnTo>
                <a:lnTo>
                  <a:pt x="129540" y="76200"/>
                </a:lnTo>
                <a:lnTo>
                  <a:pt x="208788" y="76200"/>
                </a:lnTo>
                <a:lnTo>
                  <a:pt x="208788" y="99060"/>
                </a:lnTo>
                <a:close/>
              </a:path>
              <a:path w="317500" h="314325">
                <a:moveTo>
                  <a:pt x="88392" y="243840"/>
                </a:moveTo>
                <a:lnTo>
                  <a:pt x="48768" y="242316"/>
                </a:lnTo>
                <a:lnTo>
                  <a:pt x="34028" y="188737"/>
                </a:lnTo>
                <a:lnTo>
                  <a:pt x="28674" y="166116"/>
                </a:lnTo>
                <a:lnTo>
                  <a:pt x="25503" y="152828"/>
                </a:lnTo>
                <a:lnTo>
                  <a:pt x="24384" y="146303"/>
                </a:lnTo>
                <a:lnTo>
                  <a:pt x="22860" y="140208"/>
                </a:lnTo>
                <a:lnTo>
                  <a:pt x="0" y="140208"/>
                </a:lnTo>
                <a:lnTo>
                  <a:pt x="0" y="135636"/>
                </a:lnTo>
                <a:lnTo>
                  <a:pt x="1524" y="132588"/>
                </a:lnTo>
                <a:lnTo>
                  <a:pt x="28956" y="132588"/>
                </a:lnTo>
                <a:lnTo>
                  <a:pt x="30480" y="141732"/>
                </a:lnTo>
                <a:lnTo>
                  <a:pt x="33528" y="149352"/>
                </a:lnTo>
                <a:lnTo>
                  <a:pt x="91440" y="149352"/>
                </a:lnTo>
                <a:lnTo>
                  <a:pt x="120657" y="149613"/>
                </a:lnTo>
                <a:lnTo>
                  <a:pt x="138874" y="150304"/>
                </a:lnTo>
                <a:lnTo>
                  <a:pt x="148232" y="151280"/>
                </a:lnTo>
                <a:lnTo>
                  <a:pt x="150876" y="152400"/>
                </a:lnTo>
                <a:lnTo>
                  <a:pt x="150004" y="155448"/>
                </a:lnTo>
                <a:lnTo>
                  <a:pt x="148209" y="162115"/>
                </a:lnTo>
                <a:lnTo>
                  <a:pt x="145732" y="172331"/>
                </a:lnTo>
                <a:lnTo>
                  <a:pt x="143256" y="184404"/>
                </a:lnTo>
                <a:lnTo>
                  <a:pt x="135636" y="214884"/>
                </a:lnTo>
                <a:lnTo>
                  <a:pt x="92964" y="216408"/>
                </a:lnTo>
                <a:lnTo>
                  <a:pt x="76652" y="216431"/>
                </a:lnTo>
                <a:lnTo>
                  <a:pt x="63055" y="216598"/>
                </a:lnTo>
                <a:lnTo>
                  <a:pt x="53744" y="217050"/>
                </a:lnTo>
                <a:lnTo>
                  <a:pt x="50292" y="217932"/>
                </a:lnTo>
                <a:lnTo>
                  <a:pt x="51816" y="222504"/>
                </a:lnTo>
                <a:lnTo>
                  <a:pt x="51816" y="227076"/>
                </a:lnTo>
                <a:lnTo>
                  <a:pt x="53340" y="234696"/>
                </a:lnTo>
                <a:lnTo>
                  <a:pt x="91440" y="234696"/>
                </a:lnTo>
                <a:lnTo>
                  <a:pt x="112204" y="234957"/>
                </a:lnTo>
                <a:lnTo>
                  <a:pt x="123825" y="235648"/>
                </a:lnTo>
                <a:lnTo>
                  <a:pt x="129159" y="236624"/>
                </a:lnTo>
                <a:lnTo>
                  <a:pt x="131064" y="237744"/>
                </a:lnTo>
                <a:lnTo>
                  <a:pt x="130611" y="241268"/>
                </a:lnTo>
                <a:lnTo>
                  <a:pt x="125158" y="243078"/>
                </a:lnTo>
                <a:lnTo>
                  <a:pt x="111990" y="243744"/>
                </a:lnTo>
                <a:lnTo>
                  <a:pt x="88392" y="243840"/>
                </a:lnTo>
                <a:close/>
              </a:path>
              <a:path w="317500" h="314325">
                <a:moveTo>
                  <a:pt x="268224" y="167640"/>
                </a:moveTo>
                <a:lnTo>
                  <a:pt x="220980" y="167640"/>
                </a:lnTo>
                <a:lnTo>
                  <a:pt x="187642" y="167449"/>
                </a:lnTo>
                <a:lnTo>
                  <a:pt x="177474" y="166997"/>
                </a:lnTo>
                <a:lnTo>
                  <a:pt x="173736" y="166116"/>
                </a:lnTo>
                <a:lnTo>
                  <a:pt x="175260" y="160020"/>
                </a:lnTo>
                <a:lnTo>
                  <a:pt x="176784" y="155448"/>
                </a:lnTo>
                <a:lnTo>
                  <a:pt x="179832" y="144779"/>
                </a:lnTo>
                <a:lnTo>
                  <a:pt x="268224" y="144779"/>
                </a:lnTo>
                <a:lnTo>
                  <a:pt x="268224" y="167640"/>
                </a:lnTo>
                <a:close/>
              </a:path>
              <a:path w="317500" h="314325">
                <a:moveTo>
                  <a:pt x="268224" y="236220"/>
                </a:moveTo>
                <a:lnTo>
                  <a:pt x="213360" y="236220"/>
                </a:lnTo>
                <a:lnTo>
                  <a:pt x="166306" y="236029"/>
                </a:lnTo>
                <a:lnTo>
                  <a:pt x="158710" y="235577"/>
                </a:lnTo>
                <a:lnTo>
                  <a:pt x="156972" y="234696"/>
                </a:lnTo>
                <a:lnTo>
                  <a:pt x="156972" y="233172"/>
                </a:lnTo>
                <a:lnTo>
                  <a:pt x="158496" y="228600"/>
                </a:lnTo>
                <a:lnTo>
                  <a:pt x="158496" y="222504"/>
                </a:lnTo>
                <a:lnTo>
                  <a:pt x="161544" y="213360"/>
                </a:lnTo>
                <a:lnTo>
                  <a:pt x="268224" y="213360"/>
                </a:lnTo>
                <a:lnTo>
                  <a:pt x="268224" y="236220"/>
                </a:lnTo>
                <a:close/>
              </a:path>
              <a:path w="317500" h="314325">
                <a:moveTo>
                  <a:pt x="59436" y="274320"/>
                </a:moveTo>
                <a:lnTo>
                  <a:pt x="54864" y="272796"/>
                </a:lnTo>
                <a:lnTo>
                  <a:pt x="51816" y="271272"/>
                </a:lnTo>
                <a:lnTo>
                  <a:pt x="50292" y="265176"/>
                </a:lnTo>
                <a:lnTo>
                  <a:pt x="51816" y="260604"/>
                </a:lnTo>
                <a:lnTo>
                  <a:pt x="51816" y="256032"/>
                </a:lnTo>
                <a:lnTo>
                  <a:pt x="59436" y="252984"/>
                </a:lnTo>
                <a:lnTo>
                  <a:pt x="62484" y="254508"/>
                </a:lnTo>
                <a:lnTo>
                  <a:pt x="71628" y="256032"/>
                </a:lnTo>
                <a:lnTo>
                  <a:pt x="73152" y="266700"/>
                </a:lnTo>
                <a:lnTo>
                  <a:pt x="68580" y="271272"/>
                </a:lnTo>
                <a:lnTo>
                  <a:pt x="65532" y="272796"/>
                </a:lnTo>
                <a:lnTo>
                  <a:pt x="59436" y="274320"/>
                </a:lnTo>
                <a:close/>
              </a:path>
              <a:path w="317500" h="314325">
                <a:moveTo>
                  <a:pt x="115824" y="274320"/>
                </a:moveTo>
                <a:lnTo>
                  <a:pt x="112776" y="274320"/>
                </a:lnTo>
                <a:lnTo>
                  <a:pt x="109728" y="272796"/>
                </a:lnTo>
                <a:lnTo>
                  <a:pt x="109728" y="271272"/>
                </a:lnTo>
                <a:lnTo>
                  <a:pt x="106680" y="264152"/>
                </a:lnTo>
                <a:lnTo>
                  <a:pt x="108204" y="257746"/>
                </a:lnTo>
                <a:lnTo>
                  <a:pt x="113157" y="253912"/>
                </a:lnTo>
                <a:lnTo>
                  <a:pt x="120396" y="254508"/>
                </a:lnTo>
                <a:lnTo>
                  <a:pt x="125039" y="259532"/>
                </a:lnTo>
                <a:lnTo>
                  <a:pt x="125539" y="266128"/>
                </a:lnTo>
                <a:lnTo>
                  <a:pt x="122324" y="271867"/>
                </a:lnTo>
                <a:lnTo>
                  <a:pt x="115824" y="274320"/>
                </a:lnTo>
                <a:close/>
              </a:path>
            </a:pathLst>
          </a:custGeom>
          <a:solidFill>
            <a:srgbClr val="FFFFFF"/>
          </a:solidFill>
        </p:spPr>
        <p:txBody>
          <a:bodyPr wrap="square" lIns="0" tIns="0" rIns="0" bIns="0" rtlCol="0"/>
          <a:lstStyle/>
          <a:p>
            <a:endParaRPr/>
          </a:p>
        </p:txBody>
      </p:sp>
      <p:sp>
        <p:nvSpPr>
          <p:cNvPr id="134" name="object 38">
            <a:extLst>
              <a:ext uri="{FF2B5EF4-FFF2-40B4-BE49-F238E27FC236}">
                <a16:creationId xmlns:a16="http://schemas.microsoft.com/office/drawing/2014/main" id="{A5FCC581-6C30-4FE7-8E50-9C196F4C4562}"/>
              </a:ext>
            </a:extLst>
          </p:cNvPr>
          <p:cNvSpPr/>
          <p:nvPr/>
        </p:nvSpPr>
        <p:spPr>
          <a:xfrm>
            <a:off x="9414708" y="3710424"/>
            <a:ext cx="155448" cy="188976"/>
          </a:xfrm>
          <a:prstGeom prst="rect">
            <a:avLst/>
          </a:prstGeom>
          <a:blipFill>
            <a:blip r:embed="rId3" cstate="print"/>
            <a:stretch>
              <a:fillRect/>
            </a:stretch>
          </a:blipFill>
        </p:spPr>
        <p:txBody>
          <a:bodyPr wrap="square" lIns="0" tIns="0" rIns="0" bIns="0" rtlCol="0"/>
          <a:lstStyle/>
          <a:p>
            <a:endParaRPr/>
          </a:p>
        </p:txBody>
      </p:sp>
      <p:sp>
        <p:nvSpPr>
          <p:cNvPr id="135" name="object 39">
            <a:extLst>
              <a:ext uri="{FF2B5EF4-FFF2-40B4-BE49-F238E27FC236}">
                <a16:creationId xmlns:a16="http://schemas.microsoft.com/office/drawing/2014/main" id="{E02E325D-46FD-429B-A6C9-599511ADC525}"/>
              </a:ext>
            </a:extLst>
          </p:cNvPr>
          <p:cNvSpPr/>
          <p:nvPr/>
        </p:nvSpPr>
        <p:spPr>
          <a:xfrm>
            <a:off x="9349176" y="3890257"/>
            <a:ext cx="287020" cy="154305"/>
          </a:xfrm>
          <a:custGeom>
            <a:avLst/>
            <a:gdLst/>
            <a:ahLst/>
            <a:cxnLst/>
            <a:rect l="l" t="t" r="r" b="b"/>
            <a:pathLst>
              <a:path w="287020" h="154304">
                <a:moveTo>
                  <a:pt x="192023" y="152400"/>
                </a:moveTo>
                <a:lnTo>
                  <a:pt x="94487" y="152400"/>
                </a:lnTo>
                <a:lnTo>
                  <a:pt x="71627" y="147828"/>
                </a:lnTo>
                <a:lnTo>
                  <a:pt x="47243" y="141732"/>
                </a:lnTo>
                <a:lnTo>
                  <a:pt x="38099" y="138684"/>
                </a:lnTo>
                <a:lnTo>
                  <a:pt x="33527" y="135636"/>
                </a:lnTo>
                <a:lnTo>
                  <a:pt x="28955" y="134112"/>
                </a:lnTo>
                <a:lnTo>
                  <a:pt x="25907" y="132588"/>
                </a:lnTo>
                <a:lnTo>
                  <a:pt x="21336" y="129540"/>
                </a:lnTo>
                <a:lnTo>
                  <a:pt x="18288" y="128016"/>
                </a:lnTo>
                <a:lnTo>
                  <a:pt x="13715" y="123444"/>
                </a:lnTo>
                <a:lnTo>
                  <a:pt x="10667" y="121920"/>
                </a:lnTo>
                <a:lnTo>
                  <a:pt x="3048" y="114300"/>
                </a:lnTo>
                <a:lnTo>
                  <a:pt x="3048" y="112776"/>
                </a:lnTo>
                <a:lnTo>
                  <a:pt x="1524" y="111252"/>
                </a:lnTo>
                <a:lnTo>
                  <a:pt x="1524" y="109728"/>
                </a:lnTo>
                <a:lnTo>
                  <a:pt x="0" y="108204"/>
                </a:lnTo>
                <a:lnTo>
                  <a:pt x="0" y="103632"/>
                </a:lnTo>
                <a:lnTo>
                  <a:pt x="1524" y="100584"/>
                </a:lnTo>
                <a:lnTo>
                  <a:pt x="1524" y="94488"/>
                </a:lnTo>
                <a:lnTo>
                  <a:pt x="3048" y="91440"/>
                </a:lnTo>
                <a:lnTo>
                  <a:pt x="4571" y="86868"/>
                </a:lnTo>
                <a:lnTo>
                  <a:pt x="4571" y="82296"/>
                </a:lnTo>
                <a:lnTo>
                  <a:pt x="10667" y="64008"/>
                </a:lnTo>
                <a:lnTo>
                  <a:pt x="13715" y="59436"/>
                </a:lnTo>
                <a:lnTo>
                  <a:pt x="15239" y="54864"/>
                </a:lnTo>
                <a:lnTo>
                  <a:pt x="18288" y="50292"/>
                </a:lnTo>
                <a:lnTo>
                  <a:pt x="19812" y="47244"/>
                </a:lnTo>
                <a:lnTo>
                  <a:pt x="22859" y="42672"/>
                </a:lnTo>
                <a:lnTo>
                  <a:pt x="25907" y="39624"/>
                </a:lnTo>
                <a:lnTo>
                  <a:pt x="28955" y="38100"/>
                </a:lnTo>
                <a:lnTo>
                  <a:pt x="30479" y="36576"/>
                </a:lnTo>
                <a:lnTo>
                  <a:pt x="36575" y="33528"/>
                </a:lnTo>
                <a:lnTo>
                  <a:pt x="39623" y="30480"/>
                </a:lnTo>
                <a:lnTo>
                  <a:pt x="42671" y="28956"/>
                </a:lnTo>
                <a:lnTo>
                  <a:pt x="47243" y="27432"/>
                </a:lnTo>
                <a:lnTo>
                  <a:pt x="51815" y="24384"/>
                </a:lnTo>
                <a:lnTo>
                  <a:pt x="54863" y="22860"/>
                </a:lnTo>
                <a:lnTo>
                  <a:pt x="64007" y="16764"/>
                </a:lnTo>
                <a:lnTo>
                  <a:pt x="68579" y="15240"/>
                </a:lnTo>
                <a:lnTo>
                  <a:pt x="73151" y="12192"/>
                </a:lnTo>
                <a:lnTo>
                  <a:pt x="77723" y="10668"/>
                </a:lnTo>
                <a:lnTo>
                  <a:pt x="80771" y="7620"/>
                </a:lnTo>
                <a:lnTo>
                  <a:pt x="85343" y="6096"/>
                </a:lnTo>
                <a:lnTo>
                  <a:pt x="88391" y="4572"/>
                </a:lnTo>
                <a:lnTo>
                  <a:pt x="92963" y="1524"/>
                </a:lnTo>
                <a:lnTo>
                  <a:pt x="94487" y="0"/>
                </a:lnTo>
                <a:lnTo>
                  <a:pt x="99059" y="0"/>
                </a:lnTo>
                <a:lnTo>
                  <a:pt x="100583" y="1524"/>
                </a:lnTo>
                <a:lnTo>
                  <a:pt x="106679" y="4572"/>
                </a:lnTo>
                <a:lnTo>
                  <a:pt x="111251" y="7620"/>
                </a:lnTo>
                <a:lnTo>
                  <a:pt x="123443" y="13716"/>
                </a:lnTo>
                <a:lnTo>
                  <a:pt x="129539" y="15240"/>
                </a:lnTo>
                <a:lnTo>
                  <a:pt x="131063" y="15240"/>
                </a:lnTo>
                <a:lnTo>
                  <a:pt x="132587" y="16764"/>
                </a:lnTo>
                <a:lnTo>
                  <a:pt x="132587" y="18288"/>
                </a:lnTo>
                <a:lnTo>
                  <a:pt x="143255" y="45720"/>
                </a:lnTo>
                <a:lnTo>
                  <a:pt x="265937" y="45720"/>
                </a:lnTo>
                <a:lnTo>
                  <a:pt x="266699" y="47244"/>
                </a:lnTo>
                <a:lnTo>
                  <a:pt x="269747" y="50292"/>
                </a:lnTo>
                <a:lnTo>
                  <a:pt x="272795" y="54864"/>
                </a:lnTo>
                <a:lnTo>
                  <a:pt x="277367" y="68580"/>
                </a:lnTo>
                <a:lnTo>
                  <a:pt x="280415" y="74676"/>
                </a:lnTo>
                <a:lnTo>
                  <a:pt x="280415" y="77724"/>
                </a:lnTo>
                <a:lnTo>
                  <a:pt x="179831" y="77724"/>
                </a:lnTo>
                <a:lnTo>
                  <a:pt x="179831" y="89916"/>
                </a:lnTo>
                <a:lnTo>
                  <a:pt x="204215" y="97536"/>
                </a:lnTo>
                <a:lnTo>
                  <a:pt x="284987" y="97536"/>
                </a:lnTo>
                <a:lnTo>
                  <a:pt x="284987" y="100584"/>
                </a:lnTo>
                <a:lnTo>
                  <a:pt x="286511" y="105156"/>
                </a:lnTo>
                <a:lnTo>
                  <a:pt x="286511" y="108204"/>
                </a:lnTo>
                <a:lnTo>
                  <a:pt x="284987" y="109728"/>
                </a:lnTo>
                <a:lnTo>
                  <a:pt x="284987" y="111252"/>
                </a:lnTo>
                <a:lnTo>
                  <a:pt x="283463" y="112776"/>
                </a:lnTo>
                <a:lnTo>
                  <a:pt x="283463" y="114300"/>
                </a:lnTo>
                <a:lnTo>
                  <a:pt x="275843" y="121920"/>
                </a:lnTo>
                <a:lnTo>
                  <a:pt x="272795" y="123444"/>
                </a:lnTo>
                <a:lnTo>
                  <a:pt x="271271" y="126492"/>
                </a:lnTo>
                <a:lnTo>
                  <a:pt x="265175" y="129540"/>
                </a:lnTo>
                <a:lnTo>
                  <a:pt x="262127" y="132588"/>
                </a:lnTo>
                <a:lnTo>
                  <a:pt x="257555" y="134112"/>
                </a:lnTo>
                <a:lnTo>
                  <a:pt x="254507" y="135636"/>
                </a:lnTo>
                <a:lnTo>
                  <a:pt x="249935" y="138684"/>
                </a:lnTo>
                <a:lnTo>
                  <a:pt x="245363" y="140208"/>
                </a:lnTo>
                <a:lnTo>
                  <a:pt x="239267" y="141732"/>
                </a:lnTo>
                <a:lnTo>
                  <a:pt x="234695" y="143256"/>
                </a:lnTo>
                <a:lnTo>
                  <a:pt x="222503" y="146304"/>
                </a:lnTo>
                <a:lnTo>
                  <a:pt x="192023" y="152400"/>
                </a:lnTo>
                <a:close/>
              </a:path>
              <a:path w="287020" h="154304">
                <a:moveTo>
                  <a:pt x="265937" y="45720"/>
                </a:moveTo>
                <a:lnTo>
                  <a:pt x="143255" y="45720"/>
                </a:lnTo>
                <a:lnTo>
                  <a:pt x="153923" y="18288"/>
                </a:lnTo>
                <a:lnTo>
                  <a:pt x="153923" y="16764"/>
                </a:lnTo>
                <a:lnTo>
                  <a:pt x="155447" y="15240"/>
                </a:lnTo>
                <a:lnTo>
                  <a:pt x="156971" y="15240"/>
                </a:lnTo>
                <a:lnTo>
                  <a:pt x="163067" y="13716"/>
                </a:lnTo>
                <a:lnTo>
                  <a:pt x="175259" y="7620"/>
                </a:lnTo>
                <a:lnTo>
                  <a:pt x="179831" y="4572"/>
                </a:lnTo>
                <a:lnTo>
                  <a:pt x="185927" y="1524"/>
                </a:lnTo>
                <a:lnTo>
                  <a:pt x="187451" y="0"/>
                </a:lnTo>
                <a:lnTo>
                  <a:pt x="192023" y="0"/>
                </a:lnTo>
                <a:lnTo>
                  <a:pt x="192023" y="1524"/>
                </a:lnTo>
                <a:lnTo>
                  <a:pt x="201167" y="6096"/>
                </a:lnTo>
                <a:lnTo>
                  <a:pt x="205739" y="7620"/>
                </a:lnTo>
                <a:lnTo>
                  <a:pt x="210311" y="10668"/>
                </a:lnTo>
                <a:lnTo>
                  <a:pt x="213359" y="12192"/>
                </a:lnTo>
                <a:lnTo>
                  <a:pt x="217931" y="15240"/>
                </a:lnTo>
                <a:lnTo>
                  <a:pt x="222503" y="16764"/>
                </a:lnTo>
                <a:lnTo>
                  <a:pt x="231647" y="22860"/>
                </a:lnTo>
                <a:lnTo>
                  <a:pt x="236219" y="24384"/>
                </a:lnTo>
                <a:lnTo>
                  <a:pt x="239267" y="27432"/>
                </a:lnTo>
                <a:lnTo>
                  <a:pt x="243839" y="28956"/>
                </a:lnTo>
                <a:lnTo>
                  <a:pt x="246887" y="30480"/>
                </a:lnTo>
                <a:lnTo>
                  <a:pt x="251459" y="33528"/>
                </a:lnTo>
                <a:lnTo>
                  <a:pt x="252983" y="35052"/>
                </a:lnTo>
                <a:lnTo>
                  <a:pt x="259079" y="38100"/>
                </a:lnTo>
                <a:lnTo>
                  <a:pt x="265175" y="44196"/>
                </a:lnTo>
                <a:lnTo>
                  <a:pt x="265937" y="45720"/>
                </a:lnTo>
                <a:close/>
              </a:path>
              <a:path w="287020" h="154304">
                <a:moveTo>
                  <a:pt x="284987" y="97536"/>
                </a:moveTo>
                <a:lnTo>
                  <a:pt x="204215" y="97536"/>
                </a:lnTo>
                <a:lnTo>
                  <a:pt x="228599" y="89916"/>
                </a:lnTo>
                <a:lnTo>
                  <a:pt x="228599" y="77724"/>
                </a:lnTo>
                <a:lnTo>
                  <a:pt x="280415" y="77724"/>
                </a:lnTo>
                <a:lnTo>
                  <a:pt x="280415" y="79248"/>
                </a:lnTo>
                <a:lnTo>
                  <a:pt x="281939" y="85344"/>
                </a:lnTo>
                <a:lnTo>
                  <a:pt x="284987" y="94488"/>
                </a:lnTo>
                <a:lnTo>
                  <a:pt x="284987" y="97536"/>
                </a:lnTo>
                <a:close/>
              </a:path>
              <a:path w="287020" h="154304">
                <a:moveTo>
                  <a:pt x="173735" y="153924"/>
                </a:moveTo>
                <a:lnTo>
                  <a:pt x="112775" y="153924"/>
                </a:lnTo>
                <a:lnTo>
                  <a:pt x="103631" y="152400"/>
                </a:lnTo>
                <a:lnTo>
                  <a:pt x="182879" y="152400"/>
                </a:lnTo>
                <a:lnTo>
                  <a:pt x="173735" y="153924"/>
                </a:lnTo>
                <a:close/>
              </a:path>
            </a:pathLst>
          </a:custGeom>
          <a:solidFill>
            <a:srgbClr val="FFFFFF"/>
          </a:solidFill>
        </p:spPr>
        <p:txBody>
          <a:bodyPr wrap="square" lIns="0" tIns="0" rIns="0" bIns="0" rtlCol="0"/>
          <a:lstStyle/>
          <a:p>
            <a:endParaRPr/>
          </a:p>
        </p:txBody>
      </p:sp>
      <p:sp>
        <p:nvSpPr>
          <p:cNvPr id="136" name="object 40">
            <a:extLst>
              <a:ext uri="{FF2B5EF4-FFF2-40B4-BE49-F238E27FC236}">
                <a16:creationId xmlns:a16="http://schemas.microsoft.com/office/drawing/2014/main" id="{F63E94D3-02BF-4E93-A87F-3BCEE64FCFF0}"/>
              </a:ext>
            </a:extLst>
          </p:cNvPr>
          <p:cNvSpPr/>
          <p:nvPr/>
        </p:nvSpPr>
        <p:spPr>
          <a:xfrm>
            <a:off x="6904679" y="4153909"/>
            <a:ext cx="82550" cy="311150"/>
          </a:xfrm>
          <a:custGeom>
            <a:avLst/>
            <a:gdLst/>
            <a:ahLst/>
            <a:cxnLst/>
            <a:rect l="l" t="t" r="r" b="b"/>
            <a:pathLst>
              <a:path w="82550" h="311150">
                <a:moveTo>
                  <a:pt x="45720" y="41148"/>
                </a:moveTo>
                <a:lnTo>
                  <a:pt x="36576" y="41148"/>
                </a:lnTo>
                <a:lnTo>
                  <a:pt x="36576" y="0"/>
                </a:lnTo>
                <a:lnTo>
                  <a:pt x="45720" y="0"/>
                </a:lnTo>
                <a:lnTo>
                  <a:pt x="45720" y="41148"/>
                </a:lnTo>
                <a:close/>
              </a:path>
              <a:path w="82550" h="311150">
                <a:moveTo>
                  <a:pt x="45720" y="114300"/>
                </a:moveTo>
                <a:lnTo>
                  <a:pt x="36576" y="114300"/>
                </a:lnTo>
                <a:lnTo>
                  <a:pt x="36576" y="73152"/>
                </a:lnTo>
                <a:lnTo>
                  <a:pt x="45720" y="73152"/>
                </a:lnTo>
                <a:lnTo>
                  <a:pt x="45720" y="114300"/>
                </a:lnTo>
                <a:close/>
              </a:path>
              <a:path w="82550" h="311150">
                <a:moveTo>
                  <a:pt x="45720" y="185928"/>
                </a:moveTo>
                <a:lnTo>
                  <a:pt x="36576" y="185928"/>
                </a:lnTo>
                <a:lnTo>
                  <a:pt x="36576" y="144780"/>
                </a:lnTo>
                <a:lnTo>
                  <a:pt x="45720" y="144780"/>
                </a:lnTo>
                <a:lnTo>
                  <a:pt x="45720" y="185928"/>
                </a:lnTo>
                <a:close/>
              </a:path>
              <a:path w="82550" h="311150">
                <a:moveTo>
                  <a:pt x="36576" y="229514"/>
                </a:moveTo>
                <a:lnTo>
                  <a:pt x="36576" y="216407"/>
                </a:lnTo>
                <a:lnTo>
                  <a:pt x="45720" y="216407"/>
                </a:lnTo>
                <a:lnTo>
                  <a:pt x="45720" y="228600"/>
                </a:lnTo>
                <a:lnTo>
                  <a:pt x="41148" y="228600"/>
                </a:lnTo>
                <a:lnTo>
                  <a:pt x="36576" y="229514"/>
                </a:lnTo>
                <a:close/>
              </a:path>
              <a:path w="82550" h="311150">
                <a:moveTo>
                  <a:pt x="45720" y="257556"/>
                </a:moveTo>
                <a:lnTo>
                  <a:pt x="36576" y="257556"/>
                </a:lnTo>
                <a:lnTo>
                  <a:pt x="36576" y="229514"/>
                </a:lnTo>
                <a:lnTo>
                  <a:pt x="41148" y="228600"/>
                </a:lnTo>
                <a:lnTo>
                  <a:pt x="45720" y="229514"/>
                </a:lnTo>
                <a:lnTo>
                  <a:pt x="45720" y="257556"/>
                </a:lnTo>
                <a:close/>
              </a:path>
              <a:path w="82550" h="311150">
                <a:moveTo>
                  <a:pt x="45720" y="229514"/>
                </a:moveTo>
                <a:lnTo>
                  <a:pt x="41148" y="228600"/>
                </a:lnTo>
                <a:lnTo>
                  <a:pt x="45720" y="228600"/>
                </a:lnTo>
                <a:lnTo>
                  <a:pt x="45720" y="229514"/>
                </a:lnTo>
                <a:close/>
              </a:path>
              <a:path w="82550" h="311150">
                <a:moveTo>
                  <a:pt x="41148" y="310895"/>
                </a:moveTo>
                <a:lnTo>
                  <a:pt x="25074" y="307681"/>
                </a:lnTo>
                <a:lnTo>
                  <a:pt x="12001" y="298894"/>
                </a:lnTo>
                <a:lnTo>
                  <a:pt x="3214" y="285821"/>
                </a:lnTo>
                <a:lnTo>
                  <a:pt x="0" y="269748"/>
                </a:lnTo>
                <a:lnTo>
                  <a:pt x="3214" y="253674"/>
                </a:lnTo>
                <a:lnTo>
                  <a:pt x="12001" y="240601"/>
                </a:lnTo>
                <a:lnTo>
                  <a:pt x="25074" y="231814"/>
                </a:lnTo>
                <a:lnTo>
                  <a:pt x="36576" y="229514"/>
                </a:lnTo>
                <a:lnTo>
                  <a:pt x="36576" y="257556"/>
                </a:lnTo>
                <a:lnTo>
                  <a:pt x="79857" y="257556"/>
                </a:lnTo>
                <a:lnTo>
                  <a:pt x="82296" y="269748"/>
                </a:lnTo>
                <a:lnTo>
                  <a:pt x="79081" y="285821"/>
                </a:lnTo>
                <a:lnTo>
                  <a:pt x="70294" y="298894"/>
                </a:lnTo>
                <a:lnTo>
                  <a:pt x="57221" y="307681"/>
                </a:lnTo>
                <a:lnTo>
                  <a:pt x="41148" y="310895"/>
                </a:lnTo>
                <a:close/>
              </a:path>
              <a:path w="82550" h="311150">
                <a:moveTo>
                  <a:pt x="79857" y="257556"/>
                </a:moveTo>
                <a:lnTo>
                  <a:pt x="45720" y="257556"/>
                </a:lnTo>
                <a:lnTo>
                  <a:pt x="45720" y="229514"/>
                </a:lnTo>
                <a:lnTo>
                  <a:pt x="57221" y="231814"/>
                </a:lnTo>
                <a:lnTo>
                  <a:pt x="70294" y="240601"/>
                </a:lnTo>
                <a:lnTo>
                  <a:pt x="79081" y="253674"/>
                </a:lnTo>
                <a:lnTo>
                  <a:pt x="79857" y="257556"/>
                </a:lnTo>
                <a:close/>
              </a:path>
            </a:pathLst>
          </a:custGeom>
          <a:solidFill>
            <a:srgbClr val="162844"/>
          </a:solidFill>
        </p:spPr>
        <p:txBody>
          <a:bodyPr wrap="square" lIns="0" tIns="0" rIns="0" bIns="0" rtlCol="0"/>
          <a:lstStyle/>
          <a:p>
            <a:endParaRPr/>
          </a:p>
        </p:txBody>
      </p:sp>
      <p:sp>
        <p:nvSpPr>
          <p:cNvPr id="137" name="object 41">
            <a:extLst>
              <a:ext uri="{FF2B5EF4-FFF2-40B4-BE49-F238E27FC236}">
                <a16:creationId xmlns:a16="http://schemas.microsoft.com/office/drawing/2014/main" id="{C9AB813B-7B5B-480F-A06F-E7F619A822C9}"/>
              </a:ext>
            </a:extLst>
          </p:cNvPr>
          <p:cNvSpPr/>
          <p:nvPr/>
        </p:nvSpPr>
        <p:spPr>
          <a:xfrm>
            <a:off x="8198556" y="4153909"/>
            <a:ext cx="82550" cy="311150"/>
          </a:xfrm>
          <a:custGeom>
            <a:avLst/>
            <a:gdLst/>
            <a:ahLst/>
            <a:cxnLst/>
            <a:rect l="l" t="t" r="r" b="b"/>
            <a:pathLst>
              <a:path w="82550" h="311150">
                <a:moveTo>
                  <a:pt x="45720" y="41148"/>
                </a:moveTo>
                <a:lnTo>
                  <a:pt x="36576" y="41148"/>
                </a:lnTo>
                <a:lnTo>
                  <a:pt x="36576" y="0"/>
                </a:lnTo>
                <a:lnTo>
                  <a:pt x="45720" y="0"/>
                </a:lnTo>
                <a:lnTo>
                  <a:pt x="45720" y="41148"/>
                </a:lnTo>
                <a:close/>
              </a:path>
              <a:path w="82550" h="311150">
                <a:moveTo>
                  <a:pt x="45720" y="114300"/>
                </a:moveTo>
                <a:lnTo>
                  <a:pt x="36576" y="114300"/>
                </a:lnTo>
                <a:lnTo>
                  <a:pt x="36576" y="73152"/>
                </a:lnTo>
                <a:lnTo>
                  <a:pt x="45720" y="73152"/>
                </a:lnTo>
                <a:lnTo>
                  <a:pt x="45720" y="114300"/>
                </a:lnTo>
                <a:close/>
              </a:path>
              <a:path w="82550" h="311150">
                <a:moveTo>
                  <a:pt x="45720" y="185928"/>
                </a:moveTo>
                <a:lnTo>
                  <a:pt x="36576" y="185928"/>
                </a:lnTo>
                <a:lnTo>
                  <a:pt x="36576" y="144780"/>
                </a:lnTo>
                <a:lnTo>
                  <a:pt x="45720" y="144780"/>
                </a:lnTo>
                <a:lnTo>
                  <a:pt x="45720" y="185928"/>
                </a:lnTo>
                <a:close/>
              </a:path>
              <a:path w="82550" h="311150">
                <a:moveTo>
                  <a:pt x="36576" y="229514"/>
                </a:moveTo>
                <a:lnTo>
                  <a:pt x="36576" y="216407"/>
                </a:lnTo>
                <a:lnTo>
                  <a:pt x="45720" y="216407"/>
                </a:lnTo>
                <a:lnTo>
                  <a:pt x="45720" y="228600"/>
                </a:lnTo>
                <a:lnTo>
                  <a:pt x="41148" y="228600"/>
                </a:lnTo>
                <a:lnTo>
                  <a:pt x="36576" y="229514"/>
                </a:lnTo>
                <a:close/>
              </a:path>
              <a:path w="82550" h="311150">
                <a:moveTo>
                  <a:pt x="45720" y="257556"/>
                </a:moveTo>
                <a:lnTo>
                  <a:pt x="36576" y="257556"/>
                </a:lnTo>
                <a:lnTo>
                  <a:pt x="36576" y="229514"/>
                </a:lnTo>
                <a:lnTo>
                  <a:pt x="41148" y="228600"/>
                </a:lnTo>
                <a:lnTo>
                  <a:pt x="45720" y="229514"/>
                </a:lnTo>
                <a:lnTo>
                  <a:pt x="45720" y="257556"/>
                </a:lnTo>
                <a:close/>
              </a:path>
              <a:path w="82550" h="311150">
                <a:moveTo>
                  <a:pt x="45720" y="229514"/>
                </a:moveTo>
                <a:lnTo>
                  <a:pt x="41148" y="228600"/>
                </a:lnTo>
                <a:lnTo>
                  <a:pt x="45720" y="228600"/>
                </a:lnTo>
                <a:lnTo>
                  <a:pt x="45720" y="229514"/>
                </a:lnTo>
                <a:close/>
              </a:path>
              <a:path w="82550" h="311150">
                <a:moveTo>
                  <a:pt x="41148" y="310895"/>
                </a:moveTo>
                <a:lnTo>
                  <a:pt x="25074" y="307681"/>
                </a:lnTo>
                <a:lnTo>
                  <a:pt x="12001" y="298894"/>
                </a:lnTo>
                <a:lnTo>
                  <a:pt x="3214" y="285821"/>
                </a:lnTo>
                <a:lnTo>
                  <a:pt x="0" y="269748"/>
                </a:lnTo>
                <a:lnTo>
                  <a:pt x="3214" y="253674"/>
                </a:lnTo>
                <a:lnTo>
                  <a:pt x="12001" y="240601"/>
                </a:lnTo>
                <a:lnTo>
                  <a:pt x="25074" y="231814"/>
                </a:lnTo>
                <a:lnTo>
                  <a:pt x="36576" y="229514"/>
                </a:lnTo>
                <a:lnTo>
                  <a:pt x="36576" y="257556"/>
                </a:lnTo>
                <a:lnTo>
                  <a:pt x="79857" y="257556"/>
                </a:lnTo>
                <a:lnTo>
                  <a:pt x="82296" y="269748"/>
                </a:lnTo>
                <a:lnTo>
                  <a:pt x="79081" y="285821"/>
                </a:lnTo>
                <a:lnTo>
                  <a:pt x="70294" y="298894"/>
                </a:lnTo>
                <a:lnTo>
                  <a:pt x="57221" y="307681"/>
                </a:lnTo>
                <a:lnTo>
                  <a:pt x="41148" y="310895"/>
                </a:lnTo>
                <a:close/>
              </a:path>
              <a:path w="82550" h="311150">
                <a:moveTo>
                  <a:pt x="79857" y="257556"/>
                </a:moveTo>
                <a:lnTo>
                  <a:pt x="45720" y="257556"/>
                </a:lnTo>
                <a:lnTo>
                  <a:pt x="45720" y="229514"/>
                </a:lnTo>
                <a:lnTo>
                  <a:pt x="57221" y="231814"/>
                </a:lnTo>
                <a:lnTo>
                  <a:pt x="70294" y="240601"/>
                </a:lnTo>
                <a:lnTo>
                  <a:pt x="79081" y="253674"/>
                </a:lnTo>
                <a:lnTo>
                  <a:pt x="79857" y="257556"/>
                </a:lnTo>
                <a:close/>
              </a:path>
            </a:pathLst>
          </a:custGeom>
          <a:solidFill>
            <a:srgbClr val="162844"/>
          </a:solidFill>
        </p:spPr>
        <p:txBody>
          <a:bodyPr wrap="square" lIns="0" tIns="0" rIns="0" bIns="0" rtlCol="0"/>
          <a:lstStyle/>
          <a:p>
            <a:endParaRPr/>
          </a:p>
        </p:txBody>
      </p:sp>
      <p:sp>
        <p:nvSpPr>
          <p:cNvPr id="138" name="object 42">
            <a:extLst>
              <a:ext uri="{FF2B5EF4-FFF2-40B4-BE49-F238E27FC236}">
                <a16:creationId xmlns:a16="http://schemas.microsoft.com/office/drawing/2014/main" id="{882405DB-C446-458A-8B83-3CB39B7ABA46}"/>
              </a:ext>
            </a:extLst>
          </p:cNvPr>
          <p:cNvSpPr/>
          <p:nvPr/>
        </p:nvSpPr>
        <p:spPr>
          <a:xfrm>
            <a:off x="9451284" y="4153909"/>
            <a:ext cx="82550" cy="311150"/>
          </a:xfrm>
          <a:custGeom>
            <a:avLst/>
            <a:gdLst/>
            <a:ahLst/>
            <a:cxnLst/>
            <a:rect l="l" t="t" r="r" b="b"/>
            <a:pathLst>
              <a:path w="82550" h="311150">
                <a:moveTo>
                  <a:pt x="45720" y="41148"/>
                </a:moveTo>
                <a:lnTo>
                  <a:pt x="36576" y="41148"/>
                </a:lnTo>
                <a:lnTo>
                  <a:pt x="36576" y="0"/>
                </a:lnTo>
                <a:lnTo>
                  <a:pt x="45720" y="0"/>
                </a:lnTo>
                <a:lnTo>
                  <a:pt x="45720" y="41148"/>
                </a:lnTo>
                <a:close/>
              </a:path>
              <a:path w="82550" h="311150">
                <a:moveTo>
                  <a:pt x="45720" y="114300"/>
                </a:moveTo>
                <a:lnTo>
                  <a:pt x="36576" y="114300"/>
                </a:lnTo>
                <a:lnTo>
                  <a:pt x="36576" y="73152"/>
                </a:lnTo>
                <a:lnTo>
                  <a:pt x="45720" y="73152"/>
                </a:lnTo>
                <a:lnTo>
                  <a:pt x="45720" y="114300"/>
                </a:lnTo>
                <a:close/>
              </a:path>
              <a:path w="82550" h="311150">
                <a:moveTo>
                  <a:pt x="45720" y="185928"/>
                </a:moveTo>
                <a:lnTo>
                  <a:pt x="36576" y="185928"/>
                </a:lnTo>
                <a:lnTo>
                  <a:pt x="36576" y="144780"/>
                </a:lnTo>
                <a:lnTo>
                  <a:pt x="45720" y="144780"/>
                </a:lnTo>
                <a:lnTo>
                  <a:pt x="45720" y="185928"/>
                </a:lnTo>
                <a:close/>
              </a:path>
              <a:path w="82550" h="311150">
                <a:moveTo>
                  <a:pt x="36576" y="229514"/>
                </a:moveTo>
                <a:lnTo>
                  <a:pt x="36576" y="216407"/>
                </a:lnTo>
                <a:lnTo>
                  <a:pt x="45720" y="216407"/>
                </a:lnTo>
                <a:lnTo>
                  <a:pt x="45720" y="228600"/>
                </a:lnTo>
                <a:lnTo>
                  <a:pt x="41148" y="228600"/>
                </a:lnTo>
                <a:lnTo>
                  <a:pt x="36576" y="229514"/>
                </a:lnTo>
                <a:close/>
              </a:path>
              <a:path w="82550" h="311150">
                <a:moveTo>
                  <a:pt x="45720" y="257556"/>
                </a:moveTo>
                <a:lnTo>
                  <a:pt x="36576" y="257556"/>
                </a:lnTo>
                <a:lnTo>
                  <a:pt x="36576" y="229514"/>
                </a:lnTo>
                <a:lnTo>
                  <a:pt x="41148" y="228600"/>
                </a:lnTo>
                <a:lnTo>
                  <a:pt x="45720" y="229514"/>
                </a:lnTo>
                <a:lnTo>
                  <a:pt x="45720" y="257556"/>
                </a:lnTo>
                <a:close/>
              </a:path>
              <a:path w="82550" h="311150">
                <a:moveTo>
                  <a:pt x="45720" y="229514"/>
                </a:moveTo>
                <a:lnTo>
                  <a:pt x="41148" y="228600"/>
                </a:lnTo>
                <a:lnTo>
                  <a:pt x="45720" y="228600"/>
                </a:lnTo>
                <a:lnTo>
                  <a:pt x="45720" y="229514"/>
                </a:lnTo>
                <a:close/>
              </a:path>
              <a:path w="82550" h="311150">
                <a:moveTo>
                  <a:pt x="41148" y="310895"/>
                </a:moveTo>
                <a:lnTo>
                  <a:pt x="25074" y="307681"/>
                </a:lnTo>
                <a:lnTo>
                  <a:pt x="12001" y="298894"/>
                </a:lnTo>
                <a:lnTo>
                  <a:pt x="3214" y="285821"/>
                </a:lnTo>
                <a:lnTo>
                  <a:pt x="0" y="269748"/>
                </a:lnTo>
                <a:lnTo>
                  <a:pt x="3214" y="253674"/>
                </a:lnTo>
                <a:lnTo>
                  <a:pt x="12001" y="240601"/>
                </a:lnTo>
                <a:lnTo>
                  <a:pt x="25074" y="231814"/>
                </a:lnTo>
                <a:lnTo>
                  <a:pt x="36576" y="229514"/>
                </a:lnTo>
                <a:lnTo>
                  <a:pt x="36576" y="257556"/>
                </a:lnTo>
                <a:lnTo>
                  <a:pt x="79857" y="257556"/>
                </a:lnTo>
                <a:lnTo>
                  <a:pt x="82296" y="269748"/>
                </a:lnTo>
                <a:lnTo>
                  <a:pt x="79081" y="285821"/>
                </a:lnTo>
                <a:lnTo>
                  <a:pt x="70294" y="298894"/>
                </a:lnTo>
                <a:lnTo>
                  <a:pt x="57221" y="307681"/>
                </a:lnTo>
                <a:lnTo>
                  <a:pt x="41148" y="310895"/>
                </a:lnTo>
                <a:close/>
              </a:path>
              <a:path w="82550" h="311150">
                <a:moveTo>
                  <a:pt x="79857" y="257556"/>
                </a:moveTo>
                <a:lnTo>
                  <a:pt x="45720" y="257556"/>
                </a:lnTo>
                <a:lnTo>
                  <a:pt x="45720" y="229514"/>
                </a:lnTo>
                <a:lnTo>
                  <a:pt x="57221" y="231814"/>
                </a:lnTo>
                <a:lnTo>
                  <a:pt x="70294" y="240601"/>
                </a:lnTo>
                <a:lnTo>
                  <a:pt x="79081" y="253674"/>
                </a:lnTo>
                <a:lnTo>
                  <a:pt x="79857" y="257556"/>
                </a:lnTo>
                <a:close/>
              </a:path>
            </a:pathLst>
          </a:custGeom>
          <a:solidFill>
            <a:srgbClr val="162844"/>
          </a:solidFill>
        </p:spPr>
        <p:txBody>
          <a:bodyPr wrap="square" lIns="0" tIns="0" rIns="0" bIns="0" rtlCol="0"/>
          <a:lstStyle/>
          <a:p>
            <a:endParaRPr/>
          </a:p>
        </p:txBody>
      </p:sp>
      <p:cxnSp>
        <p:nvCxnSpPr>
          <p:cNvPr id="139" name="Gerader Verbinder 138">
            <a:extLst>
              <a:ext uri="{FF2B5EF4-FFF2-40B4-BE49-F238E27FC236}">
                <a16:creationId xmlns:a16="http://schemas.microsoft.com/office/drawing/2014/main" id="{52C6CC20-F0AC-45A9-8BC4-445BEF443BD8}"/>
              </a:ext>
            </a:extLst>
          </p:cNvPr>
          <p:cNvCxnSpPr>
            <a:cxnSpLocks/>
          </p:cNvCxnSpPr>
          <p:nvPr/>
        </p:nvCxnSpPr>
        <p:spPr>
          <a:xfrm>
            <a:off x="5209998" y="4775245"/>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0" name="Tabelle 139">
            <a:extLst>
              <a:ext uri="{FF2B5EF4-FFF2-40B4-BE49-F238E27FC236}">
                <a16:creationId xmlns:a16="http://schemas.microsoft.com/office/drawing/2014/main" id="{397D30DF-FA7E-4A72-95D7-C66AFBAF2A30}"/>
              </a:ext>
            </a:extLst>
          </p:cNvPr>
          <p:cNvGraphicFramePr>
            <a:graphicFrameLocks noGrp="1"/>
          </p:cNvGraphicFramePr>
          <p:nvPr>
            <p:extLst>
              <p:ext uri="{D42A27DB-BD31-4B8C-83A1-F6EECF244321}">
                <p14:modId xmlns:p14="http://schemas.microsoft.com/office/powerpoint/2010/main" val="153998037"/>
              </p:ext>
            </p:extLst>
          </p:nvPr>
        </p:nvGraphicFramePr>
        <p:xfrm>
          <a:off x="2352943" y="4097224"/>
          <a:ext cx="3732333" cy="1693796"/>
        </p:xfrm>
        <a:graphic>
          <a:graphicData uri="http://schemas.openxmlformats.org/drawingml/2006/table">
            <a:tbl>
              <a:tblPr firstRow="1" bandRow="1">
                <a:tableStyleId>{2D5ABB26-0587-4C30-8999-92F81FD0307C}</a:tableStyleId>
              </a:tblPr>
              <a:tblGrid>
                <a:gridCol w="1749710">
                  <a:extLst>
                    <a:ext uri="{9D8B030D-6E8A-4147-A177-3AD203B41FA5}">
                      <a16:colId xmlns:a16="http://schemas.microsoft.com/office/drawing/2014/main" val="1343323692"/>
                    </a:ext>
                  </a:extLst>
                </a:gridCol>
                <a:gridCol w="1982623">
                  <a:extLst>
                    <a:ext uri="{9D8B030D-6E8A-4147-A177-3AD203B41FA5}">
                      <a16:colId xmlns:a16="http://schemas.microsoft.com/office/drawing/2014/main" val="1369839718"/>
                    </a:ext>
                  </a:extLst>
                </a:gridCol>
              </a:tblGrid>
              <a:tr h="253796">
                <a:tc>
                  <a:txBody>
                    <a:bodyPr/>
                    <a:lstStyle/>
                    <a:p>
                      <a:pPr marL="86360">
                        <a:lnSpc>
                          <a:spcPct val="100000"/>
                        </a:lnSpc>
                        <a:spcBef>
                          <a:spcPts val="385"/>
                        </a:spcBef>
                      </a:pPr>
                      <a:r>
                        <a:rPr lang="de-DE" sz="1150" b="1" spc="15">
                          <a:solidFill>
                            <a:srgbClr val="FFFFFF"/>
                          </a:solidFill>
                          <a:latin typeface="Calibri"/>
                          <a:cs typeface="Calibri"/>
                        </a:rPr>
                        <a:t>Kundengruppe</a:t>
                      </a:r>
                      <a:endParaRPr sz="1150">
                        <a:latin typeface="Calibri"/>
                        <a:cs typeface="Calibri"/>
                      </a:endParaRPr>
                    </a:p>
                  </a:txBody>
                  <a:tcPr marL="0" marR="0" marT="3600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909CB1"/>
                    </a:solidFill>
                  </a:tcPr>
                </a:tc>
                <a:tc>
                  <a:txBody>
                    <a:bodyPr/>
                    <a:lstStyle/>
                    <a:p>
                      <a:pPr marL="49530">
                        <a:lnSpc>
                          <a:spcPct val="100000"/>
                        </a:lnSpc>
                        <a:spcBef>
                          <a:spcPts val="385"/>
                        </a:spcBef>
                      </a:pPr>
                      <a:r>
                        <a:rPr lang="de-DE" sz="1150" b="1" spc="15" dirty="0">
                          <a:solidFill>
                            <a:srgbClr val="FFFFFF"/>
                          </a:solidFill>
                          <a:latin typeface="Calibri"/>
                          <a:cs typeface="Calibri"/>
                        </a:rPr>
                        <a:t>Umsatzanteil</a:t>
                      </a:r>
                      <a:endParaRPr sz="1150" dirty="0">
                        <a:latin typeface="Calibri"/>
                        <a:cs typeface="Calibri"/>
                      </a:endParaRPr>
                    </a:p>
                  </a:txBody>
                  <a:tcPr marL="0" marR="0" marT="3600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909CB1"/>
                    </a:solidFill>
                  </a:tcPr>
                </a:tc>
                <a:extLst>
                  <a:ext uri="{0D108BD9-81ED-4DB2-BD59-A6C34878D82A}">
                    <a16:rowId xmlns:a16="http://schemas.microsoft.com/office/drawing/2014/main" val="835939387"/>
                  </a:ext>
                </a:extLst>
              </a:tr>
              <a:tr h="288000">
                <a:tc>
                  <a:txBody>
                    <a:bodyPr/>
                    <a:lstStyle/>
                    <a:p>
                      <a:pPr marL="86360">
                        <a:lnSpc>
                          <a:spcPct val="100000"/>
                        </a:lnSpc>
                        <a:spcBef>
                          <a:spcPts val="540"/>
                        </a:spcBef>
                      </a:pPr>
                      <a:r>
                        <a:rPr lang="de-DE" sz="1150" spc="15">
                          <a:latin typeface="Calibri"/>
                          <a:cs typeface="Calibri"/>
                        </a:rPr>
                        <a:t>Postunternehmen</a:t>
                      </a:r>
                      <a:endParaRPr sz="1150">
                        <a:latin typeface="Calibri"/>
                        <a:cs typeface="Calibri"/>
                      </a:endParaRPr>
                    </a:p>
                  </a:txBody>
                  <a:tcPr marL="0" marR="0" marT="6858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DDDDD"/>
                    </a:solidFill>
                  </a:tcPr>
                </a:tc>
                <a:tc>
                  <a:txBody>
                    <a:bodyPr/>
                    <a:lstStyle/>
                    <a:p>
                      <a:pPr marL="87313" indent="0">
                        <a:lnSpc>
                          <a:spcPct val="100000"/>
                        </a:lnSpc>
                        <a:spcBef>
                          <a:spcPts val="540"/>
                        </a:spcBef>
                      </a:pPr>
                      <a:r>
                        <a:rPr lang="de-DE" sz="1150" spc="15">
                          <a:latin typeface="Calibri"/>
                          <a:cs typeface="Calibri"/>
                        </a:rPr>
                        <a:t>40%</a:t>
                      </a:r>
                      <a:endParaRPr sz="1150">
                        <a:latin typeface="Calibri"/>
                        <a:cs typeface="Calibri"/>
                      </a:endParaRPr>
                    </a:p>
                  </a:txBody>
                  <a:tcPr marL="0" marR="0" marT="6858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chemeClr val="bg1">
                        <a:lumMod val="95000"/>
                      </a:schemeClr>
                    </a:solidFill>
                  </a:tcPr>
                </a:tc>
                <a:extLst>
                  <a:ext uri="{0D108BD9-81ED-4DB2-BD59-A6C34878D82A}">
                    <a16:rowId xmlns:a16="http://schemas.microsoft.com/office/drawing/2014/main" val="3872576627"/>
                  </a:ext>
                </a:extLst>
              </a:tr>
              <a:tr h="288000">
                <a:tc>
                  <a:txBody>
                    <a:bodyPr/>
                    <a:lstStyle/>
                    <a:p>
                      <a:pPr marL="86360" algn="l" defTabSz="914400" rtl="0" eaLnBrk="1" latinLnBrk="0" hangingPunct="1">
                        <a:lnSpc>
                          <a:spcPct val="100000"/>
                        </a:lnSpc>
                        <a:spcBef>
                          <a:spcPts val="540"/>
                        </a:spcBef>
                      </a:pPr>
                      <a:r>
                        <a:rPr lang="de-DE" sz="1150" kern="1200" spc="15">
                          <a:solidFill>
                            <a:schemeClr val="tx1"/>
                          </a:solidFill>
                          <a:latin typeface="Calibri"/>
                          <a:ea typeface="+mn-ea"/>
                          <a:cs typeface="Calibri"/>
                        </a:rPr>
                        <a:t>Versandhändler</a:t>
                      </a:r>
                      <a:endParaRPr sz="1150" kern="1200" spc="15">
                        <a:solidFill>
                          <a:schemeClr val="tx1"/>
                        </a:solidFill>
                        <a:latin typeface="Calibri"/>
                        <a:ea typeface="+mn-ea"/>
                        <a:cs typeface="Calibri"/>
                      </a:endParaRPr>
                    </a:p>
                  </a:txBody>
                  <a:tcPr marL="0" marR="0" marT="6858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DDDDD"/>
                    </a:solidFill>
                  </a:tcPr>
                </a:tc>
                <a:tc>
                  <a:txBody>
                    <a:bodyPr/>
                    <a:lstStyle/>
                    <a:p>
                      <a:pPr marL="87313" indent="0" algn="l" defTabSz="914400" rtl="0" eaLnBrk="1" latinLnBrk="0" hangingPunct="1">
                        <a:lnSpc>
                          <a:spcPct val="100000"/>
                        </a:lnSpc>
                        <a:spcBef>
                          <a:spcPts val="540"/>
                        </a:spcBef>
                      </a:pPr>
                      <a:r>
                        <a:rPr sz="1150" kern="1200" spc="15">
                          <a:solidFill>
                            <a:schemeClr val="tx1"/>
                          </a:solidFill>
                          <a:latin typeface="Calibri"/>
                          <a:ea typeface="+mn-ea"/>
                          <a:cs typeface="Calibri"/>
                        </a:rPr>
                        <a:t>20%</a:t>
                      </a:r>
                    </a:p>
                  </a:txBody>
                  <a:tcPr marL="0" marR="0" marT="6858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bg1">
                        <a:lumMod val="95000"/>
                      </a:schemeClr>
                    </a:solidFill>
                  </a:tcPr>
                </a:tc>
                <a:extLst>
                  <a:ext uri="{0D108BD9-81ED-4DB2-BD59-A6C34878D82A}">
                    <a16:rowId xmlns:a16="http://schemas.microsoft.com/office/drawing/2014/main" val="3416293804"/>
                  </a:ext>
                </a:extLst>
              </a:tr>
              <a:tr h="288000">
                <a:tc>
                  <a:txBody>
                    <a:bodyPr/>
                    <a:lstStyle/>
                    <a:p>
                      <a:pPr marL="86360">
                        <a:lnSpc>
                          <a:spcPct val="100000"/>
                        </a:lnSpc>
                        <a:spcBef>
                          <a:spcPts val="540"/>
                        </a:spcBef>
                      </a:pPr>
                      <a:r>
                        <a:rPr lang="de-DE" sz="1150" spc="10">
                          <a:latin typeface="Calibri"/>
                          <a:cs typeface="Calibri"/>
                        </a:rPr>
                        <a:t>Industrie</a:t>
                      </a:r>
                      <a:endParaRPr sz="1150">
                        <a:latin typeface="Calibri"/>
                        <a:cs typeface="Calibri"/>
                      </a:endParaRPr>
                    </a:p>
                  </a:txBody>
                  <a:tcPr marL="0" marR="0" marT="6858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DDDDD"/>
                    </a:solidFill>
                  </a:tcPr>
                </a:tc>
                <a:tc>
                  <a:txBody>
                    <a:bodyPr/>
                    <a:lstStyle/>
                    <a:p>
                      <a:pPr marL="49213" indent="38100">
                        <a:lnSpc>
                          <a:spcPct val="100000"/>
                        </a:lnSpc>
                        <a:spcBef>
                          <a:spcPts val="540"/>
                        </a:spcBef>
                      </a:pPr>
                      <a:r>
                        <a:rPr sz="1150" spc="15">
                          <a:latin typeface="Calibri"/>
                          <a:cs typeface="Calibri"/>
                        </a:rPr>
                        <a:t>15%</a:t>
                      </a:r>
                      <a:endParaRPr sz="1150">
                        <a:latin typeface="Calibri"/>
                        <a:cs typeface="Calibri"/>
                      </a:endParaRPr>
                    </a:p>
                  </a:txBody>
                  <a:tcPr marL="0" marR="0" marT="6858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bg1">
                        <a:lumMod val="95000"/>
                      </a:schemeClr>
                    </a:solidFill>
                  </a:tcPr>
                </a:tc>
                <a:extLst>
                  <a:ext uri="{0D108BD9-81ED-4DB2-BD59-A6C34878D82A}">
                    <a16:rowId xmlns:a16="http://schemas.microsoft.com/office/drawing/2014/main" val="2306023417"/>
                  </a:ext>
                </a:extLst>
              </a:tr>
              <a:tr h="288000">
                <a:tc>
                  <a:txBody>
                    <a:bodyPr/>
                    <a:lstStyle/>
                    <a:p>
                      <a:pPr marL="86360">
                        <a:lnSpc>
                          <a:spcPct val="100000"/>
                        </a:lnSpc>
                        <a:spcBef>
                          <a:spcPts val="685"/>
                        </a:spcBef>
                      </a:pPr>
                      <a:r>
                        <a:rPr lang="de-DE" sz="1150" spc="15">
                          <a:latin typeface="Calibri"/>
                          <a:cs typeface="Calibri"/>
                        </a:rPr>
                        <a:t>Ämter</a:t>
                      </a:r>
                    </a:p>
                  </a:txBody>
                  <a:tcPr marL="0" marR="0" marT="8699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DDDDD"/>
                    </a:solidFill>
                  </a:tcPr>
                </a:tc>
                <a:tc>
                  <a:txBody>
                    <a:bodyPr/>
                    <a:lstStyle/>
                    <a:p>
                      <a:pPr marL="49213" indent="38100">
                        <a:lnSpc>
                          <a:spcPct val="100000"/>
                        </a:lnSpc>
                        <a:spcBef>
                          <a:spcPts val="685"/>
                        </a:spcBef>
                      </a:pPr>
                      <a:r>
                        <a:rPr sz="1150" spc="20">
                          <a:latin typeface="Calibri"/>
                          <a:cs typeface="Calibri"/>
                        </a:rPr>
                        <a:t>5%</a:t>
                      </a:r>
                      <a:endParaRPr sz="1150">
                        <a:latin typeface="Calibri"/>
                        <a:cs typeface="Calibri"/>
                      </a:endParaRPr>
                    </a:p>
                  </a:txBody>
                  <a:tcPr marL="0" marR="0" marT="8699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bg1">
                        <a:lumMod val="95000"/>
                      </a:schemeClr>
                    </a:solidFill>
                  </a:tcPr>
                </a:tc>
                <a:extLst>
                  <a:ext uri="{0D108BD9-81ED-4DB2-BD59-A6C34878D82A}">
                    <a16:rowId xmlns:a16="http://schemas.microsoft.com/office/drawing/2014/main" val="2431344238"/>
                  </a:ext>
                </a:extLst>
              </a:tr>
              <a:tr h="288000">
                <a:tc>
                  <a:txBody>
                    <a:bodyPr/>
                    <a:lstStyle/>
                    <a:p>
                      <a:pPr marL="86360">
                        <a:lnSpc>
                          <a:spcPct val="100000"/>
                        </a:lnSpc>
                        <a:spcBef>
                          <a:spcPts val="685"/>
                        </a:spcBef>
                      </a:pPr>
                      <a:r>
                        <a:rPr lang="de-DE" sz="1150">
                          <a:latin typeface="Calibri"/>
                          <a:cs typeface="Calibri"/>
                        </a:rPr>
                        <a:t>Sonstige</a:t>
                      </a:r>
                      <a:endParaRPr sz="1150">
                        <a:latin typeface="Calibri"/>
                        <a:cs typeface="Calibri"/>
                      </a:endParaRPr>
                    </a:p>
                  </a:txBody>
                  <a:tcPr marL="0" marR="0" marT="86995" marB="0">
                    <a:lnL w="19050">
                      <a:solidFill>
                        <a:srgbClr val="FFFFFF"/>
                      </a:solidFill>
                      <a:prstDash val="soli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DDDDDD"/>
                    </a:solidFill>
                  </a:tcPr>
                </a:tc>
                <a:tc>
                  <a:txBody>
                    <a:bodyPr/>
                    <a:lstStyle/>
                    <a:p>
                      <a:pPr marL="49213" indent="38100">
                        <a:lnSpc>
                          <a:spcPct val="100000"/>
                        </a:lnSpc>
                        <a:spcBef>
                          <a:spcPts val="685"/>
                        </a:spcBef>
                      </a:pPr>
                      <a:r>
                        <a:rPr lang="de-DE" sz="1150" dirty="0">
                          <a:latin typeface="Calibri"/>
                          <a:cs typeface="Calibri"/>
                        </a:rPr>
                        <a:t>20%</a:t>
                      </a:r>
                      <a:endParaRPr sz="1150" dirty="0">
                        <a:latin typeface="Calibri"/>
                        <a:cs typeface="Calibri"/>
                      </a:endParaRPr>
                    </a:p>
                  </a:txBody>
                  <a:tcPr marL="0" marR="0" marT="86995"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chemeClr val="bg1">
                        <a:lumMod val="95000"/>
                      </a:schemeClr>
                    </a:solidFill>
                  </a:tcPr>
                </a:tc>
                <a:extLst>
                  <a:ext uri="{0D108BD9-81ED-4DB2-BD59-A6C34878D82A}">
                    <a16:rowId xmlns:a16="http://schemas.microsoft.com/office/drawing/2014/main" val="1308844862"/>
                  </a:ext>
                </a:extLst>
              </a:tr>
            </a:tbl>
          </a:graphicData>
        </a:graphic>
      </p:graphicFrame>
      <p:sp>
        <p:nvSpPr>
          <p:cNvPr id="141" name="object 18">
            <a:extLst>
              <a:ext uri="{FF2B5EF4-FFF2-40B4-BE49-F238E27FC236}">
                <a16:creationId xmlns:a16="http://schemas.microsoft.com/office/drawing/2014/main" id="{D3DDE815-5EE5-46C6-B026-DB761942EAFB}"/>
              </a:ext>
            </a:extLst>
          </p:cNvPr>
          <p:cNvSpPr/>
          <p:nvPr/>
        </p:nvSpPr>
        <p:spPr>
          <a:xfrm>
            <a:off x="2329197" y="3515752"/>
            <a:ext cx="3761740" cy="504000"/>
          </a:xfrm>
          <a:custGeom>
            <a:avLst/>
            <a:gdLst/>
            <a:ahLst/>
            <a:cxnLst/>
            <a:rect l="l" t="t" r="r" b="b"/>
            <a:pathLst>
              <a:path w="3761740" h="2159635">
                <a:moveTo>
                  <a:pt x="0" y="0"/>
                </a:moveTo>
                <a:lnTo>
                  <a:pt x="3761231" y="0"/>
                </a:lnTo>
                <a:lnTo>
                  <a:pt x="3761231" y="2159508"/>
                </a:lnTo>
                <a:lnTo>
                  <a:pt x="0" y="2159508"/>
                </a:lnTo>
                <a:lnTo>
                  <a:pt x="0" y="0"/>
                </a:lnTo>
                <a:close/>
              </a:path>
            </a:pathLst>
          </a:custGeom>
          <a:solidFill>
            <a:srgbClr val="F2F2F2"/>
          </a:solidFill>
        </p:spPr>
        <p:txBody>
          <a:bodyPr wrap="square" lIns="0" tIns="0" rIns="0" bIns="0" rtlCol="0"/>
          <a:lstStyle/>
          <a:p>
            <a:endParaRPr/>
          </a:p>
        </p:txBody>
      </p:sp>
      <p:sp>
        <p:nvSpPr>
          <p:cNvPr id="142" name="Textfeld 141">
            <a:extLst>
              <a:ext uri="{FF2B5EF4-FFF2-40B4-BE49-F238E27FC236}">
                <a16:creationId xmlns:a16="http://schemas.microsoft.com/office/drawing/2014/main" id="{4FD9CFE3-062F-4D84-BCFA-8D4914AB55C0}"/>
              </a:ext>
            </a:extLst>
          </p:cNvPr>
          <p:cNvSpPr txBox="1"/>
          <p:nvPr/>
        </p:nvSpPr>
        <p:spPr>
          <a:xfrm>
            <a:off x="2215208" y="3531501"/>
            <a:ext cx="4273165" cy="465833"/>
          </a:xfrm>
          <a:prstGeom prst="rect">
            <a:avLst/>
          </a:prstGeom>
          <a:noFill/>
        </p:spPr>
        <p:txBody>
          <a:bodyPr wrap="square">
            <a:spAutoFit/>
          </a:bodyPr>
          <a:lstStyle/>
          <a:p>
            <a:pPr marL="135255" marR="438784">
              <a:lnSpc>
                <a:spcPct val="102600"/>
              </a:lnSpc>
            </a:pPr>
            <a:r>
              <a:rPr lang="de-DE" sz="1200" spc="20" dirty="0" err="1">
                <a:latin typeface="Calibri"/>
                <a:cs typeface="Calibri"/>
              </a:rPr>
              <a:t>Deliverit</a:t>
            </a:r>
            <a:r>
              <a:rPr lang="de-DE" sz="1200" spc="20" dirty="0">
                <a:latin typeface="Calibri"/>
                <a:cs typeface="Calibri"/>
              </a:rPr>
              <a:t> ist aufgrund seiner verschiedenen Kunden-segmente gut gegen Clusterrisiken geschützt.</a:t>
            </a:r>
            <a:endParaRPr lang="de-DE" sz="1200" dirty="0">
              <a:latin typeface="Calibri"/>
              <a:cs typeface="Calibri"/>
            </a:endParaRPr>
          </a:p>
        </p:txBody>
      </p:sp>
      <p:sp>
        <p:nvSpPr>
          <p:cNvPr id="143" name="object 28">
            <a:extLst>
              <a:ext uri="{FF2B5EF4-FFF2-40B4-BE49-F238E27FC236}">
                <a16:creationId xmlns:a16="http://schemas.microsoft.com/office/drawing/2014/main" id="{1AD22818-E58E-4F9C-BAE9-D297384E8BBB}"/>
              </a:ext>
            </a:extLst>
          </p:cNvPr>
          <p:cNvSpPr/>
          <p:nvPr/>
        </p:nvSpPr>
        <p:spPr>
          <a:xfrm>
            <a:off x="4976826" y="4378361"/>
            <a:ext cx="233172" cy="231648"/>
          </a:xfrm>
          <a:prstGeom prst="rect">
            <a:avLst/>
          </a:prstGeom>
          <a:blipFill>
            <a:blip r:embed="rId4" cstate="print"/>
            <a:stretch>
              <a:fillRect/>
            </a:stretch>
          </a:blipFill>
        </p:spPr>
        <p:txBody>
          <a:bodyPr wrap="square" lIns="0" tIns="0" rIns="0" bIns="0" rtlCol="0"/>
          <a:lstStyle/>
          <a:p>
            <a:endParaRPr/>
          </a:p>
        </p:txBody>
      </p:sp>
      <p:sp>
        <p:nvSpPr>
          <p:cNvPr id="144" name="object 29">
            <a:extLst>
              <a:ext uri="{FF2B5EF4-FFF2-40B4-BE49-F238E27FC236}">
                <a16:creationId xmlns:a16="http://schemas.microsoft.com/office/drawing/2014/main" id="{530AA50D-E54D-4784-B1FD-1CD17D103B33}"/>
              </a:ext>
            </a:extLst>
          </p:cNvPr>
          <p:cNvSpPr/>
          <p:nvPr/>
        </p:nvSpPr>
        <p:spPr>
          <a:xfrm>
            <a:off x="4976826" y="4644237"/>
            <a:ext cx="233172" cy="233172"/>
          </a:xfrm>
          <a:prstGeom prst="rect">
            <a:avLst/>
          </a:prstGeom>
          <a:blipFill>
            <a:blip r:embed="rId5" cstate="print"/>
            <a:stretch>
              <a:fillRect/>
            </a:stretch>
          </a:blipFill>
        </p:spPr>
        <p:txBody>
          <a:bodyPr wrap="square" lIns="0" tIns="0" rIns="0" bIns="0" rtlCol="0"/>
          <a:lstStyle/>
          <a:p>
            <a:endParaRPr/>
          </a:p>
        </p:txBody>
      </p:sp>
      <p:sp>
        <p:nvSpPr>
          <p:cNvPr id="145" name="object 30">
            <a:extLst>
              <a:ext uri="{FF2B5EF4-FFF2-40B4-BE49-F238E27FC236}">
                <a16:creationId xmlns:a16="http://schemas.microsoft.com/office/drawing/2014/main" id="{A4658E9A-B49C-418B-BFDB-897787DEABFE}"/>
              </a:ext>
            </a:extLst>
          </p:cNvPr>
          <p:cNvSpPr/>
          <p:nvPr/>
        </p:nvSpPr>
        <p:spPr>
          <a:xfrm>
            <a:off x="4976826" y="4919326"/>
            <a:ext cx="233172" cy="233172"/>
          </a:xfrm>
          <a:prstGeom prst="rect">
            <a:avLst/>
          </a:prstGeom>
          <a:blipFill>
            <a:blip r:embed="rId6" cstate="print"/>
            <a:stretch>
              <a:fillRect/>
            </a:stretch>
          </a:blipFill>
        </p:spPr>
        <p:txBody>
          <a:bodyPr wrap="square" lIns="0" tIns="0" rIns="0" bIns="0" rtlCol="0"/>
          <a:lstStyle/>
          <a:p>
            <a:endParaRPr/>
          </a:p>
        </p:txBody>
      </p:sp>
      <p:sp>
        <p:nvSpPr>
          <p:cNvPr id="146" name="object 31">
            <a:extLst>
              <a:ext uri="{FF2B5EF4-FFF2-40B4-BE49-F238E27FC236}">
                <a16:creationId xmlns:a16="http://schemas.microsoft.com/office/drawing/2014/main" id="{E643B623-C055-468E-8A4C-F9132ADB1E40}"/>
              </a:ext>
            </a:extLst>
          </p:cNvPr>
          <p:cNvSpPr/>
          <p:nvPr/>
        </p:nvSpPr>
        <p:spPr>
          <a:xfrm>
            <a:off x="4976826" y="5225458"/>
            <a:ext cx="233172" cy="231648"/>
          </a:xfrm>
          <a:prstGeom prst="rect">
            <a:avLst/>
          </a:prstGeom>
          <a:blipFill>
            <a:blip r:embed="rId7" cstate="print"/>
            <a:stretch>
              <a:fillRect/>
            </a:stretch>
          </a:blipFill>
        </p:spPr>
        <p:txBody>
          <a:bodyPr wrap="square" lIns="0" tIns="0" rIns="0" bIns="0" rtlCol="0"/>
          <a:lstStyle/>
          <a:p>
            <a:endParaRPr/>
          </a:p>
        </p:txBody>
      </p:sp>
      <p:cxnSp>
        <p:nvCxnSpPr>
          <p:cNvPr id="147" name="Gerader Verbinder 146">
            <a:extLst>
              <a:ext uri="{FF2B5EF4-FFF2-40B4-BE49-F238E27FC236}">
                <a16:creationId xmlns:a16="http://schemas.microsoft.com/office/drawing/2014/main" id="{2AC7A27A-8817-47E3-A31B-4A7047B6A216}"/>
              </a:ext>
            </a:extLst>
          </p:cNvPr>
          <p:cNvCxnSpPr>
            <a:cxnSpLocks/>
          </p:cNvCxnSpPr>
          <p:nvPr/>
        </p:nvCxnSpPr>
        <p:spPr>
          <a:xfrm>
            <a:off x="5209998" y="474653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48" name="object 29">
            <a:extLst>
              <a:ext uri="{FF2B5EF4-FFF2-40B4-BE49-F238E27FC236}">
                <a16:creationId xmlns:a16="http://schemas.microsoft.com/office/drawing/2014/main" id="{D45C00CE-ACE3-4761-8028-6BF02E00ECB9}"/>
              </a:ext>
            </a:extLst>
          </p:cNvPr>
          <p:cNvSpPr/>
          <p:nvPr/>
        </p:nvSpPr>
        <p:spPr>
          <a:xfrm>
            <a:off x="4972063" y="5519867"/>
            <a:ext cx="233172" cy="233172"/>
          </a:xfrm>
          <a:prstGeom prst="rect">
            <a:avLst/>
          </a:prstGeom>
          <a:blipFill>
            <a:blip r:embed="rId5" cstate="print"/>
            <a:stretch>
              <a:fillRect/>
            </a:stretch>
          </a:blipFill>
        </p:spPr>
        <p:txBody>
          <a:bodyPr wrap="square" lIns="0" tIns="0" rIns="0" bIns="0" rtlCol="0"/>
          <a:lstStyle/>
          <a:p>
            <a:endParaRPr/>
          </a:p>
        </p:txBody>
      </p:sp>
      <p:sp>
        <p:nvSpPr>
          <p:cNvPr id="149" name="object 12">
            <a:extLst>
              <a:ext uri="{FF2B5EF4-FFF2-40B4-BE49-F238E27FC236}">
                <a16:creationId xmlns:a16="http://schemas.microsoft.com/office/drawing/2014/main" id="{63201456-13B4-4007-890B-2E6266394755}"/>
              </a:ext>
            </a:extLst>
          </p:cNvPr>
          <p:cNvSpPr/>
          <p:nvPr/>
        </p:nvSpPr>
        <p:spPr>
          <a:xfrm>
            <a:off x="2266203" y="3116807"/>
            <a:ext cx="3895980" cy="2728916"/>
          </a:xfrm>
          <a:custGeom>
            <a:avLst/>
            <a:gdLst/>
            <a:ahLst/>
            <a:cxnLst/>
            <a:rect l="l" t="t" r="r" b="b"/>
            <a:pathLst>
              <a:path w="3915409" h="2642870">
                <a:moveTo>
                  <a:pt x="0" y="0"/>
                </a:moveTo>
                <a:lnTo>
                  <a:pt x="3915156" y="0"/>
                </a:lnTo>
                <a:lnTo>
                  <a:pt x="3915156" y="2642616"/>
                </a:lnTo>
                <a:lnTo>
                  <a:pt x="0" y="2642616"/>
                </a:lnTo>
                <a:lnTo>
                  <a:pt x="0" y="0"/>
                </a:lnTo>
                <a:close/>
              </a:path>
            </a:pathLst>
          </a:custGeom>
          <a:ln w="3175">
            <a:solidFill>
              <a:srgbClr val="A5A5A5"/>
            </a:solidFill>
          </a:ln>
        </p:spPr>
        <p:txBody>
          <a:bodyPr wrap="square" lIns="0" tIns="0" rIns="0" bIns="0" rtlCol="0"/>
          <a:lstStyle/>
          <a:p>
            <a:endParaRPr/>
          </a:p>
        </p:txBody>
      </p:sp>
      <p:sp>
        <p:nvSpPr>
          <p:cNvPr id="150" name="object 15">
            <a:extLst>
              <a:ext uri="{FF2B5EF4-FFF2-40B4-BE49-F238E27FC236}">
                <a16:creationId xmlns:a16="http://schemas.microsoft.com/office/drawing/2014/main" id="{DEDB8D61-EE26-458D-BF6D-0796E2A12F63}"/>
              </a:ext>
            </a:extLst>
          </p:cNvPr>
          <p:cNvSpPr txBox="1"/>
          <p:nvPr/>
        </p:nvSpPr>
        <p:spPr>
          <a:xfrm>
            <a:off x="2273191" y="3123910"/>
            <a:ext cx="3888992" cy="288000"/>
          </a:xfrm>
          <a:prstGeom prst="rect">
            <a:avLst/>
          </a:prstGeom>
          <a:solidFill>
            <a:srgbClr val="1A1A1A"/>
          </a:solidFill>
          <a:ln>
            <a:noFill/>
          </a:ln>
        </p:spPr>
        <p:txBody>
          <a:bodyPr vert="horz" wrap="square" lIns="0" tIns="69215" rIns="0" bIns="0" rtlCol="0">
            <a:spAutoFit/>
          </a:bodyPr>
          <a:lstStyle/>
          <a:p>
            <a:pPr marL="77470" marR="73660">
              <a:lnSpc>
                <a:spcPct val="103200"/>
              </a:lnSpc>
              <a:spcBef>
                <a:spcPts val="545"/>
              </a:spcBef>
            </a:pPr>
            <a:endParaRPr lang="de-DE" sz="1150" b="1" spc="15">
              <a:solidFill>
                <a:schemeClr val="bg1"/>
              </a:solidFill>
              <a:latin typeface="Calibri"/>
              <a:cs typeface="Calibri"/>
            </a:endParaRPr>
          </a:p>
        </p:txBody>
      </p:sp>
      <p:sp>
        <p:nvSpPr>
          <p:cNvPr id="151" name="Textfeld 150">
            <a:extLst>
              <a:ext uri="{FF2B5EF4-FFF2-40B4-BE49-F238E27FC236}">
                <a16:creationId xmlns:a16="http://schemas.microsoft.com/office/drawing/2014/main" id="{52D3B1C9-DC11-4B1D-8BF3-EFF2F231D667}"/>
              </a:ext>
            </a:extLst>
          </p:cNvPr>
          <p:cNvSpPr txBox="1"/>
          <p:nvPr/>
        </p:nvSpPr>
        <p:spPr>
          <a:xfrm>
            <a:off x="2142311" y="3124077"/>
            <a:ext cx="3942965" cy="307777"/>
          </a:xfrm>
          <a:prstGeom prst="rect">
            <a:avLst/>
          </a:prstGeom>
          <a:noFill/>
        </p:spPr>
        <p:txBody>
          <a:bodyPr wrap="square">
            <a:spAutoFit/>
          </a:bodyPr>
          <a:lstStyle/>
          <a:p>
            <a:pPr marL="100330">
              <a:lnSpc>
                <a:spcPct val="100000"/>
              </a:lnSpc>
              <a:spcBef>
                <a:spcPts val="530"/>
              </a:spcBef>
            </a:pPr>
            <a:r>
              <a:rPr lang="de-DE" sz="1400" b="1" spc="15">
                <a:solidFill>
                  <a:srgbClr val="FFFFFF"/>
                </a:solidFill>
                <a:latin typeface="Calibri"/>
                <a:cs typeface="Calibri"/>
              </a:rPr>
              <a:t>Kundensegmentation</a:t>
            </a:r>
            <a:endParaRPr lang="de-DE" sz="1400">
              <a:latin typeface="Calibri"/>
              <a:cs typeface="Calibri"/>
            </a:endParaRPr>
          </a:p>
        </p:txBody>
      </p:sp>
      <p:sp>
        <p:nvSpPr>
          <p:cNvPr id="152" name="Textfeld 151">
            <a:extLst>
              <a:ext uri="{FF2B5EF4-FFF2-40B4-BE49-F238E27FC236}">
                <a16:creationId xmlns:a16="http://schemas.microsoft.com/office/drawing/2014/main" id="{FDA1D709-1479-467B-B6FA-9D67D8702CD4}"/>
              </a:ext>
            </a:extLst>
          </p:cNvPr>
          <p:cNvSpPr txBox="1"/>
          <p:nvPr/>
        </p:nvSpPr>
        <p:spPr>
          <a:xfrm>
            <a:off x="6169171" y="3099734"/>
            <a:ext cx="3467025" cy="307777"/>
          </a:xfrm>
          <a:prstGeom prst="rect">
            <a:avLst/>
          </a:prstGeom>
          <a:noFill/>
        </p:spPr>
        <p:txBody>
          <a:bodyPr wrap="square">
            <a:spAutoFit/>
          </a:bodyPr>
          <a:lstStyle/>
          <a:p>
            <a:pPr marL="100330">
              <a:lnSpc>
                <a:spcPct val="100000"/>
              </a:lnSpc>
              <a:spcBef>
                <a:spcPts val="530"/>
              </a:spcBef>
            </a:pPr>
            <a:r>
              <a:rPr lang="de-DE" sz="1400" b="1" spc="15" dirty="0">
                <a:solidFill>
                  <a:srgbClr val="FFFFFF"/>
                </a:solidFill>
                <a:latin typeface="Calibri"/>
                <a:cs typeface="Calibri"/>
              </a:rPr>
              <a:t>Key</a:t>
            </a:r>
            <a:r>
              <a:rPr lang="de-DE" sz="1400" b="1" dirty="0">
                <a:solidFill>
                  <a:srgbClr val="FFFFFF"/>
                </a:solidFill>
                <a:latin typeface="Calibri"/>
                <a:cs typeface="Calibri"/>
              </a:rPr>
              <a:t> </a:t>
            </a:r>
            <a:r>
              <a:rPr lang="de-DE" sz="1400" b="1" spc="10" dirty="0" err="1">
                <a:solidFill>
                  <a:srgbClr val="FFFFFF"/>
                </a:solidFill>
                <a:latin typeface="Calibri"/>
                <a:cs typeface="Calibri"/>
              </a:rPr>
              <a:t>Figures</a:t>
            </a:r>
            <a:endParaRPr lang="de-DE" sz="1400" dirty="0">
              <a:latin typeface="Calibri"/>
              <a:cs typeface="Calibri"/>
            </a:endParaRPr>
          </a:p>
        </p:txBody>
      </p:sp>
    </p:spTree>
    <p:extLst>
      <p:ext uri="{BB962C8B-B14F-4D97-AF65-F5344CB8AC3E}">
        <p14:creationId xmlns:p14="http://schemas.microsoft.com/office/powerpoint/2010/main" val="171939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7">
            <a:extLst>
              <a:ext uri="{FF2B5EF4-FFF2-40B4-BE49-F238E27FC236}">
                <a16:creationId xmlns:a16="http://schemas.microsoft.com/office/drawing/2014/main" id="{C5FE700C-C4E8-4BDB-8D5F-B3EE5E6468E2}"/>
              </a:ext>
            </a:extLst>
          </p:cNvPr>
          <p:cNvSpPr/>
          <p:nvPr/>
        </p:nvSpPr>
        <p:spPr>
          <a:xfrm>
            <a:off x="612648" y="1087629"/>
            <a:ext cx="10976246" cy="4817872"/>
          </a:xfrm>
          <a:custGeom>
            <a:avLst/>
            <a:gdLst/>
            <a:ahLst/>
            <a:cxnLst/>
            <a:rect l="l" t="t" r="r" b="b"/>
            <a:pathLst>
              <a:path w="10248900" h="5480684">
                <a:moveTo>
                  <a:pt x="0" y="0"/>
                </a:moveTo>
                <a:lnTo>
                  <a:pt x="10248899" y="0"/>
                </a:lnTo>
                <a:lnTo>
                  <a:pt x="10248899" y="5480304"/>
                </a:lnTo>
                <a:lnTo>
                  <a:pt x="0" y="5480304"/>
                </a:lnTo>
                <a:lnTo>
                  <a:pt x="0" y="0"/>
                </a:lnTo>
                <a:close/>
              </a:path>
            </a:pathLst>
          </a:custGeom>
          <a:solidFill>
            <a:srgbClr val="DDDDDD"/>
          </a:solidFill>
        </p:spPr>
        <p:txBody>
          <a:bodyPr wrap="square" lIns="0" tIns="0" rIns="0" bIns="0" rtlCol="0"/>
          <a:lstStyle/>
          <a:p>
            <a:endParaRPr/>
          </a:p>
        </p:txBody>
      </p:sp>
      <p:sp>
        <p:nvSpPr>
          <p:cNvPr id="7" name="object 18">
            <a:extLst>
              <a:ext uri="{FF2B5EF4-FFF2-40B4-BE49-F238E27FC236}">
                <a16:creationId xmlns:a16="http://schemas.microsoft.com/office/drawing/2014/main" id="{B7E4EFF3-8826-413E-BEFE-F0B20962B091}"/>
              </a:ext>
            </a:extLst>
          </p:cNvPr>
          <p:cNvSpPr/>
          <p:nvPr/>
        </p:nvSpPr>
        <p:spPr>
          <a:xfrm>
            <a:off x="612647" y="3140075"/>
            <a:ext cx="637580" cy="882650"/>
          </a:xfrm>
          <a:custGeom>
            <a:avLst/>
            <a:gdLst/>
            <a:ahLst/>
            <a:cxnLst/>
            <a:rect l="l" t="t" r="r" b="b"/>
            <a:pathLst>
              <a:path w="623570" h="882650">
                <a:moveTo>
                  <a:pt x="0" y="0"/>
                </a:moveTo>
                <a:lnTo>
                  <a:pt x="623316" y="0"/>
                </a:lnTo>
                <a:lnTo>
                  <a:pt x="623316" y="882395"/>
                </a:lnTo>
                <a:lnTo>
                  <a:pt x="0" y="882395"/>
                </a:lnTo>
                <a:lnTo>
                  <a:pt x="0" y="0"/>
                </a:lnTo>
                <a:close/>
              </a:path>
            </a:pathLst>
          </a:custGeom>
          <a:solidFill>
            <a:srgbClr val="1A1A1A"/>
          </a:solidFill>
          <a:ln>
            <a:noFill/>
          </a:ln>
        </p:spPr>
        <p:txBody>
          <a:bodyPr wrap="square" lIns="0" tIns="0" rIns="0" bIns="0" rtlCol="0"/>
          <a:lstStyle/>
          <a:p>
            <a:endParaRPr/>
          </a:p>
        </p:txBody>
      </p:sp>
      <p:sp>
        <p:nvSpPr>
          <p:cNvPr id="9" name="object 20">
            <a:extLst>
              <a:ext uri="{FF2B5EF4-FFF2-40B4-BE49-F238E27FC236}">
                <a16:creationId xmlns:a16="http://schemas.microsoft.com/office/drawing/2014/main" id="{CE385EEE-0422-4FD2-A5AA-60CCE66E777D}"/>
              </a:ext>
            </a:extLst>
          </p:cNvPr>
          <p:cNvSpPr/>
          <p:nvPr/>
        </p:nvSpPr>
        <p:spPr>
          <a:xfrm>
            <a:off x="1319529" y="3140075"/>
            <a:ext cx="10259823" cy="882650"/>
          </a:xfrm>
          <a:custGeom>
            <a:avLst/>
            <a:gdLst/>
            <a:ahLst/>
            <a:cxnLst/>
            <a:rect l="l" t="t" r="r" b="b"/>
            <a:pathLst>
              <a:path w="9552940" h="882650">
                <a:moveTo>
                  <a:pt x="0" y="0"/>
                </a:moveTo>
                <a:lnTo>
                  <a:pt x="9552432" y="0"/>
                </a:lnTo>
                <a:lnTo>
                  <a:pt x="9552432" y="882395"/>
                </a:lnTo>
                <a:lnTo>
                  <a:pt x="0" y="882395"/>
                </a:lnTo>
                <a:lnTo>
                  <a:pt x="0" y="0"/>
                </a:lnTo>
                <a:close/>
              </a:path>
            </a:pathLst>
          </a:custGeom>
          <a:solidFill>
            <a:srgbClr val="1A1A1A"/>
          </a:solidFill>
          <a:ln>
            <a:noFill/>
          </a:ln>
        </p:spPr>
        <p:txBody>
          <a:bodyPr wrap="square" lIns="0" tIns="0" rIns="0" bIns="0" rtlCol="0"/>
          <a:lstStyle/>
          <a:p>
            <a:endParaRPr/>
          </a:p>
        </p:txBody>
      </p:sp>
      <p:sp>
        <p:nvSpPr>
          <p:cNvPr id="13" name="Textfeld 12">
            <a:extLst>
              <a:ext uri="{FF2B5EF4-FFF2-40B4-BE49-F238E27FC236}">
                <a16:creationId xmlns:a16="http://schemas.microsoft.com/office/drawing/2014/main" id="{52E248B2-04F9-4ED0-8C03-BF13047A0857}"/>
              </a:ext>
            </a:extLst>
          </p:cNvPr>
          <p:cNvSpPr txBox="1"/>
          <p:nvPr/>
        </p:nvSpPr>
        <p:spPr>
          <a:xfrm>
            <a:off x="763917" y="3389550"/>
            <a:ext cx="381000" cy="423193"/>
          </a:xfrm>
          <a:prstGeom prst="rect">
            <a:avLst/>
          </a:prstGeom>
          <a:solidFill>
            <a:srgbClr val="1A1A1A"/>
          </a:solidFill>
          <a:ln>
            <a:noFill/>
          </a:ln>
        </p:spPr>
        <p:txBody>
          <a:bodyPr wrap="square">
            <a:spAutoFit/>
          </a:bodyPr>
          <a:lstStyle/>
          <a:p>
            <a:r>
              <a:rPr lang="de-DE" sz="2150" b="1" spc="-10">
                <a:solidFill>
                  <a:schemeClr val="bg1"/>
                </a:solidFill>
                <a:latin typeface="Calibri"/>
                <a:cs typeface="Calibri"/>
              </a:rPr>
              <a:t>6</a:t>
            </a:r>
          </a:p>
        </p:txBody>
      </p:sp>
      <p:sp>
        <p:nvSpPr>
          <p:cNvPr id="2" name="object 21">
            <a:extLst>
              <a:ext uri="{FF2B5EF4-FFF2-40B4-BE49-F238E27FC236}">
                <a16:creationId xmlns:a16="http://schemas.microsoft.com/office/drawing/2014/main" id="{BE1FA086-CF7D-4B0C-AC66-901BAE5C2A26}"/>
              </a:ext>
            </a:extLst>
          </p:cNvPr>
          <p:cNvSpPr txBox="1"/>
          <p:nvPr/>
        </p:nvSpPr>
        <p:spPr>
          <a:xfrm>
            <a:off x="1668753" y="3403917"/>
            <a:ext cx="7506778" cy="344966"/>
          </a:xfrm>
          <a:prstGeom prst="rect">
            <a:avLst/>
          </a:prstGeom>
          <a:solidFill>
            <a:srgbClr val="1A1A1A"/>
          </a:solidFill>
          <a:ln>
            <a:noFill/>
          </a:ln>
        </p:spPr>
        <p:txBody>
          <a:bodyPr vert="horz" wrap="square" lIns="0" tIns="13970" rIns="0" bIns="0" rtlCol="0">
            <a:spAutoFit/>
          </a:bodyPr>
          <a:lstStyle/>
          <a:p>
            <a:pPr marL="12700">
              <a:lnSpc>
                <a:spcPct val="100000"/>
              </a:lnSpc>
              <a:spcBef>
                <a:spcPts val="110"/>
              </a:spcBef>
            </a:pPr>
            <a:r>
              <a:rPr lang="de-DE" sz="2150" b="1" spc="-10">
                <a:solidFill>
                  <a:schemeClr val="bg1"/>
                </a:solidFill>
                <a:latin typeface="Calibri"/>
                <a:cs typeface="Calibri"/>
              </a:rPr>
              <a:t>Markt und Wettbewerb</a:t>
            </a:r>
          </a:p>
        </p:txBody>
      </p:sp>
    </p:spTree>
    <p:extLst>
      <p:ext uri="{BB962C8B-B14F-4D97-AF65-F5344CB8AC3E}">
        <p14:creationId xmlns:p14="http://schemas.microsoft.com/office/powerpoint/2010/main" val="530748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837257F-C6BF-4AAF-BD88-B7285A61632E}"/>
              </a:ext>
            </a:extLst>
          </p:cNvPr>
          <p:cNvSpPr>
            <a:spLocks noGrp="1"/>
          </p:cNvSpPr>
          <p:nvPr>
            <p:ph type="title"/>
          </p:nvPr>
        </p:nvSpPr>
        <p:spPr>
          <a:xfrm>
            <a:off x="303213" y="125413"/>
            <a:ext cx="9861550" cy="723900"/>
          </a:xfrm>
        </p:spPr>
        <p:txBody>
          <a:bodyPr/>
          <a:lstStyle/>
          <a:p>
            <a:r>
              <a:rPr lang="de-DE" dirty="0"/>
              <a:t>Marktübersicht</a:t>
            </a:r>
            <a:r>
              <a:rPr lang="de-DE" dirty="0">
                <a:highlight>
                  <a:srgbClr val="FFFF00"/>
                </a:highlight>
              </a:rPr>
              <a:t>                                                                                                                                                                                                                                                                                                                                                                                                                                                                                                                                                                                                                                                                                                                                                                                                                                                                                                                                                                                                                                                                                                                                                                                                                                                                                                                                                                                                                                                                                                                                                                                                                                                                                                                                                                                                                </a:t>
            </a:r>
          </a:p>
        </p:txBody>
      </p:sp>
      <p:sp>
        <p:nvSpPr>
          <p:cNvPr id="29" name="Foliennummernplatzhalter 3">
            <a:extLst>
              <a:ext uri="{FF2B5EF4-FFF2-40B4-BE49-F238E27FC236}">
                <a16:creationId xmlns:a16="http://schemas.microsoft.com/office/drawing/2014/main" id="{7B1AF336-8036-4664-94B6-3A993686D342}"/>
              </a:ext>
            </a:extLst>
          </p:cNvPr>
          <p:cNvSpPr>
            <a:spLocks noGrp="1"/>
          </p:cNvSpPr>
          <p:nvPr>
            <p:ph type="sldNum" sz="quarter" idx="4"/>
          </p:nvPr>
        </p:nvSpPr>
        <p:spPr>
          <a:xfrm>
            <a:off x="9180615" y="6353463"/>
            <a:ext cx="2743200" cy="365125"/>
          </a:xfrm>
        </p:spPr>
        <p:txBody>
          <a:bodyPr/>
          <a:lstStyle/>
          <a:p>
            <a:pPr algn="r"/>
            <a:r>
              <a:rPr lang="de-DE"/>
              <a:t>Seite </a:t>
            </a:r>
            <a:fld id="{67489CC3-7238-444E-A7A9-4B5CBD2CEC7D}" type="slidenum">
              <a:rPr lang="de-DE" smtClean="0"/>
              <a:pPr algn="r"/>
              <a:t>22</a:t>
            </a:fld>
            <a:endParaRPr lang="de-DE"/>
          </a:p>
        </p:txBody>
      </p:sp>
      <p:sp>
        <p:nvSpPr>
          <p:cNvPr id="26" name="Textfeld 25">
            <a:extLst>
              <a:ext uri="{FF2B5EF4-FFF2-40B4-BE49-F238E27FC236}">
                <a16:creationId xmlns:a16="http://schemas.microsoft.com/office/drawing/2014/main" id="{A9A7C807-2C8A-4642-A3CC-7B7DA3C32D90}"/>
              </a:ext>
            </a:extLst>
          </p:cNvPr>
          <p:cNvSpPr txBox="1"/>
          <p:nvPr/>
        </p:nvSpPr>
        <p:spPr>
          <a:xfrm>
            <a:off x="6026475" y="911651"/>
            <a:ext cx="4683435" cy="307777"/>
          </a:xfrm>
          <a:prstGeom prst="rect">
            <a:avLst/>
          </a:prstGeom>
          <a:noFill/>
        </p:spPr>
        <p:txBody>
          <a:bodyPr wrap="square">
            <a:spAutoFit/>
          </a:bodyPr>
          <a:lstStyle/>
          <a:p>
            <a:pPr marL="100330">
              <a:lnSpc>
                <a:spcPct val="100000"/>
              </a:lnSpc>
              <a:spcBef>
                <a:spcPts val="555"/>
              </a:spcBef>
            </a:pPr>
            <a:r>
              <a:rPr lang="de-DE" sz="1400" b="1" spc="15">
                <a:solidFill>
                  <a:srgbClr val="FFFFFF"/>
                </a:solidFill>
                <a:latin typeface="Calibri"/>
                <a:cs typeface="Calibri"/>
              </a:rPr>
              <a:t>Umsatzentwicklung der deutschen Logistikbranche</a:t>
            </a:r>
            <a:endParaRPr lang="de-DE" sz="1400">
              <a:latin typeface="Calibri"/>
              <a:cs typeface="Calibri"/>
            </a:endParaRPr>
          </a:p>
        </p:txBody>
      </p:sp>
      <p:sp>
        <p:nvSpPr>
          <p:cNvPr id="27" name="object 14">
            <a:extLst>
              <a:ext uri="{FF2B5EF4-FFF2-40B4-BE49-F238E27FC236}">
                <a16:creationId xmlns:a16="http://schemas.microsoft.com/office/drawing/2014/main" id="{308CFED8-0EED-4D68-9EC6-3B81B4CD55F3}"/>
              </a:ext>
            </a:extLst>
          </p:cNvPr>
          <p:cNvSpPr txBox="1"/>
          <p:nvPr/>
        </p:nvSpPr>
        <p:spPr>
          <a:xfrm>
            <a:off x="302807" y="921747"/>
            <a:ext cx="1872000" cy="4923975"/>
          </a:xfrm>
          <a:prstGeom prst="rect">
            <a:avLst/>
          </a:prstGeom>
          <a:solidFill>
            <a:srgbClr val="1A1A1A"/>
          </a:solidFill>
          <a:ln>
            <a:noFill/>
          </a:ln>
        </p:spPr>
        <p:txBody>
          <a:bodyPr vert="horz" wrap="square" lIns="0" tIns="69215" rIns="0" bIns="0" rtlCol="0">
            <a:noAutofit/>
          </a:bodyPr>
          <a:lstStyle/>
          <a:p>
            <a:pPr marL="92075"/>
            <a:endParaRPr lang="de-DE" sz="1200">
              <a:solidFill>
                <a:schemeClr val="bg1"/>
              </a:solidFill>
              <a:latin typeface="Calibri"/>
              <a:cs typeface="Calibri"/>
            </a:endParaRPr>
          </a:p>
        </p:txBody>
      </p:sp>
      <p:sp>
        <p:nvSpPr>
          <p:cNvPr id="31" name="object 40">
            <a:extLst>
              <a:ext uri="{FF2B5EF4-FFF2-40B4-BE49-F238E27FC236}">
                <a16:creationId xmlns:a16="http://schemas.microsoft.com/office/drawing/2014/main" id="{1DABCE80-DF09-4BCD-82FC-72BB264BB7E4}"/>
              </a:ext>
            </a:extLst>
          </p:cNvPr>
          <p:cNvSpPr/>
          <p:nvPr/>
        </p:nvSpPr>
        <p:spPr>
          <a:xfrm>
            <a:off x="2319157" y="4042058"/>
            <a:ext cx="7780721" cy="1727862"/>
          </a:xfrm>
          <a:custGeom>
            <a:avLst/>
            <a:gdLst/>
            <a:ahLst/>
            <a:cxnLst/>
            <a:rect l="l" t="t" r="r" b="b"/>
            <a:pathLst>
              <a:path w="3761740" h="1214754">
                <a:moveTo>
                  <a:pt x="0" y="0"/>
                </a:moveTo>
                <a:lnTo>
                  <a:pt x="3761232" y="0"/>
                </a:lnTo>
                <a:lnTo>
                  <a:pt x="3761232" y="1214628"/>
                </a:lnTo>
                <a:lnTo>
                  <a:pt x="0" y="1214628"/>
                </a:lnTo>
                <a:lnTo>
                  <a:pt x="0" y="0"/>
                </a:lnTo>
                <a:close/>
              </a:path>
            </a:pathLst>
          </a:custGeom>
          <a:solidFill>
            <a:srgbClr val="F2F2F2"/>
          </a:solidFill>
        </p:spPr>
        <p:txBody>
          <a:bodyPr wrap="square" lIns="0" tIns="0" rIns="0" bIns="0" rtlCol="0"/>
          <a:lstStyle/>
          <a:p>
            <a:endParaRPr/>
          </a:p>
        </p:txBody>
      </p:sp>
      <p:sp>
        <p:nvSpPr>
          <p:cNvPr id="35" name="object 17">
            <a:extLst>
              <a:ext uri="{FF2B5EF4-FFF2-40B4-BE49-F238E27FC236}">
                <a16:creationId xmlns:a16="http://schemas.microsoft.com/office/drawing/2014/main" id="{BE290416-5322-4811-A4F8-A409BF966116}"/>
              </a:ext>
            </a:extLst>
          </p:cNvPr>
          <p:cNvSpPr txBox="1"/>
          <p:nvPr/>
        </p:nvSpPr>
        <p:spPr>
          <a:xfrm>
            <a:off x="6195436" y="927631"/>
            <a:ext cx="3969327" cy="288000"/>
          </a:xfrm>
          <a:prstGeom prst="rect">
            <a:avLst/>
          </a:prstGeom>
          <a:solidFill>
            <a:srgbClr val="1A1A1A"/>
          </a:solidFill>
          <a:ln>
            <a:noFill/>
          </a:ln>
        </p:spPr>
        <p:txBody>
          <a:bodyPr vert="horz" wrap="square" lIns="0" tIns="70485" rIns="0" bIns="0" rtlCol="0">
            <a:spAutoFit/>
          </a:bodyPr>
          <a:lstStyle/>
          <a:p>
            <a:pPr marL="100330">
              <a:lnSpc>
                <a:spcPct val="100000"/>
              </a:lnSpc>
              <a:spcBef>
                <a:spcPts val="555"/>
              </a:spcBef>
            </a:pPr>
            <a:endParaRPr lang="de-DE" sz="1200">
              <a:latin typeface="Calibri"/>
              <a:cs typeface="Calibri"/>
            </a:endParaRPr>
          </a:p>
        </p:txBody>
      </p:sp>
      <p:sp>
        <p:nvSpPr>
          <p:cNvPr id="36" name="object 40">
            <a:extLst>
              <a:ext uri="{FF2B5EF4-FFF2-40B4-BE49-F238E27FC236}">
                <a16:creationId xmlns:a16="http://schemas.microsoft.com/office/drawing/2014/main" id="{25864F7A-BFCE-4D34-8D25-F2EDABD073C8}"/>
              </a:ext>
            </a:extLst>
          </p:cNvPr>
          <p:cNvSpPr/>
          <p:nvPr/>
        </p:nvSpPr>
        <p:spPr>
          <a:xfrm>
            <a:off x="2330627" y="1274412"/>
            <a:ext cx="3780000" cy="2304000"/>
          </a:xfrm>
          <a:custGeom>
            <a:avLst/>
            <a:gdLst/>
            <a:ahLst/>
            <a:cxnLst/>
            <a:rect l="l" t="t" r="r" b="b"/>
            <a:pathLst>
              <a:path w="3761740" h="1214754">
                <a:moveTo>
                  <a:pt x="0" y="0"/>
                </a:moveTo>
                <a:lnTo>
                  <a:pt x="3761232" y="0"/>
                </a:lnTo>
                <a:lnTo>
                  <a:pt x="3761232" y="1214628"/>
                </a:lnTo>
                <a:lnTo>
                  <a:pt x="0" y="1214628"/>
                </a:lnTo>
                <a:lnTo>
                  <a:pt x="0" y="0"/>
                </a:lnTo>
                <a:close/>
              </a:path>
            </a:pathLst>
          </a:custGeom>
          <a:solidFill>
            <a:srgbClr val="F2F2F2"/>
          </a:solidFill>
        </p:spPr>
        <p:txBody>
          <a:bodyPr wrap="square" lIns="0" tIns="0" rIns="0" bIns="0" rtlCol="0"/>
          <a:lstStyle/>
          <a:p>
            <a:endParaRPr/>
          </a:p>
        </p:txBody>
      </p:sp>
      <p:graphicFrame>
        <p:nvGraphicFramePr>
          <p:cNvPr id="37" name="Diagramm 36">
            <a:extLst>
              <a:ext uri="{FF2B5EF4-FFF2-40B4-BE49-F238E27FC236}">
                <a16:creationId xmlns:a16="http://schemas.microsoft.com/office/drawing/2014/main" id="{6CF8DFD9-751A-4ED3-91D2-191A7B87EE25}"/>
              </a:ext>
            </a:extLst>
          </p:cNvPr>
          <p:cNvGraphicFramePr/>
          <p:nvPr>
            <p:extLst>
              <p:ext uri="{D42A27DB-BD31-4B8C-83A1-F6EECF244321}">
                <p14:modId xmlns:p14="http://schemas.microsoft.com/office/powerpoint/2010/main" val="558826511"/>
              </p:ext>
            </p:extLst>
          </p:nvPr>
        </p:nvGraphicFramePr>
        <p:xfrm>
          <a:off x="6448597" y="1366897"/>
          <a:ext cx="3616510" cy="2105810"/>
        </p:xfrm>
        <a:graphic>
          <a:graphicData uri="http://schemas.openxmlformats.org/drawingml/2006/chart">
            <c:chart xmlns:c="http://schemas.openxmlformats.org/drawingml/2006/chart" xmlns:r="http://schemas.openxmlformats.org/officeDocument/2006/relationships" r:id="rId2"/>
          </a:graphicData>
        </a:graphic>
      </p:graphicFrame>
      <p:sp>
        <p:nvSpPr>
          <p:cNvPr id="38" name="object 12">
            <a:extLst>
              <a:ext uri="{FF2B5EF4-FFF2-40B4-BE49-F238E27FC236}">
                <a16:creationId xmlns:a16="http://schemas.microsoft.com/office/drawing/2014/main" id="{67824B2E-D6D2-4E33-A9C3-9F8F6EEEF525}"/>
              </a:ext>
            </a:extLst>
          </p:cNvPr>
          <p:cNvSpPr/>
          <p:nvPr/>
        </p:nvSpPr>
        <p:spPr>
          <a:xfrm>
            <a:off x="2254357" y="927539"/>
            <a:ext cx="3888000" cy="2700000"/>
          </a:xfrm>
          <a:custGeom>
            <a:avLst/>
            <a:gdLst/>
            <a:ahLst/>
            <a:cxnLst/>
            <a:rect l="l" t="t" r="r" b="b"/>
            <a:pathLst>
              <a:path w="3915409" h="2642870">
                <a:moveTo>
                  <a:pt x="0" y="0"/>
                </a:moveTo>
                <a:lnTo>
                  <a:pt x="3915156" y="0"/>
                </a:lnTo>
                <a:lnTo>
                  <a:pt x="3915156" y="2642616"/>
                </a:lnTo>
                <a:lnTo>
                  <a:pt x="0" y="2642616"/>
                </a:lnTo>
                <a:lnTo>
                  <a:pt x="0" y="0"/>
                </a:lnTo>
                <a:close/>
              </a:path>
            </a:pathLst>
          </a:custGeom>
          <a:ln w="3175">
            <a:solidFill>
              <a:srgbClr val="A5A5A5"/>
            </a:solidFill>
          </a:ln>
        </p:spPr>
        <p:txBody>
          <a:bodyPr wrap="square" lIns="0" tIns="0" rIns="0" bIns="0" rtlCol="0"/>
          <a:lstStyle/>
          <a:p>
            <a:endParaRPr/>
          </a:p>
        </p:txBody>
      </p:sp>
      <p:sp>
        <p:nvSpPr>
          <p:cNvPr id="39" name="object 19">
            <a:extLst>
              <a:ext uri="{FF2B5EF4-FFF2-40B4-BE49-F238E27FC236}">
                <a16:creationId xmlns:a16="http://schemas.microsoft.com/office/drawing/2014/main" id="{115CD519-D94D-4B41-938D-D16E0F1DA0CC}"/>
              </a:ext>
            </a:extLst>
          </p:cNvPr>
          <p:cNvSpPr txBox="1"/>
          <p:nvPr/>
        </p:nvSpPr>
        <p:spPr>
          <a:xfrm>
            <a:off x="2255882" y="930873"/>
            <a:ext cx="3888000" cy="288000"/>
          </a:xfrm>
          <a:prstGeom prst="rect">
            <a:avLst/>
          </a:prstGeom>
          <a:solidFill>
            <a:srgbClr val="1A1A1A"/>
          </a:solidFill>
          <a:ln>
            <a:noFill/>
          </a:ln>
        </p:spPr>
        <p:txBody>
          <a:bodyPr vert="horz" wrap="square" lIns="0" tIns="67310" rIns="0" bIns="0" rtlCol="0">
            <a:spAutoFit/>
          </a:bodyPr>
          <a:lstStyle>
            <a:defPPr>
              <a:defRPr lang="de-DE"/>
            </a:defPPr>
            <a:lvl1pPr marL="100330">
              <a:lnSpc>
                <a:spcPct val="100000"/>
              </a:lnSpc>
              <a:spcBef>
                <a:spcPts val="530"/>
              </a:spcBef>
              <a:defRPr sz="1150" b="1" spc="15">
                <a:solidFill>
                  <a:srgbClr val="FFFFFF"/>
                </a:solidFill>
                <a:latin typeface="Calibri"/>
                <a:cs typeface="Calibri"/>
              </a:defRPr>
            </a:lvl1pPr>
          </a:lstStyle>
          <a:p>
            <a:endParaRPr lang="de-DE" sz="1400"/>
          </a:p>
        </p:txBody>
      </p:sp>
      <p:sp>
        <p:nvSpPr>
          <p:cNvPr id="40" name="Textfeld 39">
            <a:extLst>
              <a:ext uri="{FF2B5EF4-FFF2-40B4-BE49-F238E27FC236}">
                <a16:creationId xmlns:a16="http://schemas.microsoft.com/office/drawing/2014/main" id="{83FD8255-40B1-4058-BD73-7CB54E55A26B}"/>
              </a:ext>
            </a:extLst>
          </p:cNvPr>
          <p:cNvSpPr txBox="1"/>
          <p:nvPr/>
        </p:nvSpPr>
        <p:spPr>
          <a:xfrm>
            <a:off x="2126894" y="1245910"/>
            <a:ext cx="4015463" cy="2354491"/>
          </a:xfrm>
          <a:prstGeom prst="rect">
            <a:avLst/>
          </a:prstGeom>
          <a:noFill/>
        </p:spPr>
        <p:txBody>
          <a:bodyPr wrap="square">
            <a:spAutoFit/>
          </a:bodyPr>
          <a:lstStyle/>
          <a:p>
            <a:pPr marL="176530" marR="167640"/>
            <a:r>
              <a:rPr lang="de-DE" sz="1200" kern="1200" spc="10" dirty="0">
                <a:solidFill>
                  <a:schemeClr val="tx1"/>
                </a:solidFill>
                <a:latin typeface="+mn-lt"/>
                <a:ea typeface="+mn-ea"/>
                <a:cs typeface="Calibri"/>
              </a:rPr>
              <a:t>Von 2015 bis zum Ausbruch der Coronavirus-Pandemie 2020 profitierte der Logistiksektor von der </a:t>
            </a:r>
            <a:r>
              <a:rPr lang="de-DE" sz="1200" kern="1200" spc="10" dirty="0" err="1">
                <a:solidFill>
                  <a:schemeClr val="tx1"/>
                </a:solidFill>
                <a:latin typeface="+mn-lt"/>
                <a:ea typeface="+mn-ea"/>
                <a:cs typeface="Calibri"/>
              </a:rPr>
              <a:t>überwie-gend</a:t>
            </a:r>
            <a:r>
              <a:rPr lang="de-DE" sz="1200" kern="1200" spc="10" dirty="0">
                <a:solidFill>
                  <a:schemeClr val="tx1"/>
                </a:solidFill>
                <a:latin typeface="+mn-lt"/>
                <a:ea typeface="+mn-ea"/>
                <a:cs typeface="Calibri"/>
              </a:rPr>
              <a:t> guten konjunkturellen Situation in Deutschland und auf globaler Ebene. Auch die fortschreitende Globalisierung hat zu einem stetigen Wachstum des Güterverkehrsaufkommens beigetragen.</a:t>
            </a:r>
          </a:p>
          <a:p>
            <a:pPr marL="176530" marR="314325"/>
            <a:endParaRPr lang="de-DE" sz="100" spc="10" dirty="0">
              <a:cs typeface="Calibri"/>
            </a:endParaRPr>
          </a:p>
          <a:p>
            <a:pPr marL="176530" marR="314325"/>
            <a:r>
              <a:rPr lang="de-DE" sz="1200" dirty="0">
                <a:latin typeface="Calibri"/>
                <a:cs typeface="Calibri"/>
              </a:rPr>
              <a:t>Die durchschnittliche jährliche Wachstumsrate der Branche von 5,7%, in den Jahren 2003 bis 2018 </a:t>
            </a:r>
            <a:r>
              <a:rPr lang="de-DE" sz="1200" dirty="0" err="1">
                <a:latin typeface="Calibri"/>
                <a:cs typeface="Calibri"/>
              </a:rPr>
              <a:t>ver-deutlicht</a:t>
            </a:r>
            <a:r>
              <a:rPr lang="de-DE" sz="1200" dirty="0">
                <a:latin typeface="Calibri"/>
                <a:cs typeface="Calibri"/>
              </a:rPr>
              <a:t> diesen Trend. </a:t>
            </a:r>
          </a:p>
          <a:p>
            <a:pPr marL="176530" marR="314325"/>
            <a:endParaRPr lang="de-DE" sz="100" dirty="0">
              <a:latin typeface="Calibri"/>
              <a:cs typeface="Calibri"/>
            </a:endParaRPr>
          </a:p>
          <a:p>
            <a:pPr marL="176530" marR="314325"/>
            <a:endParaRPr lang="de-DE" sz="100" dirty="0">
              <a:latin typeface="Calibri"/>
              <a:cs typeface="Calibri"/>
            </a:endParaRPr>
          </a:p>
          <a:p>
            <a:pPr marL="176530" marR="314325"/>
            <a:r>
              <a:rPr lang="de-DE" sz="1200" dirty="0">
                <a:latin typeface="Calibri"/>
                <a:cs typeface="Calibri"/>
              </a:rPr>
              <a:t>Mit über einer halben Millionen Beschäftigten ist die Transport- und Logistikbranche die drittgrößte Branche in Deutschland.</a:t>
            </a:r>
          </a:p>
        </p:txBody>
      </p:sp>
      <p:sp>
        <p:nvSpPr>
          <p:cNvPr id="41" name="Textfeld 40">
            <a:extLst>
              <a:ext uri="{FF2B5EF4-FFF2-40B4-BE49-F238E27FC236}">
                <a16:creationId xmlns:a16="http://schemas.microsoft.com/office/drawing/2014/main" id="{9916E515-DA5C-430B-A52F-CDA90D3F1783}"/>
              </a:ext>
            </a:extLst>
          </p:cNvPr>
          <p:cNvSpPr txBox="1"/>
          <p:nvPr/>
        </p:nvSpPr>
        <p:spPr>
          <a:xfrm>
            <a:off x="2330627" y="4032268"/>
            <a:ext cx="7607016" cy="1796768"/>
          </a:xfrm>
          <a:prstGeom prst="rect">
            <a:avLst/>
          </a:prstGeom>
          <a:noFill/>
        </p:spPr>
        <p:txBody>
          <a:bodyPr wrap="square">
            <a:noAutofit/>
          </a:bodyPr>
          <a:lstStyle/>
          <a:p>
            <a:pPr marL="171450" indent="-171450">
              <a:buFont typeface="Arial" panose="020B0604020202020204" pitchFamily="34" charset="0"/>
              <a:buChar char="•"/>
            </a:pPr>
            <a:r>
              <a:rPr lang="de-DE" sz="1200" kern="1200" dirty="0">
                <a:solidFill>
                  <a:schemeClr val="tx1"/>
                </a:solidFill>
                <a:latin typeface="Calibri"/>
                <a:ea typeface="+mn-ea"/>
                <a:cs typeface="Calibri"/>
              </a:rPr>
              <a:t>Zugleich sieht sich der Sektor allerdings diversen Herausforderungen gegenüber. So sind im Güterbahnverkehr viele bürokratische Prozesse ineffizient strukturiert und nur unzureichend digitalisiert.</a:t>
            </a:r>
          </a:p>
          <a:p>
            <a:pPr marL="171450" indent="-171450">
              <a:buFont typeface="Arial" panose="020B0604020202020204" pitchFamily="34" charset="0"/>
              <a:buChar char="•"/>
            </a:pPr>
            <a:r>
              <a:rPr lang="de-DE" sz="1200" kern="1200" dirty="0">
                <a:solidFill>
                  <a:schemeClr val="tx1"/>
                </a:solidFill>
                <a:latin typeface="Calibri"/>
                <a:ea typeface="+mn-ea"/>
                <a:cs typeface="Calibri"/>
              </a:rPr>
              <a:t> In der Seefrachtschifffahrt gibt es erhebliche Überkapazitäten und die Binnenfrachtschifffahrt hat mit häufiger auftretenden Niedrigwasserphasen zu kämpfen. </a:t>
            </a:r>
          </a:p>
          <a:p>
            <a:pPr marL="171450" indent="-171450">
              <a:buFont typeface="Arial" panose="020B0604020202020204" pitchFamily="34" charset="0"/>
              <a:buChar char="•"/>
            </a:pPr>
            <a:r>
              <a:rPr lang="de-DE" sz="1200" kern="1200" dirty="0">
                <a:solidFill>
                  <a:schemeClr val="tx1"/>
                </a:solidFill>
                <a:latin typeface="Calibri"/>
                <a:ea typeface="+mn-ea"/>
                <a:cs typeface="Calibri"/>
              </a:rPr>
              <a:t>Überdies sehen sich die meisten Akteure wegen der geringen Kundenbindung und der starken Konkurrenz einem hohen Preisdruck ausgesetzt. </a:t>
            </a:r>
          </a:p>
          <a:p>
            <a:pPr marL="171450" indent="-171450">
              <a:buFont typeface="Arial" panose="020B0604020202020204" pitchFamily="34" charset="0"/>
              <a:buChar char="•"/>
            </a:pPr>
            <a:r>
              <a:rPr lang="de-DE" sz="1200" kern="1200" dirty="0">
                <a:solidFill>
                  <a:schemeClr val="tx1"/>
                </a:solidFill>
                <a:latin typeface="Calibri"/>
                <a:ea typeface="+mn-ea"/>
                <a:cs typeface="Calibri"/>
              </a:rPr>
              <a:t>Gleichermaßen wächst auch der Markt an Automatisierungslösungen weiter, da auch diese Lösungen nicht nur Groß-unternehmen, sondern auch mittelständischen E-Commerce-Betrieben das nötige Maß an Flexibilität bieten, um ohne wesentliche Anpassungen der logistischen Infrastruktur veränderten Kundennachfrage gerecht zu werden.</a:t>
            </a:r>
          </a:p>
        </p:txBody>
      </p:sp>
      <p:sp>
        <p:nvSpPr>
          <p:cNvPr id="42" name="object 19">
            <a:extLst>
              <a:ext uri="{FF2B5EF4-FFF2-40B4-BE49-F238E27FC236}">
                <a16:creationId xmlns:a16="http://schemas.microsoft.com/office/drawing/2014/main" id="{2980B7F1-ADD8-406D-A1B1-1D33C53A4142}"/>
              </a:ext>
            </a:extLst>
          </p:cNvPr>
          <p:cNvSpPr txBox="1"/>
          <p:nvPr/>
        </p:nvSpPr>
        <p:spPr>
          <a:xfrm>
            <a:off x="2254357" y="3683038"/>
            <a:ext cx="7907236" cy="288000"/>
          </a:xfrm>
          <a:prstGeom prst="rect">
            <a:avLst/>
          </a:prstGeom>
          <a:solidFill>
            <a:srgbClr val="1A1A1A"/>
          </a:solidFill>
          <a:ln>
            <a:noFill/>
          </a:ln>
        </p:spPr>
        <p:txBody>
          <a:bodyPr vert="horz" wrap="square" lIns="0" tIns="67310" rIns="0" bIns="0" rtlCol="0" anchor="ctr">
            <a:spAutoFit/>
          </a:bodyPr>
          <a:lstStyle>
            <a:defPPr>
              <a:defRPr lang="de-DE"/>
            </a:defPPr>
            <a:lvl1pPr marL="100330">
              <a:lnSpc>
                <a:spcPct val="100000"/>
              </a:lnSpc>
              <a:spcBef>
                <a:spcPts val="530"/>
              </a:spcBef>
              <a:defRPr sz="1150" b="1" spc="15">
                <a:solidFill>
                  <a:srgbClr val="FFFFFF"/>
                </a:solidFill>
                <a:latin typeface="Calibri"/>
                <a:cs typeface="Calibri"/>
              </a:defRPr>
            </a:lvl1pPr>
          </a:lstStyle>
          <a:p>
            <a:endParaRPr/>
          </a:p>
        </p:txBody>
      </p:sp>
      <p:sp>
        <p:nvSpPr>
          <p:cNvPr id="44" name="object 12">
            <a:extLst>
              <a:ext uri="{FF2B5EF4-FFF2-40B4-BE49-F238E27FC236}">
                <a16:creationId xmlns:a16="http://schemas.microsoft.com/office/drawing/2014/main" id="{A9B8D7DA-BFCF-4A04-9BB6-6EA8E18F1651}"/>
              </a:ext>
            </a:extLst>
          </p:cNvPr>
          <p:cNvSpPr/>
          <p:nvPr/>
        </p:nvSpPr>
        <p:spPr>
          <a:xfrm>
            <a:off x="2254357" y="3682524"/>
            <a:ext cx="7907236" cy="2163198"/>
          </a:xfrm>
          <a:custGeom>
            <a:avLst/>
            <a:gdLst/>
            <a:ahLst/>
            <a:cxnLst/>
            <a:rect l="l" t="t" r="r" b="b"/>
            <a:pathLst>
              <a:path w="3915409" h="2642870">
                <a:moveTo>
                  <a:pt x="0" y="0"/>
                </a:moveTo>
                <a:lnTo>
                  <a:pt x="3915156" y="0"/>
                </a:lnTo>
                <a:lnTo>
                  <a:pt x="3915156" y="2642616"/>
                </a:lnTo>
                <a:lnTo>
                  <a:pt x="0" y="2642616"/>
                </a:lnTo>
                <a:lnTo>
                  <a:pt x="0" y="0"/>
                </a:lnTo>
                <a:close/>
              </a:path>
            </a:pathLst>
          </a:custGeom>
          <a:ln w="3175">
            <a:solidFill>
              <a:srgbClr val="A5A5A5"/>
            </a:solidFill>
          </a:ln>
        </p:spPr>
        <p:txBody>
          <a:bodyPr wrap="square" lIns="0" tIns="0" rIns="0" bIns="0" rtlCol="0"/>
          <a:lstStyle/>
          <a:p>
            <a:endParaRPr/>
          </a:p>
        </p:txBody>
      </p:sp>
      <p:sp>
        <p:nvSpPr>
          <p:cNvPr id="45" name="Textfeld 44">
            <a:extLst>
              <a:ext uri="{FF2B5EF4-FFF2-40B4-BE49-F238E27FC236}">
                <a16:creationId xmlns:a16="http://schemas.microsoft.com/office/drawing/2014/main" id="{5C520223-C496-4366-8554-05F48D16762C}"/>
              </a:ext>
            </a:extLst>
          </p:cNvPr>
          <p:cNvSpPr txBox="1"/>
          <p:nvPr/>
        </p:nvSpPr>
        <p:spPr>
          <a:xfrm>
            <a:off x="2245304" y="917040"/>
            <a:ext cx="2527193" cy="309427"/>
          </a:xfrm>
          <a:prstGeom prst="rect">
            <a:avLst/>
          </a:prstGeom>
          <a:noFill/>
        </p:spPr>
        <p:txBody>
          <a:bodyPr wrap="square">
            <a:spAutoFit/>
          </a:bodyPr>
          <a:lstStyle/>
          <a:p>
            <a:r>
              <a:rPr lang="de-DE" sz="1400" b="1">
                <a:solidFill>
                  <a:schemeClr val="bg1"/>
                </a:solidFill>
              </a:rPr>
              <a:t>Übersicht</a:t>
            </a:r>
          </a:p>
        </p:txBody>
      </p:sp>
      <p:sp>
        <p:nvSpPr>
          <p:cNvPr id="46" name="Textfeld 45">
            <a:extLst>
              <a:ext uri="{FF2B5EF4-FFF2-40B4-BE49-F238E27FC236}">
                <a16:creationId xmlns:a16="http://schemas.microsoft.com/office/drawing/2014/main" id="{ACC17535-4394-4735-9F4A-26F9DB685CED}"/>
              </a:ext>
            </a:extLst>
          </p:cNvPr>
          <p:cNvSpPr txBox="1"/>
          <p:nvPr/>
        </p:nvSpPr>
        <p:spPr>
          <a:xfrm>
            <a:off x="2238071" y="3672330"/>
            <a:ext cx="6088738" cy="288000"/>
          </a:xfrm>
          <a:prstGeom prst="rect">
            <a:avLst/>
          </a:prstGeom>
          <a:noFill/>
        </p:spPr>
        <p:txBody>
          <a:bodyPr wrap="square">
            <a:spAutoFit/>
          </a:bodyPr>
          <a:lstStyle/>
          <a:p>
            <a:r>
              <a:rPr lang="de-DE" sz="1400" b="1">
                <a:solidFill>
                  <a:schemeClr val="bg1"/>
                </a:solidFill>
              </a:rPr>
              <a:t>Entwicklung</a:t>
            </a:r>
          </a:p>
        </p:txBody>
      </p:sp>
      <p:sp>
        <p:nvSpPr>
          <p:cNvPr id="47" name="Textfeld 46">
            <a:extLst>
              <a:ext uri="{FF2B5EF4-FFF2-40B4-BE49-F238E27FC236}">
                <a16:creationId xmlns:a16="http://schemas.microsoft.com/office/drawing/2014/main" id="{F146833E-EB28-4EDB-B86E-48BA55E1F81B}"/>
              </a:ext>
            </a:extLst>
          </p:cNvPr>
          <p:cNvSpPr txBox="1"/>
          <p:nvPr/>
        </p:nvSpPr>
        <p:spPr>
          <a:xfrm>
            <a:off x="6081686" y="918690"/>
            <a:ext cx="4180981" cy="307777"/>
          </a:xfrm>
          <a:prstGeom prst="rect">
            <a:avLst/>
          </a:prstGeom>
          <a:noFill/>
        </p:spPr>
        <p:txBody>
          <a:bodyPr wrap="square">
            <a:spAutoFit/>
          </a:bodyPr>
          <a:lstStyle/>
          <a:p>
            <a:pPr marL="100330">
              <a:lnSpc>
                <a:spcPct val="100000"/>
              </a:lnSpc>
              <a:spcBef>
                <a:spcPts val="555"/>
              </a:spcBef>
            </a:pPr>
            <a:r>
              <a:rPr lang="de-DE" sz="1400" b="1" spc="15" dirty="0">
                <a:solidFill>
                  <a:srgbClr val="FFFFFF"/>
                </a:solidFill>
                <a:latin typeface="Calibri"/>
                <a:cs typeface="Calibri"/>
              </a:rPr>
              <a:t>Umsatzentwicklung der deutschen Logistikbranche</a:t>
            </a:r>
            <a:endParaRPr lang="de-DE" sz="1400" dirty="0">
              <a:latin typeface="Calibri"/>
              <a:cs typeface="Calibri"/>
            </a:endParaRPr>
          </a:p>
        </p:txBody>
      </p:sp>
      <p:sp>
        <p:nvSpPr>
          <p:cNvPr id="48" name="object 12">
            <a:extLst>
              <a:ext uri="{FF2B5EF4-FFF2-40B4-BE49-F238E27FC236}">
                <a16:creationId xmlns:a16="http://schemas.microsoft.com/office/drawing/2014/main" id="{A9EBDB87-DE1C-4B85-8257-698613ED0835}"/>
              </a:ext>
            </a:extLst>
          </p:cNvPr>
          <p:cNvSpPr/>
          <p:nvPr/>
        </p:nvSpPr>
        <p:spPr>
          <a:xfrm>
            <a:off x="6196961" y="921746"/>
            <a:ext cx="3967801" cy="2699548"/>
          </a:xfrm>
          <a:custGeom>
            <a:avLst/>
            <a:gdLst/>
            <a:ahLst/>
            <a:cxnLst/>
            <a:rect l="l" t="t" r="r" b="b"/>
            <a:pathLst>
              <a:path w="3915409" h="2642870">
                <a:moveTo>
                  <a:pt x="0" y="0"/>
                </a:moveTo>
                <a:lnTo>
                  <a:pt x="3915156" y="0"/>
                </a:lnTo>
                <a:lnTo>
                  <a:pt x="3915156" y="2642616"/>
                </a:lnTo>
                <a:lnTo>
                  <a:pt x="0" y="2642616"/>
                </a:lnTo>
                <a:lnTo>
                  <a:pt x="0" y="0"/>
                </a:lnTo>
                <a:close/>
              </a:path>
            </a:pathLst>
          </a:custGeom>
          <a:ln w="3175">
            <a:solidFill>
              <a:srgbClr val="A5A5A5"/>
            </a:solidFill>
          </a:ln>
        </p:spPr>
        <p:txBody>
          <a:bodyPr wrap="square" lIns="0" tIns="0" rIns="0" bIns="0" rtlCol="0"/>
          <a:lstStyle/>
          <a:p>
            <a:endParaRPr/>
          </a:p>
        </p:txBody>
      </p:sp>
      <p:sp>
        <p:nvSpPr>
          <p:cNvPr id="50" name="Textfeld 49">
            <a:extLst>
              <a:ext uri="{FF2B5EF4-FFF2-40B4-BE49-F238E27FC236}">
                <a16:creationId xmlns:a16="http://schemas.microsoft.com/office/drawing/2014/main" id="{1B0C7D5D-FE70-424F-9ED6-E525FA6726C5}"/>
              </a:ext>
            </a:extLst>
          </p:cNvPr>
          <p:cNvSpPr txBox="1"/>
          <p:nvPr/>
        </p:nvSpPr>
        <p:spPr>
          <a:xfrm>
            <a:off x="220070" y="938637"/>
            <a:ext cx="1707062" cy="4907085"/>
          </a:xfrm>
          <a:prstGeom prst="rect">
            <a:avLst/>
          </a:prstGeom>
          <a:noFill/>
        </p:spPr>
        <p:txBody>
          <a:bodyPr wrap="square">
            <a:noAutofit/>
          </a:bodyPr>
          <a:lstStyle/>
          <a:p>
            <a:pPr marL="92075"/>
            <a:r>
              <a:rPr lang="de-DE" sz="1200" b="1" dirty="0">
                <a:solidFill>
                  <a:schemeClr val="bg1"/>
                </a:solidFill>
                <a:latin typeface="Calibri"/>
                <a:cs typeface="Calibri"/>
              </a:rPr>
              <a:t>Obwohl das Segment Paketdienstleistungen stark wächst, machen</a:t>
            </a:r>
          </a:p>
          <a:p>
            <a:pPr marL="92075"/>
            <a:r>
              <a:rPr lang="de-DE" sz="1200" b="1" dirty="0">
                <a:solidFill>
                  <a:schemeClr val="bg1"/>
                </a:solidFill>
                <a:latin typeface="Calibri"/>
                <a:cs typeface="Calibri"/>
              </a:rPr>
              <a:t>traditionelle Ge-</a:t>
            </a:r>
            <a:r>
              <a:rPr lang="de-DE" sz="1200" b="1" dirty="0" err="1">
                <a:solidFill>
                  <a:schemeClr val="bg1"/>
                </a:solidFill>
                <a:latin typeface="Calibri"/>
                <a:cs typeface="Calibri"/>
              </a:rPr>
              <a:t>schäftsfelder</a:t>
            </a:r>
            <a:r>
              <a:rPr lang="de-DE" sz="1200" b="1" dirty="0">
                <a:solidFill>
                  <a:schemeClr val="bg1"/>
                </a:solidFill>
                <a:latin typeface="Calibri"/>
                <a:cs typeface="Calibri"/>
              </a:rPr>
              <a:t> den Großteil der Logistik-branche aus.</a:t>
            </a:r>
          </a:p>
          <a:p>
            <a:pPr marL="92075"/>
            <a:r>
              <a:rPr lang="de-DE" sz="1200" b="1" dirty="0">
                <a:solidFill>
                  <a:schemeClr val="bg1"/>
                </a:solidFill>
                <a:latin typeface="Calibri"/>
                <a:cs typeface="Calibri"/>
              </a:rPr>
              <a:t>Die Kontraktlogistik dominiert die Branche in Europa deutlich und erreicht einen Marktanteil von rund 40%. Anbieter von Kontrakt- oder Third-Party-Logistik (3PL) übernehmen auf Basis längerfristiger Ver-träge für den Kunden neben Transport und Lagerung weitere Dienstleistungen wie Montage oder </a:t>
            </a:r>
            <a:r>
              <a:rPr lang="de-DE" sz="1200" b="1" dirty="0" err="1">
                <a:solidFill>
                  <a:schemeClr val="bg1"/>
                </a:solidFill>
                <a:latin typeface="Calibri"/>
                <a:cs typeface="Calibri"/>
              </a:rPr>
              <a:t>Konfek-tionierung</a:t>
            </a:r>
            <a:r>
              <a:rPr lang="de-DE" sz="1200" b="1" dirty="0">
                <a:solidFill>
                  <a:schemeClr val="bg1"/>
                </a:solidFill>
                <a:latin typeface="Calibri"/>
                <a:cs typeface="Calibri"/>
              </a:rPr>
              <a:t>.</a:t>
            </a:r>
          </a:p>
        </p:txBody>
      </p:sp>
    </p:spTree>
    <p:extLst>
      <p:ext uri="{BB962C8B-B14F-4D97-AF65-F5344CB8AC3E}">
        <p14:creationId xmlns:p14="http://schemas.microsoft.com/office/powerpoint/2010/main" val="3049681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837257F-C6BF-4AAF-BD88-B7285A61632E}"/>
              </a:ext>
            </a:extLst>
          </p:cNvPr>
          <p:cNvSpPr>
            <a:spLocks noGrp="1"/>
          </p:cNvSpPr>
          <p:nvPr>
            <p:ph type="title"/>
          </p:nvPr>
        </p:nvSpPr>
        <p:spPr>
          <a:xfrm>
            <a:off x="302360" y="288378"/>
            <a:ext cx="9861550" cy="723900"/>
          </a:xfrm>
        </p:spPr>
        <p:txBody>
          <a:bodyPr/>
          <a:lstStyle/>
          <a:p>
            <a:r>
              <a:rPr lang="de-DE"/>
              <a:t>Aktuelle Trends</a:t>
            </a:r>
          </a:p>
        </p:txBody>
      </p:sp>
      <p:sp>
        <p:nvSpPr>
          <p:cNvPr id="16" name="Foliennummernplatzhalter 3">
            <a:extLst>
              <a:ext uri="{FF2B5EF4-FFF2-40B4-BE49-F238E27FC236}">
                <a16:creationId xmlns:a16="http://schemas.microsoft.com/office/drawing/2014/main" id="{0FA723C3-7D8C-487F-AAC4-B629E2456AAD}"/>
              </a:ext>
            </a:extLst>
          </p:cNvPr>
          <p:cNvSpPr>
            <a:spLocks noGrp="1"/>
          </p:cNvSpPr>
          <p:nvPr>
            <p:ph type="sldNum" sz="quarter" idx="4"/>
          </p:nvPr>
        </p:nvSpPr>
        <p:spPr>
          <a:xfrm>
            <a:off x="9180615" y="6353463"/>
            <a:ext cx="2743200" cy="365125"/>
          </a:xfrm>
        </p:spPr>
        <p:txBody>
          <a:bodyPr/>
          <a:lstStyle/>
          <a:p>
            <a:pPr algn="r"/>
            <a:r>
              <a:rPr lang="de-DE"/>
              <a:t>Seite </a:t>
            </a:r>
            <a:fld id="{67489CC3-7238-444E-A7A9-4B5CBD2CEC7D}" type="slidenum">
              <a:rPr lang="de-DE" smtClean="0"/>
              <a:pPr algn="r"/>
              <a:t>23</a:t>
            </a:fld>
            <a:endParaRPr lang="de-DE"/>
          </a:p>
        </p:txBody>
      </p:sp>
      <p:sp>
        <p:nvSpPr>
          <p:cNvPr id="19" name="object 18">
            <a:extLst>
              <a:ext uri="{FF2B5EF4-FFF2-40B4-BE49-F238E27FC236}">
                <a16:creationId xmlns:a16="http://schemas.microsoft.com/office/drawing/2014/main" id="{119462EC-D93D-4EF9-92CD-81CDE8862681}"/>
              </a:ext>
            </a:extLst>
          </p:cNvPr>
          <p:cNvSpPr/>
          <p:nvPr/>
        </p:nvSpPr>
        <p:spPr>
          <a:xfrm>
            <a:off x="2254357" y="921746"/>
            <a:ext cx="7909553" cy="285447"/>
          </a:xfrm>
          <a:custGeom>
            <a:avLst/>
            <a:gdLst/>
            <a:ahLst/>
            <a:cxnLst/>
            <a:rect l="l" t="t" r="r" b="b"/>
            <a:pathLst>
              <a:path w="8059420" h="330834">
                <a:moveTo>
                  <a:pt x="0" y="0"/>
                </a:moveTo>
                <a:lnTo>
                  <a:pt x="8058911" y="0"/>
                </a:lnTo>
                <a:lnTo>
                  <a:pt x="8058911" y="330708"/>
                </a:lnTo>
                <a:lnTo>
                  <a:pt x="0" y="330708"/>
                </a:lnTo>
                <a:lnTo>
                  <a:pt x="0" y="0"/>
                </a:lnTo>
                <a:close/>
              </a:path>
            </a:pathLst>
          </a:custGeom>
          <a:solidFill>
            <a:srgbClr val="1A1A1A"/>
          </a:solidFill>
          <a:ln>
            <a:noFill/>
          </a:ln>
        </p:spPr>
        <p:txBody>
          <a:bodyPr wrap="square" lIns="0" tIns="0" rIns="0" bIns="0" rtlCol="0" anchor="ctr"/>
          <a:lstStyle/>
          <a:p>
            <a:endParaRPr b="1" spc="10">
              <a:solidFill>
                <a:srgbClr val="FFFFFF"/>
              </a:solidFill>
              <a:latin typeface="Calibri"/>
              <a:cs typeface="Calibri"/>
            </a:endParaRPr>
          </a:p>
        </p:txBody>
      </p:sp>
      <p:sp>
        <p:nvSpPr>
          <p:cNvPr id="21" name="object 15">
            <a:extLst>
              <a:ext uri="{FF2B5EF4-FFF2-40B4-BE49-F238E27FC236}">
                <a16:creationId xmlns:a16="http://schemas.microsoft.com/office/drawing/2014/main" id="{0087B16B-951C-4F7D-9727-F87E69B64DFC}"/>
              </a:ext>
            </a:extLst>
          </p:cNvPr>
          <p:cNvSpPr/>
          <p:nvPr/>
        </p:nvSpPr>
        <p:spPr>
          <a:xfrm>
            <a:off x="6215437" y="1276853"/>
            <a:ext cx="3875297" cy="4480697"/>
          </a:xfrm>
          <a:custGeom>
            <a:avLst/>
            <a:gdLst/>
            <a:ahLst/>
            <a:cxnLst/>
            <a:rect l="l" t="t" r="r" b="b"/>
            <a:pathLst>
              <a:path w="6484620" h="1597660">
                <a:moveTo>
                  <a:pt x="0" y="0"/>
                </a:moveTo>
                <a:lnTo>
                  <a:pt x="6484620" y="0"/>
                </a:lnTo>
                <a:lnTo>
                  <a:pt x="6484620" y="1597152"/>
                </a:lnTo>
                <a:lnTo>
                  <a:pt x="0" y="1597152"/>
                </a:lnTo>
                <a:lnTo>
                  <a:pt x="0" y="0"/>
                </a:lnTo>
                <a:close/>
              </a:path>
            </a:pathLst>
          </a:custGeom>
          <a:solidFill>
            <a:srgbClr val="F2F2F2"/>
          </a:solidFill>
        </p:spPr>
        <p:txBody>
          <a:bodyPr wrap="square" lIns="0" tIns="0" rIns="0" bIns="0" rtlCol="0"/>
          <a:lstStyle/>
          <a:p>
            <a:pPr marL="179705" marR="1013460" algn="just" defTabSz="914400" rtl="0" eaLnBrk="1" latinLnBrk="0" hangingPunct="1">
              <a:lnSpc>
                <a:spcPct val="100000"/>
              </a:lnSpc>
              <a:spcBef>
                <a:spcPts val="480"/>
              </a:spcBef>
            </a:pPr>
            <a:r>
              <a:rPr lang="de-DE" sz="1200" b="1" kern="1200" spc="10" dirty="0" err="1">
                <a:solidFill>
                  <a:schemeClr val="tx1"/>
                </a:solidFill>
                <a:latin typeface="Calibri"/>
                <a:ea typeface="+mn-ea"/>
                <a:cs typeface="Calibri"/>
              </a:rPr>
              <a:t>Nearsourcing</a:t>
            </a:r>
            <a:r>
              <a:rPr lang="de-DE" sz="1200" b="1" kern="1200" spc="10" dirty="0">
                <a:solidFill>
                  <a:schemeClr val="tx1"/>
                </a:solidFill>
                <a:latin typeface="Calibri"/>
                <a:ea typeface="+mn-ea"/>
                <a:cs typeface="Calibri"/>
              </a:rPr>
              <a:t> </a:t>
            </a:r>
          </a:p>
          <a:p>
            <a:pPr marL="365760" marR="275590" indent="-184785" algn="just" defTabSz="914400" rtl="0" eaLnBrk="1" latinLnBrk="0" hangingPunct="1">
              <a:lnSpc>
                <a:spcPct val="103499"/>
              </a:lnSpc>
              <a:spcBef>
                <a:spcPts val="430"/>
              </a:spcBef>
              <a:buClr>
                <a:srgbClr val="162844"/>
              </a:buClr>
              <a:buFont typeface="Arial"/>
              <a:buChar char="•"/>
              <a:tabLst>
                <a:tab pos="365125" algn="l"/>
                <a:tab pos="366395" algn="l"/>
              </a:tabLst>
            </a:pPr>
            <a:r>
              <a:rPr lang="de-DE" sz="1200" kern="1200" spc="15" dirty="0">
                <a:solidFill>
                  <a:schemeClr val="tx1"/>
                </a:solidFill>
                <a:latin typeface="Calibri"/>
                <a:ea typeface="+mn-ea"/>
                <a:cs typeface="Calibri"/>
              </a:rPr>
              <a:t>Die Coronavirus-Krise zeigt deutlich, wie </a:t>
            </a:r>
            <a:r>
              <a:rPr lang="de-DE" sz="1200" kern="1200" spc="15" dirty="0" err="1">
                <a:solidFill>
                  <a:schemeClr val="tx1"/>
                </a:solidFill>
                <a:latin typeface="Calibri"/>
                <a:ea typeface="+mn-ea"/>
                <a:cs typeface="Calibri"/>
              </a:rPr>
              <a:t>störan</a:t>
            </a:r>
            <a:r>
              <a:rPr lang="de-DE" sz="1200" kern="1200" spc="15" dirty="0">
                <a:solidFill>
                  <a:schemeClr val="tx1"/>
                </a:solidFill>
                <a:latin typeface="Calibri"/>
                <a:ea typeface="+mn-ea"/>
                <a:cs typeface="Calibri"/>
              </a:rPr>
              <a:t>-fällig global gespannte Logistikketten sein können. Daher dürfte die Auslagerung von Produktions-stätten in die Nähe der Absatzmärkte oder weiter-verarbeitenden Betriebe in den kommenden Jah-</a:t>
            </a:r>
            <a:r>
              <a:rPr lang="de-DE" sz="1200" kern="1200" spc="15" dirty="0" err="1">
                <a:solidFill>
                  <a:schemeClr val="tx1"/>
                </a:solidFill>
                <a:latin typeface="Calibri"/>
                <a:ea typeface="+mn-ea"/>
                <a:cs typeface="Calibri"/>
              </a:rPr>
              <a:t>ren</a:t>
            </a:r>
            <a:r>
              <a:rPr lang="de-DE" sz="1200" kern="1200" spc="15" dirty="0">
                <a:solidFill>
                  <a:schemeClr val="tx1"/>
                </a:solidFill>
                <a:latin typeface="Calibri"/>
                <a:ea typeface="+mn-ea"/>
                <a:cs typeface="Calibri"/>
              </a:rPr>
              <a:t> stärker an Relevanz gewinnen.</a:t>
            </a:r>
          </a:p>
          <a:p>
            <a:pPr marL="180975" marR="275590" algn="just" defTabSz="914400" rtl="0" eaLnBrk="1" latinLnBrk="0" hangingPunct="1">
              <a:lnSpc>
                <a:spcPct val="103499"/>
              </a:lnSpc>
              <a:spcBef>
                <a:spcPts val="430"/>
              </a:spcBef>
              <a:buClr>
                <a:srgbClr val="162844"/>
              </a:buClr>
              <a:tabLst>
                <a:tab pos="365125" algn="l"/>
                <a:tab pos="366395" algn="l"/>
              </a:tabLst>
            </a:pPr>
            <a:r>
              <a:rPr lang="de-DE" sz="1200" b="1" kern="1200" spc="10" dirty="0">
                <a:solidFill>
                  <a:schemeClr val="tx1"/>
                </a:solidFill>
                <a:latin typeface="Calibri"/>
                <a:ea typeface="+mn-ea"/>
                <a:cs typeface="Calibri"/>
              </a:rPr>
              <a:t>Neue Akteure aus der Digitalwirtschaft</a:t>
            </a:r>
          </a:p>
          <a:p>
            <a:pPr marL="365760" marR="275590" indent="-184785" algn="just" defTabSz="914400" rtl="0" eaLnBrk="1" latinLnBrk="0" hangingPunct="1">
              <a:lnSpc>
                <a:spcPct val="103499"/>
              </a:lnSpc>
              <a:spcBef>
                <a:spcPts val="430"/>
              </a:spcBef>
              <a:buClr>
                <a:srgbClr val="162844"/>
              </a:buClr>
              <a:buFont typeface="Arial"/>
              <a:buChar char="•"/>
              <a:tabLst>
                <a:tab pos="365125" algn="l"/>
                <a:tab pos="366395" algn="l"/>
              </a:tabLst>
            </a:pPr>
            <a:r>
              <a:rPr lang="de-DE" sz="1200" kern="1200" spc="15" dirty="0">
                <a:solidFill>
                  <a:schemeClr val="tx1"/>
                </a:solidFill>
                <a:latin typeface="Calibri"/>
                <a:ea typeface="+mn-ea"/>
                <a:cs typeface="Calibri"/>
              </a:rPr>
              <a:t>Ein steigender Digitalisierungsgrad im Speditions-wesen dürfte in jedem Fall bewirken, dass sich der Kostendruck, dem die Frachtführer ausgesetzt sind, nochmals erhöhen und die Gewinnmarge des Sektors bis 2030 trotz Erholungstendenzen unter dem Vorkrisenniveau bleibt. Letzteres dürfte wegen des weiter steigenden Wettbewerbsdrucks auch für die Zahl der dem Sektor angehörenden Unternehmen gelten.</a:t>
            </a:r>
            <a:endParaRPr lang="de-DE" sz="1200" dirty="0">
              <a:latin typeface="Calibri"/>
              <a:cs typeface="Calibri"/>
            </a:endParaRPr>
          </a:p>
          <a:p>
            <a:pPr marL="67949" marR="141467">
              <a:lnSpc>
                <a:spcPct val="103200"/>
              </a:lnSpc>
              <a:spcBef>
                <a:spcPts val="478"/>
              </a:spcBef>
            </a:pPr>
            <a:endParaRPr lang="de-DE" sz="1100" dirty="0">
              <a:latin typeface="Calibri"/>
              <a:cs typeface="Calibri"/>
            </a:endParaRPr>
          </a:p>
        </p:txBody>
      </p:sp>
      <p:sp>
        <p:nvSpPr>
          <p:cNvPr id="23" name="Textfeld 22">
            <a:extLst>
              <a:ext uri="{FF2B5EF4-FFF2-40B4-BE49-F238E27FC236}">
                <a16:creationId xmlns:a16="http://schemas.microsoft.com/office/drawing/2014/main" id="{4C8CE6B1-FCA5-47DC-AD14-41601D544431}"/>
              </a:ext>
            </a:extLst>
          </p:cNvPr>
          <p:cNvSpPr txBox="1"/>
          <p:nvPr/>
        </p:nvSpPr>
        <p:spPr>
          <a:xfrm>
            <a:off x="2218899" y="852086"/>
            <a:ext cx="6005313" cy="368204"/>
          </a:xfrm>
          <a:prstGeom prst="rect">
            <a:avLst/>
          </a:prstGeom>
          <a:noFill/>
        </p:spPr>
        <p:txBody>
          <a:bodyPr wrap="square">
            <a:spAutoFit/>
          </a:bodyPr>
          <a:lstStyle/>
          <a:p>
            <a:r>
              <a:rPr lang="de-DE" b="1" spc="10">
                <a:solidFill>
                  <a:srgbClr val="FFFFFF"/>
                </a:solidFill>
                <a:latin typeface="Calibri"/>
                <a:cs typeface="Calibri"/>
              </a:rPr>
              <a:t> </a:t>
            </a:r>
            <a:r>
              <a:rPr lang="de-DE" sz="1400" b="1" spc="10">
                <a:solidFill>
                  <a:srgbClr val="FFFFFF"/>
                </a:solidFill>
                <a:latin typeface="Calibri"/>
                <a:cs typeface="Calibri"/>
              </a:rPr>
              <a:t>Trends</a:t>
            </a:r>
            <a:endParaRPr lang="de-DE" b="1" spc="10">
              <a:solidFill>
                <a:srgbClr val="FFFFFF"/>
              </a:solidFill>
              <a:latin typeface="Calibri"/>
              <a:cs typeface="Calibri"/>
            </a:endParaRPr>
          </a:p>
        </p:txBody>
      </p:sp>
      <p:sp>
        <p:nvSpPr>
          <p:cNvPr id="24" name="object 12">
            <a:extLst>
              <a:ext uri="{FF2B5EF4-FFF2-40B4-BE49-F238E27FC236}">
                <a16:creationId xmlns:a16="http://schemas.microsoft.com/office/drawing/2014/main" id="{31DCE643-6CBA-4C4F-8487-C712DA8E7BFE}"/>
              </a:ext>
            </a:extLst>
          </p:cNvPr>
          <p:cNvSpPr/>
          <p:nvPr/>
        </p:nvSpPr>
        <p:spPr>
          <a:xfrm>
            <a:off x="2254357" y="921746"/>
            <a:ext cx="7910406" cy="4923976"/>
          </a:xfrm>
          <a:custGeom>
            <a:avLst/>
            <a:gdLst/>
            <a:ahLst/>
            <a:cxnLst/>
            <a:rect l="l" t="t" r="r" b="b"/>
            <a:pathLst>
              <a:path w="3915409" h="2642870">
                <a:moveTo>
                  <a:pt x="0" y="0"/>
                </a:moveTo>
                <a:lnTo>
                  <a:pt x="3915156" y="0"/>
                </a:lnTo>
                <a:lnTo>
                  <a:pt x="3915156" y="2642616"/>
                </a:lnTo>
                <a:lnTo>
                  <a:pt x="0" y="2642616"/>
                </a:lnTo>
                <a:lnTo>
                  <a:pt x="0" y="0"/>
                </a:lnTo>
                <a:close/>
              </a:path>
            </a:pathLst>
          </a:custGeom>
          <a:ln w="3175">
            <a:solidFill>
              <a:srgbClr val="A5A5A5"/>
            </a:solidFill>
          </a:ln>
        </p:spPr>
        <p:txBody>
          <a:bodyPr wrap="square" lIns="0" tIns="0" rIns="0" bIns="0" rtlCol="0"/>
          <a:lstStyle/>
          <a:p>
            <a:endParaRPr/>
          </a:p>
        </p:txBody>
      </p:sp>
      <p:sp>
        <p:nvSpPr>
          <p:cNvPr id="26" name="object 40">
            <a:extLst>
              <a:ext uri="{FF2B5EF4-FFF2-40B4-BE49-F238E27FC236}">
                <a16:creationId xmlns:a16="http://schemas.microsoft.com/office/drawing/2014/main" id="{087D094E-6B39-4F1A-9C59-DA8D121CD644}"/>
              </a:ext>
            </a:extLst>
          </p:cNvPr>
          <p:cNvSpPr/>
          <p:nvPr/>
        </p:nvSpPr>
        <p:spPr>
          <a:xfrm>
            <a:off x="2319157" y="1276853"/>
            <a:ext cx="3875297" cy="4493067"/>
          </a:xfrm>
          <a:custGeom>
            <a:avLst/>
            <a:gdLst/>
            <a:ahLst/>
            <a:cxnLst/>
            <a:rect l="l" t="t" r="r" b="b"/>
            <a:pathLst>
              <a:path w="3761740" h="1214754">
                <a:moveTo>
                  <a:pt x="0" y="0"/>
                </a:moveTo>
                <a:lnTo>
                  <a:pt x="3761232" y="0"/>
                </a:lnTo>
                <a:lnTo>
                  <a:pt x="3761232" y="1214628"/>
                </a:lnTo>
                <a:lnTo>
                  <a:pt x="0" y="1214628"/>
                </a:lnTo>
                <a:lnTo>
                  <a:pt x="0" y="0"/>
                </a:lnTo>
                <a:close/>
              </a:path>
            </a:pathLst>
          </a:custGeom>
          <a:solidFill>
            <a:srgbClr val="F2F2F2"/>
          </a:solidFill>
        </p:spPr>
        <p:txBody>
          <a:bodyPr wrap="square" lIns="0" tIns="0" rIns="0" bIns="0" rtlCol="0"/>
          <a:lstStyle/>
          <a:p>
            <a:pPr marL="179705" marR="1013460" algn="just" defTabSz="914400" rtl="0" eaLnBrk="1" latinLnBrk="0" hangingPunct="1">
              <a:lnSpc>
                <a:spcPct val="100000"/>
              </a:lnSpc>
              <a:spcBef>
                <a:spcPts val="480"/>
              </a:spcBef>
            </a:pPr>
            <a:endParaRPr lang="de-DE" sz="1200" kern="1200" spc="15">
              <a:solidFill>
                <a:schemeClr val="tx1"/>
              </a:solidFill>
              <a:latin typeface="Calibri"/>
              <a:ea typeface="+mn-ea"/>
              <a:cs typeface="Calibri"/>
            </a:endParaRPr>
          </a:p>
        </p:txBody>
      </p:sp>
      <p:sp>
        <p:nvSpPr>
          <p:cNvPr id="27" name="Textfeld 26">
            <a:extLst>
              <a:ext uri="{FF2B5EF4-FFF2-40B4-BE49-F238E27FC236}">
                <a16:creationId xmlns:a16="http://schemas.microsoft.com/office/drawing/2014/main" id="{2A932261-1FCB-4516-B84E-D709A537ADFB}"/>
              </a:ext>
            </a:extLst>
          </p:cNvPr>
          <p:cNvSpPr txBox="1"/>
          <p:nvPr/>
        </p:nvSpPr>
        <p:spPr>
          <a:xfrm>
            <a:off x="2153818" y="1243678"/>
            <a:ext cx="4225961" cy="4522135"/>
          </a:xfrm>
          <a:prstGeom prst="rect">
            <a:avLst/>
          </a:prstGeom>
          <a:noFill/>
        </p:spPr>
        <p:txBody>
          <a:bodyPr wrap="square">
            <a:spAutoFit/>
          </a:bodyPr>
          <a:lstStyle/>
          <a:p>
            <a:pPr marL="179705" marR="1013460" defTabSz="914400" rtl="0" eaLnBrk="1" latinLnBrk="0" hangingPunct="1">
              <a:lnSpc>
                <a:spcPct val="100000"/>
              </a:lnSpc>
              <a:spcBef>
                <a:spcPts val="480"/>
              </a:spcBef>
            </a:pPr>
            <a:r>
              <a:rPr lang="de-DE" sz="1200" b="1" kern="1200" spc="10" dirty="0">
                <a:solidFill>
                  <a:schemeClr val="tx1"/>
                </a:solidFill>
                <a:latin typeface="Calibri"/>
                <a:ea typeface="+mn-ea"/>
                <a:cs typeface="Calibri"/>
              </a:rPr>
              <a:t>Logistikmarkt wächst mit der Gesamtwirtschaft </a:t>
            </a:r>
          </a:p>
          <a:p>
            <a:pPr marL="365760" marR="275590" indent="-184785" algn="just" defTabSz="914400" rtl="0" eaLnBrk="1" latinLnBrk="0" hangingPunct="1">
              <a:lnSpc>
                <a:spcPct val="103499"/>
              </a:lnSpc>
              <a:spcBef>
                <a:spcPts val="430"/>
              </a:spcBef>
              <a:buClr>
                <a:srgbClr val="162844"/>
              </a:buClr>
              <a:buFont typeface="Arial"/>
              <a:buChar char="•"/>
              <a:tabLst>
                <a:tab pos="365125" algn="l"/>
                <a:tab pos="366395" algn="l"/>
              </a:tabLst>
            </a:pPr>
            <a:r>
              <a:rPr lang="de-DE" sz="1200" kern="1200" spc="15" dirty="0">
                <a:solidFill>
                  <a:schemeClr val="tx1"/>
                </a:solidFill>
                <a:latin typeface="Calibri"/>
                <a:ea typeface="+mn-ea"/>
                <a:cs typeface="Calibri"/>
              </a:rPr>
              <a:t>Die Transportwirtschaft profitiert seit Jahren von der steigenden Verflechtung der internationalen Volks-wirtschaften und steigenden Güterströmen. Obwohl in Europa der Außenhandel in den letzten Jahren deutlich zugelegt hat, wächst die Logistikwirtschaft nur in gleichem Umfang wie die Gesamtwirtschaft, was auf nachlassende Effekte durch die </a:t>
            </a:r>
            <a:r>
              <a:rPr lang="de-DE" sz="1200" kern="1200" spc="15" dirty="0" err="1">
                <a:solidFill>
                  <a:schemeClr val="tx1"/>
                </a:solidFill>
                <a:latin typeface="Calibri"/>
                <a:ea typeface="+mn-ea"/>
                <a:cs typeface="Calibri"/>
              </a:rPr>
              <a:t>Globa-lisierung</a:t>
            </a:r>
            <a:r>
              <a:rPr lang="de-DE" sz="1200" kern="1200" spc="15" dirty="0">
                <a:solidFill>
                  <a:schemeClr val="tx1"/>
                </a:solidFill>
                <a:latin typeface="Calibri"/>
                <a:ea typeface="+mn-ea"/>
                <a:cs typeface="Calibri"/>
              </a:rPr>
              <a:t> hinweist.</a:t>
            </a:r>
            <a:endParaRPr lang="de-DE" sz="1200" b="1" kern="1200" spc="15" dirty="0">
              <a:solidFill>
                <a:schemeClr val="tx1"/>
              </a:solidFill>
              <a:latin typeface="Calibri"/>
              <a:ea typeface="+mn-ea"/>
              <a:cs typeface="Calibri"/>
            </a:endParaRPr>
          </a:p>
          <a:p>
            <a:pPr marL="179705" algn="just">
              <a:lnSpc>
                <a:spcPct val="100000"/>
              </a:lnSpc>
              <a:spcBef>
                <a:spcPts val="480"/>
              </a:spcBef>
            </a:pPr>
            <a:r>
              <a:rPr lang="de-DE" sz="1200" b="1" kern="1200" spc="10" dirty="0">
                <a:solidFill>
                  <a:schemeClr val="tx1"/>
                </a:solidFill>
                <a:latin typeface="Calibri"/>
                <a:ea typeface="+mn-ea"/>
                <a:cs typeface="Calibri"/>
              </a:rPr>
              <a:t>Rasante Zunahme des Paketaufkommens</a:t>
            </a:r>
          </a:p>
          <a:p>
            <a:pPr marL="365760" marR="275590" indent="-184785" algn="just" defTabSz="914400" rtl="0" eaLnBrk="1" latinLnBrk="0" hangingPunct="1">
              <a:lnSpc>
                <a:spcPct val="103499"/>
              </a:lnSpc>
              <a:spcBef>
                <a:spcPts val="430"/>
              </a:spcBef>
              <a:buClr>
                <a:srgbClr val="162844"/>
              </a:buClr>
              <a:buFont typeface="Arial"/>
              <a:buChar char="•"/>
              <a:tabLst>
                <a:tab pos="365125" algn="l"/>
                <a:tab pos="366395" algn="l"/>
              </a:tabLst>
            </a:pPr>
            <a:r>
              <a:rPr lang="de-DE" sz="1200" kern="1200" spc="15" dirty="0">
                <a:solidFill>
                  <a:schemeClr val="tx1"/>
                </a:solidFill>
                <a:latin typeface="Calibri"/>
                <a:ea typeface="+mn-ea"/>
                <a:cs typeface="Calibri"/>
              </a:rPr>
              <a:t>Das Paketgeschäft, das aus dem Online-Handel </a:t>
            </a:r>
            <a:r>
              <a:rPr lang="de-DE" sz="1200" kern="1200" spc="15" dirty="0" err="1">
                <a:solidFill>
                  <a:schemeClr val="tx1"/>
                </a:solidFill>
                <a:latin typeface="Calibri"/>
                <a:ea typeface="+mn-ea"/>
                <a:cs typeface="Calibri"/>
              </a:rPr>
              <a:t>resul-tiert</a:t>
            </a:r>
            <a:r>
              <a:rPr lang="de-DE" sz="1200" kern="1200" spc="15" dirty="0">
                <a:solidFill>
                  <a:schemeClr val="tx1"/>
                </a:solidFill>
                <a:latin typeface="Calibri"/>
                <a:ea typeface="+mn-ea"/>
                <a:cs typeface="Calibri"/>
              </a:rPr>
              <a:t>, führt gerade in den Metropolen zu einem ho-</a:t>
            </a:r>
            <a:r>
              <a:rPr lang="de-DE" sz="1200" kern="1200" spc="15" dirty="0" err="1">
                <a:solidFill>
                  <a:schemeClr val="tx1"/>
                </a:solidFill>
                <a:latin typeface="Calibri"/>
                <a:ea typeface="+mn-ea"/>
                <a:cs typeface="Calibri"/>
              </a:rPr>
              <a:t>hen</a:t>
            </a:r>
            <a:r>
              <a:rPr lang="de-DE" sz="1200" kern="1200" spc="15" dirty="0">
                <a:solidFill>
                  <a:schemeClr val="tx1"/>
                </a:solidFill>
                <a:latin typeface="Calibri"/>
                <a:ea typeface="+mn-ea"/>
                <a:cs typeface="Calibri"/>
              </a:rPr>
              <a:t> Bedarf an ausgefeilte Lösungen für die schnelle und effiziente Zustellung. Die Bedeutung der City-Logistik wird mit dem anhaltenden Wachstum des Paketaufkommens in den nächsten Jahren weiter steigen.</a:t>
            </a:r>
          </a:p>
          <a:p>
            <a:pPr marL="180975" marR="275590" indent="0" algn="just" defTabSz="914400" rtl="0" eaLnBrk="1" latinLnBrk="0" hangingPunct="1">
              <a:lnSpc>
                <a:spcPct val="103499"/>
              </a:lnSpc>
              <a:spcBef>
                <a:spcPts val="430"/>
              </a:spcBef>
              <a:buClr>
                <a:srgbClr val="162844"/>
              </a:buClr>
              <a:buFont typeface="Arial"/>
              <a:buNone/>
              <a:tabLst>
                <a:tab pos="365125" algn="l"/>
                <a:tab pos="366395" algn="l"/>
              </a:tabLst>
            </a:pPr>
            <a:r>
              <a:rPr lang="de-DE" sz="1200" b="1" kern="1200" spc="15" dirty="0">
                <a:solidFill>
                  <a:schemeClr val="tx1"/>
                </a:solidFill>
                <a:latin typeface="+mn-lt"/>
                <a:ea typeface="+mn-ea"/>
                <a:cs typeface="Calibri"/>
              </a:rPr>
              <a:t>Wachstumstreiber E-Commerce</a:t>
            </a:r>
          </a:p>
          <a:p>
            <a:pPr marL="365760" marR="275590" indent="-184785" algn="just" defTabSz="914400" rtl="0" eaLnBrk="1" latinLnBrk="0" hangingPunct="1">
              <a:lnSpc>
                <a:spcPct val="103499"/>
              </a:lnSpc>
              <a:spcBef>
                <a:spcPts val="430"/>
              </a:spcBef>
              <a:buClr>
                <a:srgbClr val="162844"/>
              </a:buClr>
              <a:buFont typeface="Arial"/>
              <a:buChar char="•"/>
              <a:tabLst>
                <a:tab pos="365125" algn="l"/>
                <a:tab pos="366395" algn="l"/>
              </a:tabLst>
            </a:pPr>
            <a:r>
              <a:rPr lang="de-DE" sz="1200" kern="1200" spc="15" dirty="0">
                <a:solidFill>
                  <a:schemeClr val="tx1"/>
                </a:solidFill>
                <a:latin typeface="Calibri"/>
                <a:ea typeface="+mn-ea"/>
                <a:cs typeface="Calibri"/>
              </a:rPr>
              <a:t>Das rasante Wachstum des Online-Handels treibt den Bedarf an Logistikdienstleistungen. Besonders stark fallen die Umsätze in der Vorweihnachtszeit aus.</a:t>
            </a:r>
          </a:p>
        </p:txBody>
      </p:sp>
      <p:sp>
        <p:nvSpPr>
          <p:cNvPr id="29" name="Textfeld 28">
            <a:extLst>
              <a:ext uri="{FF2B5EF4-FFF2-40B4-BE49-F238E27FC236}">
                <a16:creationId xmlns:a16="http://schemas.microsoft.com/office/drawing/2014/main" id="{E51BAE91-799E-4F2C-9C1C-CB955DD1FBFB}"/>
              </a:ext>
            </a:extLst>
          </p:cNvPr>
          <p:cNvSpPr txBox="1"/>
          <p:nvPr/>
        </p:nvSpPr>
        <p:spPr>
          <a:xfrm>
            <a:off x="306121" y="921746"/>
            <a:ext cx="1872000" cy="4923975"/>
          </a:xfrm>
          <a:prstGeom prst="rect">
            <a:avLst/>
          </a:prstGeom>
          <a:solidFill>
            <a:srgbClr val="1A1A1A"/>
          </a:solidFill>
          <a:ln>
            <a:noFill/>
          </a:ln>
        </p:spPr>
        <p:txBody>
          <a:bodyPr wrap="square">
            <a:noAutofit/>
          </a:bodyPr>
          <a:lstStyle/>
          <a:p>
            <a:pPr marL="182563" marR="275590" defTabSz="914400" rtl="0" eaLnBrk="1" latinLnBrk="0" hangingPunct="1">
              <a:lnSpc>
                <a:spcPct val="103499"/>
              </a:lnSpc>
              <a:spcBef>
                <a:spcPts val="430"/>
              </a:spcBef>
              <a:buClr>
                <a:srgbClr val="162844"/>
              </a:buClr>
              <a:buFont typeface="Arial"/>
              <a:buNone/>
              <a:tabLst>
                <a:tab pos="365125" algn="l"/>
                <a:tab pos="366395" algn="l"/>
              </a:tabLst>
            </a:pPr>
            <a:r>
              <a:rPr lang="de-DE" sz="1200" b="1" kern="1200" spc="10" dirty="0">
                <a:solidFill>
                  <a:schemeClr val="bg1"/>
                </a:solidFill>
                <a:latin typeface="Calibri"/>
                <a:ea typeface="+mn-ea"/>
                <a:cs typeface="Calibri"/>
              </a:rPr>
              <a:t>Wachsendes Umweltbewusst-sein als Heraus-forderung</a:t>
            </a:r>
          </a:p>
          <a:p>
            <a:pPr marL="180975" marR="275590" defTabSz="914400" rtl="0" eaLnBrk="1" latinLnBrk="0" hangingPunct="1">
              <a:lnSpc>
                <a:spcPct val="103499"/>
              </a:lnSpc>
              <a:spcBef>
                <a:spcPts val="430"/>
              </a:spcBef>
              <a:buClr>
                <a:srgbClr val="162844"/>
              </a:buClr>
              <a:tabLst>
                <a:tab pos="365125" algn="l"/>
                <a:tab pos="366395" algn="l"/>
              </a:tabLst>
            </a:pPr>
            <a:r>
              <a:rPr lang="de-DE" sz="1200" b="1" kern="1200" spc="15" dirty="0">
                <a:solidFill>
                  <a:schemeClr val="bg1"/>
                </a:solidFill>
                <a:latin typeface="Calibri"/>
                <a:ea typeface="+mn-ea"/>
                <a:cs typeface="Calibri"/>
              </a:rPr>
              <a:t>Generell müssen sich die Akteure des Sektors der Herausforderung stellen, dass von ihnen eine </a:t>
            </a:r>
            <a:r>
              <a:rPr lang="de-DE" sz="1200" b="1" kern="1200" spc="15" dirty="0" err="1">
                <a:solidFill>
                  <a:schemeClr val="bg1"/>
                </a:solidFill>
                <a:latin typeface="Calibri"/>
                <a:ea typeface="+mn-ea"/>
                <a:cs typeface="Calibri"/>
              </a:rPr>
              <a:t>zuneh-mend</a:t>
            </a:r>
            <a:r>
              <a:rPr lang="de-DE" sz="1200" b="1" kern="1200" spc="15" dirty="0">
                <a:solidFill>
                  <a:schemeClr val="bg1"/>
                </a:solidFill>
                <a:latin typeface="Calibri"/>
                <a:ea typeface="+mn-ea"/>
                <a:cs typeface="Calibri"/>
              </a:rPr>
              <a:t> umwelt-freundlichere Durchführung von Transporten erwartet wird. </a:t>
            </a:r>
          </a:p>
          <a:p>
            <a:pPr marL="180975" marR="275590" defTabSz="914400" rtl="0" eaLnBrk="1" latinLnBrk="0" hangingPunct="1">
              <a:lnSpc>
                <a:spcPct val="103499"/>
              </a:lnSpc>
              <a:spcBef>
                <a:spcPts val="430"/>
              </a:spcBef>
              <a:buClr>
                <a:srgbClr val="162844"/>
              </a:buClr>
              <a:tabLst>
                <a:tab pos="365125" algn="l"/>
                <a:tab pos="366395" algn="l"/>
              </a:tabLst>
            </a:pPr>
            <a:r>
              <a:rPr lang="de-DE" sz="1200" b="1" spc="15" dirty="0" err="1">
                <a:solidFill>
                  <a:schemeClr val="bg1"/>
                </a:solidFill>
                <a:latin typeface="Calibri"/>
                <a:cs typeface="Calibri"/>
              </a:rPr>
              <a:t>Deliverit</a:t>
            </a:r>
            <a:r>
              <a:rPr lang="de-DE" sz="1200" b="1" spc="15" dirty="0">
                <a:solidFill>
                  <a:schemeClr val="bg1"/>
                </a:solidFill>
                <a:latin typeface="Calibri"/>
                <a:cs typeface="Calibri"/>
              </a:rPr>
              <a:t> Logistik greift daher seit 7 Jahren ausschließ-</a:t>
            </a:r>
            <a:r>
              <a:rPr lang="de-DE" sz="1200" b="1" spc="15" dirty="0" err="1">
                <a:solidFill>
                  <a:schemeClr val="bg1"/>
                </a:solidFill>
                <a:latin typeface="Calibri"/>
                <a:cs typeface="Calibri"/>
              </a:rPr>
              <a:t>lich</a:t>
            </a:r>
            <a:r>
              <a:rPr lang="de-DE" sz="1200" b="1" spc="15" dirty="0">
                <a:solidFill>
                  <a:schemeClr val="bg1"/>
                </a:solidFill>
                <a:latin typeface="Calibri"/>
                <a:cs typeface="Calibri"/>
              </a:rPr>
              <a:t> auf Fahrzeuge mit den neusten Partikelfiltern zurück.</a:t>
            </a:r>
            <a:endParaRPr lang="de-DE" sz="1200" b="1" kern="1200" spc="15" dirty="0">
              <a:solidFill>
                <a:schemeClr val="bg1"/>
              </a:solidFill>
              <a:latin typeface="Calibri"/>
              <a:ea typeface="+mn-ea"/>
              <a:cs typeface="Calibri"/>
            </a:endParaRPr>
          </a:p>
        </p:txBody>
      </p:sp>
    </p:spTree>
    <p:extLst>
      <p:ext uri="{BB962C8B-B14F-4D97-AF65-F5344CB8AC3E}">
        <p14:creationId xmlns:p14="http://schemas.microsoft.com/office/powerpoint/2010/main" val="3039519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bject 40">
            <a:extLst>
              <a:ext uri="{FF2B5EF4-FFF2-40B4-BE49-F238E27FC236}">
                <a16:creationId xmlns:a16="http://schemas.microsoft.com/office/drawing/2014/main" id="{881E2391-790D-4546-B78E-2A75C8DC837E}"/>
              </a:ext>
            </a:extLst>
          </p:cNvPr>
          <p:cNvSpPr/>
          <p:nvPr/>
        </p:nvSpPr>
        <p:spPr>
          <a:xfrm>
            <a:off x="2319157" y="4102832"/>
            <a:ext cx="7769277" cy="1667088"/>
          </a:xfrm>
          <a:custGeom>
            <a:avLst/>
            <a:gdLst/>
            <a:ahLst/>
            <a:cxnLst/>
            <a:rect l="l" t="t" r="r" b="b"/>
            <a:pathLst>
              <a:path w="3761740" h="1214754">
                <a:moveTo>
                  <a:pt x="0" y="0"/>
                </a:moveTo>
                <a:lnTo>
                  <a:pt x="3761232" y="0"/>
                </a:lnTo>
                <a:lnTo>
                  <a:pt x="3761232" y="1214628"/>
                </a:lnTo>
                <a:lnTo>
                  <a:pt x="0" y="1214628"/>
                </a:lnTo>
                <a:lnTo>
                  <a:pt x="0" y="0"/>
                </a:lnTo>
                <a:close/>
              </a:path>
            </a:pathLst>
          </a:custGeom>
          <a:solidFill>
            <a:srgbClr val="F2F2F2"/>
          </a:solidFill>
        </p:spPr>
        <p:txBody>
          <a:bodyPr wrap="square" lIns="0" tIns="0" rIns="0" bIns="0" rtlCol="0"/>
          <a:lstStyle/>
          <a:p>
            <a:pPr marL="179705" marR="1013460" algn="just" defTabSz="914400" rtl="0" eaLnBrk="1" latinLnBrk="0" hangingPunct="1">
              <a:lnSpc>
                <a:spcPct val="100000"/>
              </a:lnSpc>
              <a:spcBef>
                <a:spcPts val="480"/>
              </a:spcBef>
            </a:pPr>
            <a:endParaRPr lang="de-DE" sz="1200" kern="1200" spc="15">
              <a:solidFill>
                <a:schemeClr val="tx1"/>
              </a:solidFill>
              <a:latin typeface="Calibri"/>
              <a:ea typeface="+mn-ea"/>
              <a:cs typeface="Calibri"/>
            </a:endParaRPr>
          </a:p>
        </p:txBody>
      </p:sp>
      <p:sp>
        <p:nvSpPr>
          <p:cNvPr id="5" name="Titel 1">
            <a:extLst>
              <a:ext uri="{FF2B5EF4-FFF2-40B4-BE49-F238E27FC236}">
                <a16:creationId xmlns:a16="http://schemas.microsoft.com/office/drawing/2014/main" id="{A837257F-C6BF-4AAF-BD88-B7285A61632E}"/>
              </a:ext>
            </a:extLst>
          </p:cNvPr>
          <p:cNvSpPr>
            <a:spLocks noGrp="1"/>
          </p:cNvSpPr>
          <p:nvPr>
            <p:ph type="title"/>
          </p:nvPr>
        </p:nvSpPr>
        <p:spPr>
          <a:xfrm>
            <a:off x="303213" y="112895"/>
            <a:ext cx="9861550" cy="723900"/>
          </a:xfrm>
        </p:spPr>
        <p:txBody>
          <a:bodyPr/>
          <a:lstStyle/>
          <a:p>
            <a:r>
              <a:rPr lang="de-DE"/>
              <a:t>Branchenausblick </a:t>
            </a:r>
          </a:p>
        </p:txBody>
      </p:sp>
      <p:sp>
        <p:nvSpPr>
          <p:cNvPr id="10" name="Textfeld 9">
            <a:extLst>
              <a:ext uri="{FF2B5EF4-FFF2-40B4-BE49-F238E27FC236}">
                <a16:creationId xmlns:a16="http://schemas.microsoft.com/office/drawing/2014/main" id="{463A1DDB-46AA-4810-87FD-BFB9631F0C28}"/>
              </a:ext>
            </a:extLst>
          </p:cNvPr>
          <p:cNvSpPr txBox="1"/>
          <p:nvPr/>
        </p:nvSpPr>
        <p:spPr>
          <a:xfrm>
            <a:off x="303213" y="5914304"/>
            <a:ext cx="4598988" cy="261610"/>
          </a:xfrm>
          <a:prstGeom prst="rect">
            <a:avLst/>
          </a:prstGeom>
          <a:noFill/>
        </p:spPr>
        <p:txBody>
          <a:bodyPr wrap="square">
            <a:spAutoFit/>
          </a:bodyPr>
          <a:lstStyle/>
          <a:p>
            <a:r>
              <a:rPr lang="de-DE" sz="1100"/>
              <a:t>Quelle: Research </a:t>
            </a:r>
          </a:p>
        </p:txBody>
      </p:sp>
      <p:sp>
        <p:nvSpPr>
          <p:cNvPr id="24" name="Foliennummernplatzhalter 3">
            <a:extLst>
              <a:ext uri="{FF2B5EF4-FFF2-40B4-BE49-F238E27FC236}">
                <a16:creationId xmlns:a16="http://schemas.microsoft.com/office/drawing/2014/main" id="{A267737F-BA7E-4504-9F58-D026DCA553F3}"/>
              </a:ext>
            </a:extLst>
          </p:cNvPr>
          <p:cNvSpPr>
            <a:spLocks noGrp="1"/>
          </p:cNvSpPr>
          <p:nvPr>
            <p:ph type="sldNum" sz="quarter" idx="4"/>
          </p:nvPr>
        </p:nvSpPr>
        <p:spPr>
          <a:xfrm>
            <a:off x="9180615" y="6353463"/>
            <a:ext cx="2743200" cy="365125"/>
          </a:xfrm>
        </p:spPr>
        <p:txBody>
          <a:bodyPr/>
          <a:lstStyle/>
          <a:p>
            <a:pPr algn="r"/>
            <a:r>
              <a:rPr lang="de-DE"/>
              <a:t>Seite </a:t>
            </a:r>
            <a:fld id="{67489CC3-7238-444E-A7A9-4B5CBD2CEC7D}" type="slidenum">
              <a:rPr lang="de-DE" smtClean="0"/>
              <a:pPr algn="r"/>
              <a:t>24</a:t>
            </a:fld>
            <a:endParaRPr lang="de-DE"/>
          </a:p>
        </p:txBody>
      </p:sp>
      <p:sp>
        <p:nvSpPr>
          <p:cNvPr id="25" name="object 14">
            <a:extLst>
              <a:ext uri="{FF2B5EF4-FFF2-40B4-BE49-F238E27FC236}">
                <a16:creationId xmlns:a16="http://schemas.microsoft.com/office/drawing/2014/main" id="{AEC066DF-7C11-4580-A60A-50E7CF6BE1B0}"/>
              </a:ext>
            </a:extLst>
          </p:cNvPr>
          <p:cNvSpPr txBox="1"/>
          <p:nvPr/>
        </p:nvSpPr>
        <p:spPr>
          <a:xfrm>
            <a:off x="302807" y="921747"/>
            <a:ext cx="1872000" cy="4923975"/>
          </a:xfrm>
          <a:prstGeom prst="rect">
            <a:avLst/>
          </a:prstGeom>
          <a:solidFill>
            <a:srgbClr val="1A1A1A"/>
          </a:solidFill>
          <a:ln>
            <a:noFill/>
          </a:ln>
        </p:spPr>
        <p:txBody>
          <a:bodyPr vert="horz" wrap="square" lIns="0" tIns="69215" rIns="0" bIns="0" rtlCol="0">
            <a:noAutofit/>
          </a:bodyPr>
          <a:lstStyle/>
          <a:p>
            <a:pPr marL="182563" marR="275590" defTabSz="914400" rtl="0" eaLnBrk="1" latinLnBrk="0" hangingPunct="1">
              <a:lnSpc>
                <a:spcPct val="103499"/>
              </a:lnSpc>
              <a:spcBef>
                <a:spcPts val="430"/>
              </a:spcBef>
              <a:buClr>
                <a:srgbClr val="162844"/>
              </a:buClr>
              <a:buFont typeface="Arial"/>
              <a:buNone/>
              <a:tabLst>
                <a:tab pos="365125" algn="l"/>
                <a:tab pos="366395" algn="l"/>
              </a:tabLst>
            </a:pPr>
            <a:endParaRPr lang="de-DE" sz="1200" kern="1200" spc="15">
              <a:solidFill>
                <a:schemeClr val="bg1"/>
              </a:solidFill>
              <a:latin typeface="Calibri"/>
              <a:ea typeface="+mn-ea"/>
              <a:cs typeface="Calibri"/>
            </a:endParaRPr>
          </a:p>
        </p:txBody>
      </p:sp>
      <p:sp>
        <p:nvSpPr>
          <p:cNvPr id="13" name="Textfeld 12">
            <a:extLst>
              <a:ext uri="{FF2B5EF4-FFF2-40B4-BE49-F238E27FC236}">
                <a16:creationId xmlns:a16="http://schemas.microsoft.com/office/drawing/2014/main" id="{DB47710D-33CD-4E3F-9F87-08460E715EA2}"/>
              </a:ext>
            </a:extLst>
          </p:cNvPr>
          <p:cNvSpPr txBox="1"/>
          <p:nvPr/>
        </p:nvSpPr>
        <p:spPr>
          <a:xfrm>
            <a:off x="320176" y="930191"/>
            <a:ext cx="1707062" cy="4907085"/>
          </a:xfrm>
          <a:prstGeom prst="rect">
            <a:avLst/>
          </a:prstGeom>
          <a:noFill/>
        </p:spPr>
        <p:txBody>
          <a:bodyPr wrap="square">
            <a:noAutofit/>
          </a:bodyPr>
          <a:lstStyle/>
          <a:p>
            <a:r>
              <a:rPr lang="de-DE" sz="1200" b="1" kern="1200" dirty="0">
                <a:solidFill>
                  <a:schemeClr val="bg1"/>
                </a:solidFill>
                <a:latin typeface="Calibri"/>
                <a:ea typeface="+mn-ea"/>
                <a:cs typeface="Calibri"/>
              </a:rPr>
              <a:t>Es wird erwartet, dass der Logistiksektor ab 2026 aufgrund von Erholungseffekten wieder wachsen wird, nachdem er durch die Coronavirus-Krise in der Summe fünf Jahre seiner Entwicklung verloren hat.</a:t>
            </a:r>
          </a:p>
        </p:txBody>
      </p:sp>
      <p:graphicFrame>
        <p:nvGraphicFramePr>
          <p:cNvPr id="27" name="Diagramm 26">
            <a:extLst>
              <a:ext uri="{FF2B5EF4-FFF2-40B4-BE49-F238E27FC236}">
                <a16:creationId xmlns:a16="http://schemas.microsoft.com/office/drawing/2014/main" id="{37D1937B-5D4D-45F5-9302-6CFE6A7295E9}"/>
              </a:ext>
            </a:extLst>
          </p:cNvPr>
          <p:cNvGraphicFramePr/>
          <p:nvPr>
            <p:extLst>
              <p:ext uri="{D42A27DB-BD31-4B8C-83A1-F6EECF244321}">
                <p14:modId xmlns:p14="http://schemas.microsoft.com/office/powerpoint/2010/main" val="4031260752"/>
              </p:ext>
            </p:extLst>
          </p:nvPr>
        </p:nvGraphicFramePr>
        <p:xfrm>
          <a:off x="2335293" y="1040033"/>
          <a:ext cx="7602351" cy="2562128"/>
        </p:xfrm>
        <a:graphic>
          <a:graphicData uri="http://schemas.openxmlformats.org/drawingml/2006/chart">
            <c:chart xmlns:c="http://schemas.openxmlformats.org/drawingml/2006/chart" xmlns:r="http://schemas.openxmlformats.org/officeDocument/2006/relationships" r:id="rId2"/>
          </a:graphicData>
        </a:graphic>
      </p:graphicFrame>
      <p:sp>
        <p:nvSpPr>
          <p:cNvPr id="45" name="Textfeld 44">
            <a:extLst>
              <a:ext uri="{FF2B5EF4-FFF2-40B4-BE49-F238E27FC236}">
                <a16:creationId xmlns:a16="http://schemas.microsoft.com/office/drawing/2014/main" id="{4F49F2BB-5EC1-47EB-82B9-3DAE55540434}"/>
              </a:ext>
            </a:extLst>
          </p:cNvPr>
          <p:cNvSpPr txBox="1"/>
          <p:nvPr/>
        </p:nvSpPr>
        <p:spPr>
          <a:xfrm>
            <a:off x="2354039" y="4185431"/>
            <a:ext cx="7758498" cy="830997"/>
          </a:xfrm>
          <a:prstGeom prst="rect">
            <a:avLst/>
          </a:prstGeom>
          <a:noFill/>
        </p:spPr>
        <p:txBody>
          <a:bodyPr wrap="square">
            <a:spAutoFit/>
          </a:bodyPr>
          <a:lstStyle/>
          <a:p>
            <a:pPr marL="171450" indent="-171450" algn="just">
              <a:buFont typeface="Arial" panose="020B0604020202020204" pitchFamily="34" charset="0"/>
              <a:buChar char="•"/>
            </a:pPr>
            <a:r>
              <a:rPr lang="de-DE" sz="1200" kern="1200" dirty="0">
                <a:solidFill>
                  <a:schemeClr val="tx1"/>
                </a:solidFill>
                <a:latin typeface="Calibri"/>
                <a:ea typeface="+mn-ea"/>
                <a:cs typeface="Calibri"/>
              </a:rPr>
              <a:t>Während das Produktionsvolumen der Industrie, des mit Abstand wichtigsten Kunden, voraussichtlich auch am Ende der kommenden Fünfjahresperiode noch unter dem Vorkrisenniveau von 2019 liegen wird, dürfte der Umsatz des Logistiksektors das Vorkrisenniveau im Jahr 2026 wieder erreichen. Es ist davon auszugehen, dass die Umsätze bis dahin mit einer durchschnittlichen jährlichen Rate von 3,4 % auf schließlich 262,4 Milliarden Euro ansteigen werden.</a:t>
            </a:r>
          </a:p>
        </p:txBody>
      </p:sp>
      <p:sp>
        <p:nvSpPr>
          <p:cNvPr id="46" name="object 15">
            <a:extLst>
              <a:ext uri="{FF2B5EF4-FFF2-40B4-BE49-F238E27FC236}">
                <a16:creationId xmlns:a16="http://schemas.microsoft.com/office/drawing/2014/main" id="{8FB25301-AB38-4E32-B03B-038A51B6C185}"/>
              </a:ext>
            </a:extLst>
          </p:cNvPr>
          <p:cNvSpPr txBox="1"/>
          <p:nvPr/>
        </p:nvSpPr>
        <p:spPr>
          <a:xfrm>
            <a:off x="2254356" y="3749796"/>
            <a:ext cx="7910406" cy="288000"/>
          </a:xfrm>
          <a:prstGeom prst="rect">
            <a:avLst/>
          </a:prstGeom>
          <a:solidFill>
            <a:srgbClr val="1A1A1A"/>
          </a:solidFill>
          <a:ln>
            <a:noFill/>
          </a:ln>
        </p:spPr>
        <p:txBody>
          <a:bodyPr vert="horz" wrap="square" lIns="0" tIns="69215" rIns="0" bIns="0" rtlCol="0">
            <a:spAutoFit/>
          </a:bodyPr>
          <a:lstStyle/>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a:p>
            <a:pPr marL="77470" marR="73660">
              <a:lnSpc>
                <a:spcPct val="103200"/>
              </a:lnSpc>
              <a:spcBef>
                <a:spcPts val="545"/>
              </a:spcBef>
            </a:pPr>
            <a:endParaRPr lang="de-DE" sz="1150" b="1" spc="15">
              <a:latin typeface="Calibri"/>
              <a:cs typeface="Calibri"/>
            </a:endParaRPr>
          </a:p>
        </p:txBody>
      </p:sp>
      <p:sp>
        <p:nvSpPr>
          <p:cNvPr id="48" name="Textfeld 47">
            <a:extLst>
              <a:ext uri="{FF2B5EF4-FFF2-40B4-BE49-F238E27FC236}">
                <a16:creationId xmlns:a16="http://schemas.microsoft.com/office/drawing/2014/main" id="{92FAF57A-E75E-4DE4-8D2C-7150C58BE25C}"/>
              </a:ext>
            </a:extLst>
          </p:cNvPr>
          <p:cNvSpPr txBox="1"/>
          <p:nvPr/>
        </p:nvSpPr>
        <p:spPr>
          <a:xfrm>
            <a:off x="2254714" y="3755562"/>
            <a:ext cx="6096000" cy="307777"/>
          </a:xfrm>
          <a:prstGeom prst="rect">
            <a:avLst/>
          </a:prstGeom>
          <a:noFill/>
        </p:spPr>
        <p:txBody>
          <a:bodyPr wrap="square">
            <a:spAutoFit/>
          </a:bodyPr>
          <a:lstStyle/>
          <a:p>
            <a:r>
              <a:rPr lang="de-DE" sz="1400" b="1">
                <a:solidFill>
                  <a:schemeClr val="bg1"/>
                </a:solidFill>
                <a:latin typeface="Calibri"/>
                <a:cs typeface="Calibri"/>
              </a:rPr>
              <a:t>Ökonomischer Ausblick</a:t>
            </a:r>
            <a:r>
              <a:rPr lang="de-DE" sz="1400" b="1" kern="1200">
                <a:solidFill>
                  <a:schemeClr val="bg1"/>
                </a:solidFill>
                <a:latin typeface="Calibri"/>
                <a:ea typeface="+mn-ea"/>
                <a:cs typeface="Calibri"/>
              </a:rPr>
              <a:t> </a:t>
            </a:r>
            <a:endParaRPr lang="de-DE" sz="1400"/>
          </a:p>
        </p:txBody>
      </p:sp>
      <p:sp>
        <p:nvSpPr>
          <p:cNvPr id="51" name="object 12">
            <a:extLst>
              <a:ext uri="{FF2B5EF4-FFF2-40B4-BE49-F238E27FC236}">
                <a16:creationId xmlns:a16="http://schemas.microsoft.com/office/drawing/2014/main" id="{DB4A4EC6-BD44-4218-AFA4-DAA9390C9BB1}"/>
              </a:ext>
            </a:extLst>
          </p:cNvPr>
          <p:cNvSpPr/>
          <p:nvPr/>
        </p:nvSpPr>
        <p:spPr>
          <a:xfrm>
            <a:off x="2254357" y="3749796"/>
            <a:ext cx="7910405" cy="2095926"/>
          </a:xfrm>
          <a:custGeom>
            <a:avLst/>
            <a:gdLst/>
            <a:ahLst/>
            <a:cxnLst/>
            <a:rect l="l" t="t" r="r" b="b"/>
            <a:pathLst>
              <a:path w="3915409" h="2642870">
                <a:moveTo>
                  <a:pt x="0" y="0"/>
                </a:moveTo>
                <a:lnTo>
                  <a:pt x="3915156" y="0"/>
                </a:lnTo>
                <a:lnTo>
                  <a:pt x="3915156" y="2642616"/>
                </a:lnTo>
                <a:lnTo>
                  <a:pt x="0" y="2642616"/>
                </a:lnTo>
                <a:lnTo>
                  <a:pt x="0" y="0"/>
                </a:lnTo>
                <a:close/>
              </a:path>
            </a:pathLst>
          </a:custGeom>
          <a:ln w="3175">
            <a:solidFill>
              <a:srgbClr val="A5A5A5"/>
            </a:solidFill>
          </a:ln>
        </p:spPr>
        <p:txBody>
          <a:bodyPr wrap="square" lIns="0" tIns="0" rIns="0" bIns="0" rtlCol="0"/>
          <a:lstStyle/>
          <a:p>
            <a:endParaRPr/>
          </a:p>
        </p:txBody>
      </p:sp>
      <p:sp>
        <p:nvSpPr>
          <p:cNvPr id="52" name="object 12">
            <a:extLst>
              <a:ext uri="{FF2B5EF4-FFF2-40B4-BE49-F238E27FC236}">
                <a16:creationId xmlns:a16="http://schemas.microsoft.com/office/drawing/2014/main" id="{8A6816CF-F1A3-48FB-81DF-563289F79445}"/>
              </a:ext>
            </a:extLst>
          </p:cNvPr>
          <p:cNvSpPr/>
          <p:nvPr/>
        </p:nvSpPr>
        <p:spPr>
          <a:xfrm>
            <a:off x="2254356" y="931808"/>
            <a:ext cx="7910405" cy="2749406"/>
          </a:xfrm>
          <a:custGeom>
            <a:avLst/>
            <a:gdLst/>
            <a:ahLst/>
            <a:cxnLst/>
            <a:rect l="l" t="t" r="r" b="b"/>
            <a:pathLst>
              <a:path w="3915409" h="2642870">
                <a:moveTo>
                  <a:pt x="0" y="0"/>
                </a:moveTo>
                <a:lnTo>
                  <a:pt x="3915156" y="0"/>
                </a:lnTo>
                <a:lnTo>
                  <a:pt x="3915156" y="2642616"/>
                </a:lnTo>
                <a:lnTo>
                  <a:pt x="0" y="2642616"/>
                </a:lnTo>
                <a:lnTo>
                  <a:pt x="0" y="0"/>
                </a:lnTo>
                <a:close/>
              </a:path>
            </a:pathLst>
          </a:custGeom>
          <a:ln w="3175">
            <a:solidFill>
              <a:srgbClr val="A5A5A5"/>
            </a:solidFill>
          </a:ln>
        </p:spPr>
        <p:txBody>
          <a:bodyPr wrap="square" lIns="0" tIns="0" rIns="0" bIns="0" rtlCol="0"/>
          <a:lstStyle/>
          <a:p>
            <a:endParaRPr/>
          </a:p>
        </p:txBody>
      </p:sp>
    </p:spTree>
    <p:extLst>
      <p:ext uri="{BB962C8B-B14F-4D97-AF65-F5344CB8AC3E}">
        <p14:creationId xmlns:p14="http://schemas.microsoft.com/office/powerpoint/2010/main" val="977870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0678134" y="797393"/>
            <a:ext cx="191172" cy="211900"/>
          </a:xfrm>
          <a:custGeom>
            <a:avLst/>
            <a:gdLst/>
            <a:ahLst/>
            <a:cxnLst/>
            <a:rect l="l" t="t" r="r" b="b"/>
            <a:pathLst>
              <a:path w="210820" h="233680">
                <a:moveTo>
                  <a:pt x="0" y="0"/>
                </a:moveTo>
                <a:lnTo>
                  <a:pt x="210312" y="0"/>
                </a:lnTo>
                <a:lnTo>
                  <a:pt x="210312" y="233172"/>
                </a:lnTo>
                <a:lnTo>
                  <a:pt x="0" y="233172"/>
                </a:lnTo>
                <a:lnTo>
                  <a:pt x="0" y="0"/>
                </a:lnTo>
                <a:close/>
              </a:path>
            </a:pathLst>
          </a:custGeom>
          <a:ln w="27432">
            <a:solidFill>
              <a:srgbClr val="FFFFFF"/>
            </a:solidFill>
          </a:ln>
        </p:spPr>
        <p:txBody>
          <a:bodyPr wrap="square" lIns="0" tIns="0" rIns="0" bIns="0" rtlCol="0"/>
          <a:lstStyle/>
          <a:p>
            <a:endParaRPr sz="1632"/>
          </a:p>
        </p:txBody>
      </p:sp>
      <p:sp>
        <p:nvSpPr>
          <p:cNvPr id="39" name="Titel 38">
            <a:extLst>
              <a:ext uri="{FF2B5EF4-FFF2-40B4-BE49-F238E27FC236}">
                <a16:creationId xmlns:a16="http://schemas.microsoft.com/office/drawing/2014/main" id="{3D1C7D37-E6BB-4C3F-B776-4D4344D9F816}"/>
              </a:ext>
            </a:extLst>
          </p:cNvPr>
          <p:cNvSpPr>
            <a:spLocks noGrp="1"/>
          </p:cNvSpPr>
          <p:nvPr>
            <p:ph type="title"/>
          </p:nvPr>
        </p:nvSpPr>
        <p:spPr/>
        <p:txBody>
          <a:bodyPr/>
          <a:lstStyle/>
          <a:p>
            <a:r>
              <a:rPr lang="de-DE"/>
              <a:t>Wettbewerb</a:t>
            </a:r>
          </a:p>
        </p:txBody>
      </p:sp>
      <p:sp>
        <p:nvSpPr>
          <p:cNvPr id="49" name="object 12">
            <a:extLst>
              <a:ext uri="{FF2B5EF4-FFF2-40B4-BE49-F238E27FC236}">
                <a16:creationId xmlns:a16="http://schemas.microsoft.com/office/drawing/2014/main" id="{E1373B20-1F43-4CCC-8EFF-C2F95E6ACA31}"/>
              </a:ext>
            </a:extLst>
          </p:cNvPr>
          <p:cNvSpPr/>
          <p:nvPr/>
        </p:nvSpPr>
        <p:spPr>
          <a:xfrm>
            <a:off x="2140736" y="925648"/>
            <a:ext cx="8020424" cy="2984553"/>
          </a:xfrm>
          <a:custGeom>
            <a:avLst/>
            <a:gdLst/>
            <a:ahLst/>
            <a:cxnLst/>
            <a:rect l="l" t="t" r="r" b="b"/>
            <a:pathLst>
              <a:path w="8051800" h="2345690">
                <a:moveTo>
                  <a:pt x="0" y="0"/>
                </a:moveTo>
                <a:lnTo>
                  <a:pt x="8051292" y="0"/>
                </a:lnTo>
                <a:lnTo>
                  <a:pt x="8051292" y="2345435"/>
                </a:lnTo>
                <a:lnTo>
                  <a:pt x="0" y="2345435"/>
                </a:lnTo>
                <a:lnTo>
                  <a:pt x="0" y="0"/>
                </a:lnTo>
                <a:close/>
              </a:path>
            </a:pathLst>
          </a:custGeom>
          <a:ln w="3175">
            <a:solidFill>
              <a:srgbClr val="A5A5A5"/>
            </a:solidFill>
          </a:ln>
        </p:spPr>
        <p:txBody>
          <a:bodyPr wrap="square" lIns="0" tIns="0" rIns="0" bIns="0" rtlCol="0"/>
          <a:lstStyle/>
          <a:p>
            <a:endParaRPr sz="1632"/>
          </a:p>
        </p:txBody>
      </p:sp>
      <p:sp>
        <p:nvSpPr>
          <p:cNvPr id="50" name="object 13">
            <a:extLst>
              <a:ext uri="{FF2B5EF4-FFF2-40B4-BE49-F238E27FC236}">
                <a16:creationId xmlns:a16="http://schemas.microsoft.com/office/drawing/2014/main" id="{FDDA2AA2-9E5E-4CCC-A70D-5BD1455920AB}"/>
              </a:ext>
            </a:extLst>
          </p:cNvPr>
          <p:cNvSpPr/>
          <p:nvPr/>
        </p:nvSpPr>
        <p:spPr>
          <a:xfrm>
            <a:off x="2205533" y="1282395"/>
            <a:ext cx="7868581" cy="2571471"/>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lstStyle/>
          <a:p>
            <a:endParaRPr lang="de-DE" sz="1632"/>
          </a:p>
        </p:txBody>
      </p:sp>
      <p:sp>
        <p:nvSpPr>
          <p:cNvPr id="81" name="object 12">
            <a:extLst>
              <a:ext uri="{FF2B5EF4-FFF2-40B4-BE49-F238E27FC236}">
                <a16:creationId xmlns:a16="http://schemas.microsoft.com/office/drawing/2014/main" id="{877CF958-9EC5-4309-B7BF-96E4585DD487}"/>
              </a:ext>
            </a:extLst>
          </p:cNvPr>
          <p:cNvSpPr/>
          <p:nvPr/>
        </p:nvSpPr>
        <p:spPr>
          <a:xfrm>
            <a:off x="2140736" y="3992097"/>
            <a:ext cx="8020386" cy="1876560"/>
          </a:xfrm>
          <a:custGeom>
            <a:avLst/>
            <a:gdLst/>
            <a:ahLst/>
            <a:cxnLst/>
            <a:rect l="l" t="t" r="r" b="b"/>
            <a:pathLst>
              <a:path w="8051800" h="2345690">
                <a:moveTo>
                  <a:pt x="0" y="0"/>
                </a:moveTo>
                <a:lnTo>
                  <a:pt x="8051292" y="0"/>
                </a:lnTo>
                <a:lnTo>
                  <a:pt x="8051292" y="2345435"/>
                </a:lnTo>
                <a:lnTo>
                  <a:pt x="0" y="2345435"/>
                </a:lnTo>
                <a:lnTo>
                  <a:pt x="0" y="0"/>
                </a:lnTo>
                <a:close/>
              </a:path>
            </a:pathLst>
          </a:custGeom>
          <a:ln w="3175">
            <a:solidFill>
              <a:srgbClr val="A5A5A5"/>
            </a:solidFill>
          </a:ln>
        </p:spPr>
        <p:txBody>
          <a:bodyPr wrap="square" lIns="0" tIns="0" rIns="0" bIns="0" rtlCol="0"/>
          <a:lstStyle/>
          <a:p>
            <a:endParaRPr sz="1632"/>
          </a:p>
        </p:txBody>
      </p:sp>
      <p:sp>
        <p:nvSpPr>
          <p:cNvPr id="82" name="object 13">
            <a:extLst>
              <a:ext uri="{FF2B5EF4-FFF2-40B4-BE49-F238E27FC236}">
                <a16:creationId xmlns:a16="http://schemas.microsoft.com/office/drawing/2014/main" id="{E624EC06-A7C9-4F2C-9F41-06AD28C61F5B}"/>
              </a:ext>
            </a:extLst>
          </p:cNvPr>
          <p:cNvSpPr/>
          <p:nvPr/>
        </p:nvSpPr>
        <p:spPr>
          <a:xfrm>
            <a:off x="2205534" y="4318501"/>
            <a:ext cx="7868581" cy="1469262"/>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lstStyle/>
          <a:p>
            <a:endParaRPr lang="de-DE" sz="1632"/>
          </a:p>
        </p:txBody>
      </p:sp>
      <p:sp>
        <p:nvSpPr>
          <p:cNvPr id="84" name="object 24">
            <a:extLst>
              <a:ext uri="{FF2B5EF4-FFF2-40B4-BE49-F238E27FC236}">
                <a16:creationId xmlns:a16="http://schemas.microsoft.com/office/drawing/2014/main" id="{CD0FD911-EDD3-4F01-A18F-BE6CA8476C26}"/>
              </a:ext>
            </a:extLst>
          </p:cNvPr>
          <p:cNvSpPr txBox="1"/>
          <p:nvPr/>
        </p:nvSpPr>
        <p:spPr>
          <a:xfrm>
            <a:off x="3756652" y="4369731"/>
            <a:ext cx="4678695" cy="176192"/>
          </a:xfrm>
          <a:prstGeom prst="rect">
            <a:avLst/>
          </a:prstGeom>
        </p:spPr>
        <p:txBody>
          <a:bodyPr vert="horz" wrap="square" lIns="0" tIns="15547" rIns="0" bIns="0" rtlCol="0">
            <a:spAutoFit/>
          </a:bodyPr>
          <a:lstStyle/>
          <a:p>
            <a:pPr>
              <a:spcBef>
                <a:spcPts val="122"/>
              </a:spcBef>
              <a:tabLst>
                <a:tab pos="3536098" algn="l"/>
              </a:tabLst>
            </a:pPr>
            <a:r>
              <a:rPr lang="de-DE" sz="1043" b="1" i="1" spc="5">
                <a:latin typeface="Calibri"/>
                <a:cs typeface="Calibri"/>
              </a:rPr>
              <a:t>E</a:t>
            </a:r>
            <a:r>
              <a:rPr lang="de-DE" sz="1043" b="1" i="1" spc="18">
                <a:latin typeface="Calibri"/>
                <a:cs typeface="Calibri"/>
              </a:rPr>
              <a:t>u</a:t>
            </a:r>
            <a:r>
              <a:rPr lang="de-DE" sz="1043" b="1" i="1" spc="5">
                <a:latin typeface="Calibri"/>
                <a:cs typeface="Calibri"/>
              </a:rPr>
              <a:t>r</a:t>
            </a:r>
            <a:r>
              <a:rPr lang="de-DE" sz="1043" b="1" i="1" spc="18">
                <a:latin typeface="Calibri"/>
                <a:cs typeface="Calibri"/>
              </a:rPr>
              <a:t>o</a:t>
            </a:r>
            <a:r>
              <a:rPr lang="de-DE" sz="1043" b="1" i="1" spc="9">
                <a:latin typeface="Calibri"/>
                <a:cs typeface="Calibri"/>
              </a:rPr>
              <a:t>p</a:t>
            </a:r>
            <a:r>
              <a:rPr lang="de-DE" sz="1043" b="1" i="1" spc="14">
                <a:latin typeface="Calibri"/>
                <a:cs typeface="Calibri"/>
              </a:rPr>
              <a:t>a</a:t>
            </a:r>
            <a:r>
              <a:rPr lang="de-DE" sz="1043" b="1" i="1">
                <a:latin typeface="Calibri"/>
                <a:cs typeface="Calibri"/>
              </a:rPr>
              <a:t>	                    </a:t>
            </a:r>
            <a:r>
              <a:rPr lang="de-DE" sz="1043" b="1" i="1" spc="9">
                <a:latin typeface="Calibri"/>
                <a:cs typeface="Calibri"/>
              </a:rPr>
              <a:t>Glo</a:t>
            </a:r>
            <a:r>
              <a:rPr lang="de-DE" sz="1043" b="1" i="1" spc="18">
                <a:latin typeface="Calibri"/>
                <a:cs typeface="Calibri"/>
              </a:rPr>
              <a:t>b</a:t>
            </a:r>
            <a:r>
              <a:rPr lang="de-DE" sz="1043" b="1" i="1" spc="9">
                <a:latin typeface="Calibri"/>
                <a:cs typeface="Calibri"/>
              </a:rPr>
              <a:t>al  </a:t>
            </a:r>
            <a:endParaRPr sz="1043">
              <a:latin typeface="Calibri"/>
              <a:cs typeface="Calibri"/>
            </a:endParaRPr>
          </a:p>
        </p:txBody>
      </p:sp>
      <p:pic>
        <p:nvPicPr>
          <p:cNvPr id="85" name="Grafik 84" descr="Adressbuch Silhouette">
            <a:extLst>
              <a:ext uri="{FF2B5EF4-FFF2-40B4-BE49-F238E27FC236}">
                <a16:creationId xmlns:a16="http://schemas.microsoft.com/office/drawing/2014/main" id="{4B11DC4F-5671-414D-82BA-2DEEB74EAE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646510" y="4645503"/>
            <a:ext cx="269916" cy="269916"/>
          </a:xfrm>
          <a:prstGeom prst="rect">
            <a:avLst/>
          </a:prstGeom>
        </p:spPr>
      </p:pic>
      <p:pic>
        <p:nvPicPr>
          <p:cNvPr id="86" name="Grafik 85" descr="Adressbuch Silhouette">
            <a:extLst>
              <a:ext uri="{FF2B5EF4-FFF2-40B4-BE49-F238E27FC236}">
                <a16:creationId xmlns:a16="http://schemas.microsoft.com/office/drawing/2014/main" id="{2305574E-34BF-4B2D-9381-B2C781635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026935" y="4858551"/>
            <a:ext cx="290581" cy="290581"/>
          </a:xfrm>
          <a:prstGeom prst="rect">
            <a:avLst/>
          </a:prstGeom>
        </p:spPr>
      </p:pic>
      <p:pic>
        <p:nvPicPr>
          <p:cNvPr id="87" name="Grafik 86" descr="Adressbuch Silhouette">
            <a:extLst>
              <a:ext uri="{FF2B5EF4-FFF2-40B4-BE49-F238E27FC236}">
                <a16:creationId xmlns:a16="http://schemas.microsoft.com/office/drawing/2014/main" id="{53F58A14-0B31-4B0E-8984-08657F2AE1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661796" y="4631439"/>
            <a:ext cx="188347" cy="188347"/>
          </a:xfrm>
          <a:prstGeom prst="rect">
            <a:avLst/>
          </a:prstGeom>
        </p:spPr>
      </p:pic>
      <p:pic>
        <p:nvPicPr>
          <p:cNvPr id="88" name="Grafik 87" descr="Adressbuch Silhouette">
            <a:extLst>
              <a:ext uri="{FF2B5EF4-FFF2-40B4-BE49-F238E27FC236}">
                <a16:creationId xmlns:a16="http://schemas.microsoft.com/office/drawing/2014/main" id="{99A243A7-FC2B-4FB4-81E0-8A8680CBF4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993097" y="5376049"/>
            <a:ext cx="260951" cy="260951"/>
          </a:xfrm>
          <a:prstGeom prst="rect">
            <a:avLst/>
          </a:prstGeom>
        </p:spPr>
      </p:pic>
      <p:pic>
        <p:nvPicPr>
          <p:cNvPr id="89" name="Grafik 88" descr="Adressbuch Silhouette">
            <a:extLst>
              <a:ext uri="{FF2B5EF4-FFF2-40B4-BE49-F238E27FC236}">
                <a16:creationId xmlns:a16="http://schemas.microsoft.com/office/drawing/2014/main" id="{D0810698-2AED-43FF-9D9C-92F5CE13CE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636955" y="4648995"/>
            <a:ext cx="246116" cy="246116"/>
          </a:xfrm>
          <a:prstGeom prst="rect">
            <a:avLst/>
          </a:prstGeom>
        </p:spPr>
      </p:pic>
      <p:pic>
        <p:nvPicPr>
          <p:cNvPr id="90" name="Grafik 89" descr="Adressbuch Silhouette">
            <a:extLst>
              <a:ext uri="{FF2B5EF4-FFF2-40B4-BE49-F238E27FC236}">
                <a16:creationId xmlns:a16="http://schemas.microsoft.com/office/drawing/2014/main" id="{F4C445D5-E4CC-4D2C-A645-FB1722E13E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761659" y="5234664"/>
            <a:ext cx="290581" cy="290581"/>
          </a:xfrm>
          <a:prstGeom prst="rect">
            <a:avLst/>
          </a:prstGeom>
        </p:spPr>
      </p:pic>
      <p:pic>
        <p:nvPicPr>
          <p:cNvPr id="91" name="Grafik 90" descr="Adressbuch Silhouette">
            <a:extLst>
              <a:ext uri="{FF2B5EF4-FFF2-40B4-BE49-F238E27FC236}">
                <a16:creationId xmlns:a16="http://schemas.microsoft.com/office/drawing/2014/main" id="{089810E0-B843-4117-A45E-8503AEF6F7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600380" y="4965077"/>
            <a:ext cx="376205" cy="376205"/>
          </a:xfrm>
          <a:prstGeom prst="rect">
            <a:avLst/>
          </a:prstGeom>
        </p:spPr>
      </p:pic>
      <p:pic>
        <p:nvPicPr>
          <p:cNvPr id="92" name="Grafik 91" descr="Adressbuch Silhouette">
            <a:extLst>
              <a:ext uri="{FF2B5EF4-FFF2-40B4-BE49-F238E27FC236}">
                <a16:creationId xmlns:a16="http://schemas.microsoft.com/office/drawing/2014/main" id="{F0241776-9A67-4B68-98CA-A2C5EBC41C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537273" y="5529708"/>
            <a:ext cx="188347" cy="188347"/>
          </a:xfrm>
          <a:prstGeom prst="rect">
            <a:avLst/>
          </a:prstGeom>
        </p:spPr>
      </p:pic>
      <p:pic>
        <p:nvPicPr>
          <p:cNvPr id="93" name="Grafik 92" descr="Adressbuch Silhouette">
            <a:extLst>
              <a:ext uri="{FF2B5EF4-FFF2-40B4-BE49-F238E27FC236}">
                <a16:creationId xmlns:a16="http://schemas.microsoft.com/office/drawing/2014/main" id="{8BA3BF8C-E0F9-4EF7-BE7C-A148905863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181120" y="4627818"/>
            <a:ext cx="147248" cy="147248"/>
          </a:xfrm>
          <a:prstGeom prst="rect">
            <a:avLst/>
          </a:prstGeom>
        </p:spPr>
      </p:pic>
      <p:pic>
        <p:nvPicPr>
          <p:cNvPr id="94" name="Grafik 93" descr="Adressbuch Silhouette">
            <a:extLst>
              <a:ext uri="{FF2B5EF4-FFF2-40B4-BE49-F238E27FC236}">
                <a16:creationId xmlns:a16="http://schemas.microsoft.com/office/drawing/2014/main" id="{EF5F43CB-B057-40A1-A1A8-7EB96A0C38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432871" y="5094306"/>
            <a:ext cx="216265" cy="216265"/>
          </a:xfrm>
          <a:prstGeom prst="rect">
            <a:avLst/>
          </a:prstGeom>
        </p:spPr>
      </p:pic>
      <p:pic>
        <p:nvPicPr>
          <p:cNvPr id="95" name="Grafik 94" descr="Adressbuch Silhouette">
            <a:extLst>
              <a:ext uri="{FF2B5EF4-FFF2-40B4-BE49-F238E27FC236}">
                <a16:creationId xmlns:a16="http://schemas.microsoft.com/office/drawing/2014/main" id="{594284C0-6132-44BA-A422-1339C31E02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954680" y="5577555"/>
            <a:ext cx="147248" cy="147248"/>
          </a:xfrm>
          <a:prstGeom prst="rect">
            <a:avLst/>
          </a:prstGeom>
        </p:spPr>
      </p:pic>
      <p:pic>
        <p:nvPicPr>
          <p:cNvPr id="96" name="Grafik 95" descr="Adressbuch Silhouette">
            <a:extLst>
              <a:ext uri="{FF2B5EF4-FFF2-40B4-BE49-F238E27FC236}">
                <a16:creationId xmlns:a16="http://schemas.microsoft.com/office/drawing/2014/main" id="{9F0E4F98-5CA6-4DBB-8961-2E02E9C099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5102586" y="4702054"/>
            <a:ext cx="290581" cy="290581"/>
          </a:xfrm>
          <a:prstGeom prst="rect">
            <a:avLst/>
          </a:prstGeom>
        </p:spPr>
      </p:pic>
      <p:pic>
        <p:nvPicPr>
          <p:cNvPr id="97" name="Grafik 96" descr="Adressbuch Silhouette">
            <a:extLst>
              <a:ext uri="{FF2B5EF4-FFF2-40B4-BE49-F238E27FC236}">
                <a16:creationId xmlns:a16="http://schemas.microsoft.com/office/drawing/2014/main" id="{081EB6D7-3480-418D-B95C-79B9D0F31A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5573737" y="5428775"/>
            <a:ext cx="147248" cy="147248"/>
          </a:xfrm>
          <a:prstGeom prst="rect">
            <a:avLst/>
          </a:prstGeom>
        </p:spPr>
      </p:pic>
      <p:cxnSp>
        <p:nvCxnSpPr>
          <p:cNvPr id="111" name="Gerader Verbinder 110">
            <a:extLst>
              <a:ext uri="{FF2B5EF4-FFF2-40B4-BE49-F238E27FC236}">
                <a16:creationId xmlns:a16="http://schemas.microsoft.com/office/drawing/2014/main" id="{78860242-4473-4017-B840-AF450578FA68}"/>
              </a:ext>
            </a:extLst>
          </p:cNvPr>
          <p:cNvCxnSpPr>
            <a:cxnSpLocks/>
          </p:cNvCxnSpPr>
          <p:nvPr/>
        </p:nvCxnSpPr>
        <p:spPr>
          <a:xfrm flipV="1">
            <a:off x="6127720" y="5288667"/>
            <a:ext cx="0" cy="39717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1" name="object 18">
            <a:extLst>
              <a:ext uri="{FF2B5EF4-FFF2-40B4-BE49-F238E27FC236}">
                <a16:creationId xmlns:a16="http://schemas.microsoft.com/office/drawing/2014/main" id="{360A4060-FADC-489B-A1CD-8FB38D26F956}"/>
              </a:ext>
            </a:extLst>
          </p:cNvPr>
          <p:cNvSpPr txBox="1"/>
          <p:nvPr/>
        </p:nvSpPr>
        <p:spPr>
          <a:xfrm>
            <a:off x="2142120" y="927032"/>
            <a:ext cx="8019002" cy="288000"/>
          </a:xfrm>
          <a:prstGeom prst="rect">
            <a:avLst/>
          </a:prstGeom>
          <a:solidFill>
            <a:srgbClr val="1A1A1A"/>
          </a:solidFill>
          <a:ln>
            <a:noFill/>
          </a:ln>
        </p:spPr>
        <p:txBody>
          <a:bodyPr vert="horz" wrap="square" lIns="0" tIns="70826" rIns="0" bIns="0" rtlCol="0">
            <a:spAutoFit/>
          </a:bodyPr>
          <a:lstStyle/>
          <a:p>
            <a:pPr marL="88100">
              <a:spcBef>
                <a:spcPts val="558"/>
              </a:spcBef>
            </a:pPr>
            <a:endParaRPr sz="1043">
              <a:latin typeface="Calibri"/>
              <a:cs typeface="Calibri"/>
            </a:endParaRPr>
          </a:p>
        </p:txBody>
      </p:sp>
      <p:grpSp>
        <p:nvGrpSpPr>
          <p:cNvPr id="2" name="Gruppieren 1">
            <a:extLst>
              <a:ext uri="{FF2B5EF4-FFF2-40B4-BE49-F238E27FC236}">
                <a16:creationId xmlns:a16="http://schemas.microsoft.com/office/drawing/2014/main" id="{66D83EB4-EA80-26C1-53DF-54FF10FB0565}"/>
              </a:ext>
            </a:extLst>
          </p:cNvPr>
          <p:cNvGrpSpPr/>
          <p:nvPr/>
        </p:nvGrpSpPr>
        <p:grpSpPr>
          <a:xfrm>
            <a:off x="2135864" y="3996842"/>
            <a:ext cx="8030130" cy="314678"/>
            <a:chOff x="2135864" y="3996842"/>
            <a:chExt cx="8030130" cy="314678"/>
          </a:xfrm>
        </p:grpSpPr>
        <p:sp>
          <p:nvSpPr>
            <p:cNvPr id="83" name="object 18">
              <a:extLst>
                <a:ext uri="{FF2B5EF4-FFF2-40B4-BE49-F238E27FC236}">
                  <a16:creationId xmlns:a16="http://schemas.microsoft.com/office/drawing/2014/main" id="{BD3D634F-83EA-4662-B4B3-2271BFACA7F6}"/>
                </a:ext>
              </a:extLst>
            </p:cNvPr>
            <p:cNvSpPr txBox="1"/>
            <p:nvPr/>
          </p:nvSpPr>
          <p:spPr>
            <a:xfrm>
              <a:off x="2139022" y="3996842"/>
              <a:ext cx="8026972" cy="288000"/>
            </a:xfrm>
            <a:prstGeom prst="rect">
              <a:avLst/>
            </a:prstGeom>
            <a:solidFill>
              <a:srgbClr val="1A1A1A"/>
            </a:solidFill>
            <a:ln>
              <a:noFill/>
            </a:ln>
          </p:spPr>
          <p:txBody>
            <a:bodyPr vert="horz" wrap="square" lIns="0" tIns="70826" rIns="0" bIns="0" rtlCol="0" anchor="ctr">
              <a:spAutoFit/>
            </a:bodyPr>
            <a:lstStyle/>
            <a:p>
              <a:pPr>
                <a:spcBef>
                  <a:spcPts val="558"/>
                </a:spcBef>
              </a:pPr>
              <a:r>
                <a:rPr lang="de-DE" sz="1043" b="1" spc="9">
                  <a:solidFill>
                    <a:srgbClr val="FFFFFF"/>
                  </a:solidFill>
                  <a:latin typeface="Calibri"/>
                  <a:cs typeface="Calibri"/>
                </a:rPr>
                <a:t>  </a:t>
              </a:r>
              <a:endParaRPr sz="1043">
                <a:latin typeface="Calibri"/>
                <a:cs typeface="Calibri"/>
              </a:endParaRPr>
            </a:p>
          </p:txBody>
        </p:sp>
        <p:sp>
          <p:nvSpPr>
            <p:cNvPr id="114" name="Textfeld 113">
              <a:extLst>
                <a:ext uri="{FF2B5EF4-FFF2-40B4-BE49-F238E27FC236}">
                  <a16:creationId xmlns:a16="http://schemas.microsoft.com/office/drawing/2014/main" id="{C652F6E2-EBAA-405F-A60D-908E52BF967C}"/>
                </a:ext>
              </a:extLst>
            </p:cNvPr>
            <p:cNvSpPr txBox="1"/>
            <p:nvPr/>
          </p:nvSpPr>
          <p:spPr>
            <a:xfrm>
              <a:off x="2135864" y="4003743"/>
              <a:ext cx="6205737" cy="307777"/>
            </a:xfrm>
            <a:prstGeom prst="rect">
              <a:avLst/>
            </a:prstGeom>
            <a:noFill/>
            <a:ln>
              <a:noFill/>
            </a:ln>
          </p:spPr>
          <p:txBody>
            <a:bodyPr wrap="square">
              <a:spAutoFit/>
            </a:bodyPr>
            <a:lstStyle/>
            <a:p>
              <a:r>
                <a:rPr lang="de-DE" sz="1400" b="1" spc="9">
                  <a:solidFill>
                    <a:srgbClr val="FFFFFF"/>
                  </a:solidFill>
                  <a:latin typeface="Calibri"/>
                  <a:cs typeface="Calibri"/>
                </a:rPr>
                <a:t>Ausgewählte Wettbewerber</a:t>
              </a:r>
              <a:endParaRPr lang="de-DE" sz="1400"/>
            </a:p>
          </p:txBody>
        </p:sp>
      </p:grpSp>
      <p:sp>
        <p:nvSpPr>
          <p:cNvPr id="115" name="Textfeld 114">
            <a:extLst>
              <a:ext uri="{FF2B5EF4-FFF2-40B4-BE49-F238E27FC236}">
                <a16:creationId xmlns:a16="http://schemas.microsoft.com/office/drawing/2014/main" id="{E100DB2A-80EB-4A44-BE81-A509D4DC24BB}"/>
              </a:ext>
            </a:extLst>
          </p:cNvPr>
          <p:cNvSpPr txBox="1"/>
          <p:nvPr/>
        </p:nvSpPr>
        <p:spPr>
          <a:xfrm>
            <a:off x="2069484" y="923595"/>
            <a:ext cx="6096000" cy="307777"/>
          </a:xfrm>
          <a:prstGeom prst="rect">
            <a:avLst/>
          </a:prstGeom>
          <a:noFill/>
        </p:spPr>
        <p:txBody>
          <a:bodyPr wrap="square">
            <a:spAutoFit/>
          </a:bodyPr>
          <a:lstStyle/>
          <a:p>
            <a:pPr marL="88100">
              <a:spcBef>
                <a:spcPts val="558"/>
              </a:spcBef>
            </a:pPr>
            <a:r>
              <a:rPr lang="de-DE" sz="1400" b="1" spc="9">
                <a:solidFill>
                  <a:srgbClr val="FFFFFF"/>
                </a:solidFill>
                <a:latin typeface="Calibri"/>
                <a:cs typeface="Calibri"/>
              </a:rPr>
              <a:t>Übersicht</a:t>
            </a:r>
            <a:endParaRPr lang="de-DE" sz="1100">
              <a:latin typeface="Calibri"/>
              <a:cs typeface="Calibri"/>
            </a:endParaRPr>
          </a:p>
        </p:txBody>
      </p:sp>
      <p:sp>
        <p:nvSpPr>
          <p:cNvPr id="116" name="object 15">
            <a:extLst>
              <a:ext uri="{FF2B5EF4-FFF2-40B4-BE49-F238E27FC236}">
                <a16:creationId xmlns:a16="http://schemas.microsoft.com/office/drawing/2014/main" id="{29C9E205-36D4-4CF5-9921-4F646ECBC311}"/>
              </a:ext>
            </a:extLst>
          </p:cNvPr>
          <p:cNvSpPr txBox="1"/>
          <p:nvPr/>
        </p:nvSpPr>
        <p:spPr>
          <a:xfrm>
            <a:off x="303213" y="900017"/>
            <a:ext cx="1728663" cy="4968000"/>
          </a:xfrm>
          <a:prstGeom prst="rect">
            <a:avLst/>
          </a:prstGeom>
          <a:solidFill>
            <a:srgbClr val="1A1A1A"/>
          </a:solidFill>
          <a:ln>
            <a:noFill/>
          </a:ln>
        </p:spPr>
        <p:txBody>
          <a:bodyPr vert="horz" wrap="square" lIns="0" tIns="69215" rIns="0" bIns="0" rtlCol="0">
            <a:spAutoFit/>
          </a:bodyPr>
          <a:lstStyle/>
          <a:p>
            <a:pPr marL="92075" algn="just"/>
            <a:endParaRPr lang="de-DE" sz="1200" b="1">
              <a:solidFill>
                <a:schemeClr val="bg1"/>
              </a:solidFill>
              <a:latin typeface="Calibri"/>
              <a:cs typeface="Calibri"/>
            </a:endParaRPr>
          </a:p>
        </p:txBody>
      </p:sp>
      <p:sp>
        <p:nvSpPr>
          <p:cNvPr id="117" name="Textfeld 116">
            <a:extLst>
              <a:ext uri="{FF2B5EF4-FFF2-40B4-BE49-F238E27FC236}">
                <a16:creationId xmlns:a16="http://schemas.microsoft.com/office/drawing/2014/main" id="{D261F628-9EFD-417B-9940-B83E3FC82F37}"/>
              </a:ext>
            </a:extLst>
          </p:cNvPr>
          <p:cNvSpPr txBox="1"/>
          <p:nvPr/>
        </p:nvSpPr>
        <p:spPr>
          <a:xfrm>
            <a:off x="69281" y="894838"/>
            <a:ext cx="2332111" cy="4823746"/>
          </a:xfrm>
          <a:prstGeom prst="rect">
            <a:avLst/>
          </a:prstGeom>
          <a:noFill/>
        </p:spPr>
        <p:txBody>
          <a:bodyPr wrap="square">
            <a:noAutofit/>
          </a:bodyPr>
          <a:lstStyle/>
          <a:p>
            <a:pPr marL="269875" marR="382270" indent="-87313" algn="ctr">
              <a:lnSpc>
                <a:spcPct val="103000"/>
              </a:lnSpc>
              <a:spcBef>
                <a:spcPts val="535"/>
              </a:spcBef>
              <a:tabLst>
                <a:tab pos="366395" algn="l"/>
              </a:tabLst>
            </a:pPr>
            <a:r>
              <a:rPr lang="de-DE" sz="1200" b="1" spc="10" dirty="0">
                <a:solidFill>
                  <a:schemeClr val="bg1"/>
                </a:solidFill>
                <a:latin typeface="Calibri"/>
                <a:cs typeface="Calibri"/>
              </a:rPr>
              <a:t>Markeintrittsbarrieren: </a:t>
            </a:r>
          </a:p>
          <a:p>
            <a:pPr marL="354012" marR="382270" indent="-171450">
              <a:lnSpc>
                <a:spcPct val="103000"/>
              </a:lnSpc>
              <a:spcBef>
                <a:spcPts val="535"/>
              </a:spcBef>
              <a:buFont typeface="Arial" panose="020B0604020202020204" pitchFamily="34" charset="0"/>
              <a:buChar char="•"/>
              <a:tabLst>
                <a:tab pos="366395" algn="l"/>
              </a:tabLst>
            </a:pPr>
            <a:r>
              <a:rPr lang="de-DE" sz="1200" kern="1200" spc="10" dirty="0">
                <a:solidFill>
                  <a:schemeClr val="bg1"/>
                </a:solidFill>
                <a:latin typeface="Calibri"/>
                <a:ea typeface="+mn-ea"/>
                <a:cs typeface="Calibri"/>
              </a:rPr>
              <a:t>Der Logistiksektor weist moderate Markteintritts-barrieren auf, die sich tendenziell erhöhen. Zwar ist die Markt-konzentration gering, was Neueinsteigern entgegenkommt</a:t>
            </a:r>
            <a:r>
              <a:rPr lang="de-DE" sz="1200" spc="10" dirty="0">
                <a:solidFill>
                  <a:schemeClr val="bg1"/>
                </a:solidFill>
                <a:latin typeface="Calibri"/>
                <a:cs typeface="Calibri"/>
              </a:rPr>
              <a:t>.</a:t>
            </a:r>
          </a:p>
          <a:p>
            <a:pPr marL="354012" marR="382270" indent="-171450">
              <a:lnSpc>
                <a:spcPct val="103000"/>
              </a:lnSpc>
              <a:spcBef>
                <a:spcPts val="535"/>
              </a:spcBef>
              <a:buFont typeface="Arial" panose="020B0604020202020204" pitchFamily="34" charset="0"/>
              <a:buChar char="•"/>
              <a:tabLst>
                <a:tab pos="366395" algn="l"/>
              </a:tabLst>
            </a:pPr>
            <a:r>
              <a:rPr lang="de-DE" sz="1200" spc="10" dirty="0">
                <a:solidFill>
                  <a:schemeClr val="bg1"/>
                </a:solidFill>
                <a:latin typeface="Calibri"/>
                <a:cs typeface="Calibri"/>
              </a:rPr>
              <a:t>J</a:t>
            </a:r>
            <a:r>
              <a:rPr lang="de-DE" sz="1200" kern="1200" spc="10" dirty="0">
                <a:solidFill>
                  <a:schemeClr val="bg1"/>
                </a:solidFill>
                <a:latin typeface="Calibri"/>
                <a:ea typeface="+mn-ea"/>
                <a:cs typeface="Calibri"/>
              </a:rPr>
              <a:t>edoch müssen diese neben den Kosten für Transportmittel wie Lkw zunehmend auch Investitionen in die IT-Ausstattung tätigen, um Chancen auf einen langfristigen Verbleib am Markt zu haben.</a:t>
            </a:r>
          </a:p>
        </p:txBody>
      </p:sp>
      <p:sp>
        <p:nvSpPr>
          <p:cNvPr id="118" name="Foliennummernplatzhalter 3">
            <a:extLst>
              <a:ext uri="{FF2B5EF4-FFF2-40B4-BE49-F238E27FC236}">
                <a16:creationId xmlns:a16="http://schemas.microsoft.com/office/drawing/2014/main" id="{BB7919F1-00FC-449A-97D8-768813FCAC27}"/>
              </a:ext>
            </a:extLst>
          </p:cNvPr>
          <p:cNvSpPr>
            <a:spLocks noGrp="1"/>
          </p:cNvSpPr>
          <p:nvPr>
            <p:ph type="sldNum" sz="quarter" idx="4"/>
          </p:nvPr>
        </p:nvSpPr>
        <p:spPr>
          <a:xfrm>
            <a:off x="9180615" y="6353463"/>
            <a:ext cx="2743200" cy="365125"/>
          </a:xfrm>
        </p:spPr>
        <p:txBody>
          <a:bodyPr/>
          <a:lstStyle/>
          <a:p>
            <a:pPr algn="r"/>
            <a:r>
              <a:rPr lang="de-DE"/>
              <a:t>Seite </a:t>
            </a:r>
            <a:fld id="{67489CC3-7238-444E-A7A9-4B5CBD2CEC7D}" type="slidenum">
              <a:rPr lang="de-DE" smtClean="0"/>
              <a:pPr algn="r"/>
              <a:t>25</a:t>
            </a:fld>
            <a:endParaRPr lang="de-DE"/>
          </a:p>
        </p:txBody>
      </p:sp>
      <p:sp>
        <p:nvSpPr>
          <p:cNvPr id="80" name="Textfeld 79">
            <a:extLst>
              <a:ext uri="{FF2B5EF4-FFF2-40B4-BE49-F238E27FC236}">
                <a16:creationId xmlns:a16="http://schemas.microsoft.com/office/drawing/2014/main" id="{39775921-B6BC-4731-85A2-404C44CB5FE6}"/>
              </a:ext>
            </a:extLst>
          </p:cNvPr>
          <p:cNvSpPr txBox="1"/>
          <p:nvPr/>
        </p:nvSpPr>
        <p:spPr>
          <a:xfrm>
            <a:off x="2046262" y="1236057"/>
            <a:ext cx="8400035" cy="2495876"/>
          </a:xfrm>
          <a:prstGeom prst="rect">
            <a:avLst/>
          </a:prstGeom>
          <a:noFill/>
        </p:spPr>
        <p:txBody>
          <a:bodyPr wrap="square">
            <a:spAutoFit/>
          </a:bodyPr>
          <a:lstStyle/>
          <a:p>
            <a:pPr marL="179705" marR="382270" algn="just">
              <a:lnSpc>
                <a:spcPct val="103000"/>
              </a:lnSpc>
              <a:spcBef>
                <a:spcPts val="535"/>
              </a:spcBef>
              <a:tabLst>
                <a:tab pos="366395" algn="l"/>
              </a:tabLst>
            </a:pPr>
            <a:r>
              <a:rPr lang="de-DE" sz="1200" b="1" spc="10" dirty="0">
                <a:latin typeface="Calibri"/>
                <a:cs typeface="Calibri"/>
              </a:rPr>
              <a:t>Konsolidierung</a:t>
            </a:r>
            <a:r>
              <a:rPr lang="de-DE" sz="1200" spc="10" dirty="0">
                <a:latin typeface="Calibri"/>
                <a:cs typeface="Calibri"/>
              </a:rPr>
              <a:t>: </a:t>
            </a:r>
            <a:r>
              <a:rPr lang="de-DE" sz="1200" kern="1200" spc="20" dirty="0">
                <a:solidFill>
                  <a:schemeClr val="tx1"/>
                </a:solidFill>
                <a:latin typeface="Calibri"/>
                <a:ea typeface="+mn-ea"/>
                <a:cs typeface="Calibri"/>
              </a:rPr>
              <a:t>Der Logistiksektor weist eine geringe Marktkonzentration auf. Die vier führenden Akteure kommen 2025 auf einen kumulierten Marktanteil von 23,9 %. Ein durchschnittlicher Akteur des Sektors erzielt im aktuellen Jahr nach Prognosen einen sektorspezifischen Umsatz von 3,3mEUR, beschäftigt im </a:t>
            </a:r>
            <a:r>
              <a:rPr lang="de-DE" sz="1200" spc="20" dirty="0">
                <a:latin typeface="Calibri"/>
                <a:cs typeface="Calibri"/>
              </a:rPr>
              <a:t>S</a:t>
            </a:r>
            <a:r>
              <a:rPr lang="de-DE" sz="1200" kern="1200" spc="20" dirty="0">
                <a:solidFill>
                  <a:schemeClr val="tx1"/>
                </a:solidFill>
                <a:latin typeface="Calibri"/>
                <a:ea typeface="+mn-ea"/>
                <a:cs typeface="Calibri"/>
              </a:rPr>
              <a:t>ektor-relevanten Geschäft rund 25 Angestellte und hat 1,1 Betriebe. </a:t>
            </a:r>
          </a:p>
          <a:p>
            <a:pPr marL="179705" marR="382270" algn="just">
              <a:lnSpc>
                <a:spcPct val="103000"/>
              </a:lnSpc>
              <a:spcBef>
                <a:spcPts val="535"/>
              </a:spcBef>
              <a:tabLst>
                <a:tab pos="366395" algn="l"/>
              </a:tabLst>
            </a:pPr>
            <a:r>
              <a:rPr lang="de-DE" sz="1200" b="1" kern="1200" spc="10" dirty="0">
                <a:solidFill>
                  <a:schemeClr val="tx1"/>
                </a:solidFill>
                <a:latin typeface="Calibri"/>
                <a:ea typeface="+mn-ea"/>
                <a:cs typeface="Calibri"/>
              </a:rPr>
              <a:t>Interner Wettbewerb</a:t>
            </a:r>
            <a:r>
              <a:rPr lang="de-DE" sz="1200" spc="10" dirty="0">
                <a:latin typeface="Calibri"/>
                <a:cs typeface="Calibri"/>
              </a:rPr>
              <a:t>: </a:t>
            </a:r>
            <a:r>
              <a:rPr lang="de-DE" sz="1200" kern="1200" spc="20" dirty="0">
                <a:solidFill>
                  <a:schemeClr val="tx1"/>
                </a:solidFill>
                <a:latin typeface="Calibri"/>
                <a:ea typeface="+mn-ea"/>
                <a:cs typeface="Calibri"/>
              </a:rPr>
              <a:t>Der wichtigste </a:t>
            </a:r>
            <a:r>
              <a:rPr lang="de-DE" sz="1200" spc="20" dirty="0">
                <a:latin typeface="Calibri"/>
                <a:cs typeface="Calibri"/>
              </a:rPr>
              <a:t>S</a:t>
            </a:r>
            <a:r>
              <a:rPr lang="de-DE" sz="1200" kern="1200" spc="20" dirty="0">
                <a:solidFill>
                  <a:schemeClr val="tx1"/>
                </a:solidFill>
                <a:latin typeface="Calibri"/>
                <a:ea typeface="+mn-ea"/>
                <a:cs typeface="Calibri"/>
              </a:rPr>
              <a:t>ektor-interne Wettbewerbsfaktor ist der Preis, zu dem die Akteure den Kunden bestimmte Dienstleistungen anbieten. </a:t>
            </a:r>
            <a:r>
              <a:rPr lang="de-DE" sz="1200" kern="1200" spc="10" dirty="0">
                <a:solidFill>
                  <a:schemeClr val="tx1"/>
                </a:solidFill>
                <a:latin typeface="Calibri"/>
                <a:ea typeface="+mn-ea"/>
                <a:cs typeface="Calibri"/>
              </a:rPr>
              <a:t>Sektor-intern ist die Wettbewerbsintensität stark ausgeprägt und steigt tendenziell weiter an, womit dies auch für die Gesamtbetrachtung des Sektors gilt.</a:t>
            </a:r>
          </a:p>
          <a:p>
            <a:pPr marL="179705" marR="382270" algn="just">
              <a:lnSpc>
                <a:spcPct val="103000"/>
              </a:lnSpc>
              <a:spcBef>
                <a:spcPts val="535"/>
              </a:spcBef>
              <a:tabLst>
                <a:tab pos="366395" algn="l"/>
              </a:tabLst>
            </a:pPr>
            <a:r>
              <a:rPr lang="de-DE" sz="1200" b="1" kern="1200" spc="10" dirty="0">
                <a:solidFill>
                  <a:schemeClr val="tx1"/>
                </a:solidFill>
                <a:latin typeface="Calibri"/>
                <a:ea typeface="+mn-ea"/>
                <a:cs typeface="Calibri"/>
              </a:rPr>
              <a:t>Externer Wettbewerb</a:t>
            </a:r>
            <a:r>
              <a:rPr lang="de-DE" sz="1200" b="1" spc="10" dirty="0">
                <a:latin typeface="Calibri"/>
                <a:cs typeface="Calibri"/>
              </a:rPr>
              <a:t>: </a:t>
            </a:r>
            <a:r>
              <a:rPr lang="de-DE" sz="1200" kern="1200" spc="20" dirty="0">
                <a:solidFill>
                  <a:schemeClr val="tx1"/>
                </a:solidFill>
                <a:latin typeface="Calibri"/>
                <a:ea typeface="+mn-ea"/>
                <a:cs typeface="Calibri"/>
              </a:rPr>
              <a:t>Die inländischen Fuhrunternehmen stehen beispielsweise in einem sehr intensiven Wettbewerb mit Fuhrunternehmen aus Osteuropa, die ihre Leistungen aufgrund geringerer Personalkosten zu günstigeren Preisen anbieten können. In der Seefrachtschifffahrt liegt der Schwerpunkt deutscher Reedereien auf deutschen Seehäfen. Häfen wie der Rotterdams sind jedoch wegen der größeren Wassertiefe und niedrigerer Gebühren oftmals wesentlich attraktiver.</a:t>
            </a:r>
          </a:p>
        </p:txBody>
      </p:sp>
      <p:pic>
        <p:nvPicPr>
          <p:cNvPr id="52" name="Grafik 51" descr="Adressbuch Silhouette">
            <a:extLst>
              <a:ext uri="{FF2B5EF4-FFF2-40B4-BE49-F238E27FC236}">
                <a16:creationId xmlns:a16="http://schemas.microsoft.com/office/drawing/2014/main" id="{A09A3C70-643D-4448-94DB-93E31CACB4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636658" y="4690286"/>
            <a:ext cx="269916" cy="269916"/>
          </a:xfrm>
          <a:prstGeom prst="rect">
            <a:avLst/>
          </a:prstGeom>
        </p:spPr>
      </p:pic>
      <p:pic>
        <p:nvPicPr>
          <p:cNvPr id="53" name="Grafik 52" descr="Adressbuch Silhouette">
            <a:extLst>
              <a:ext uri="{FF2B5EF4-FFF2-40B4-BE49-F238E27FC236}">
                <a16:creationId xmlns:a16="http://schemas.microsoft.com/office/drawing/2014/main" id="{57A13308-2449-49C4-9E63-448CCCE894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047112" y="4852332"/>
            <a:ext cx="290581" cy="290581"/>
          </a:xfrm>
          <a:prstGeom prst="rect">
            <a:avLst/>
          </a:prstGeom>
        </p:spPr>
      </p:pic>
      <p:pic>
        <p:nvPicPr>
          <p:cNvPr id="54" name="Grafik 53" descr="Adressbuch Silhouette">
            <a:extLst>
              <a:ext uri="{FF2B5EF4-FFF2-40B4-BE49-F238E27FC236}">
                <a16:creationId xmlns:a16="http://schemas.microsoft.com/office/drawing/2014/main" id="{72354706-DD9C-446D-A272-28DA422B24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681973" y="4625220"/>
            <a:ext cx="188347" cy="188347"/>
          </a:xfrm>
          <a:prstGeom prst="rect">
            <a:avLst/>
          </a:prstGeom>
        </p:spPr>
      </p:pic>
      <p:pic>
        <p:nvPicPr>
          <p:cNvPr id="55" name="Grafik 54" descr="Adressbuch Silhouette">
            <a:extLst>
              <a:ext uri="{FF2B5EF4-FFF2-40B4-BE49-F238E27FC236}">
                <a16:creationId xmlns:a16="http://schemas.microsoft.com/office/drawing/2014/main" id="{1CA9CBAB-4A89-4AC5-B405-1E01602CB3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013274" y="5369830"/>
            <a:ext cx="260951" cy="260951"/>
          </a:xfrm>
          <a:prstGeom prst="rect">
            <a:avLst/>
          </a:prstGeom>
        </p:spPr>
      </p:pic>
      <p:pic>
        <p:nvPicPr>
          <p:cNvPr id="56" name="Grafik 55" descr="Adressbuch Silhouette">
            <a:extLst>
              <a:ext uri="{FF2B5EF4-FFF2-40B4-BE49-F238E27FC236}">
                <a16:creationId xmlns:a16="http://schemas.microsoft.com/office/drawing/2014/main" id="{A3271A00-F538-4A07-B185-65533D6E69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57132" y="4642776"/>
            <a:ext cx="246116" cy="246116"/>
          </a:xfrm>
          <a:prstGeom prst="rect">
            <a:avLst/>
          </a:prstGeom>
        </p:spPr>
      </p:pic>
      <p:pic>
        <p:nvPicPr>
          <p:cNvPr id="57" name="Grafik 56" descr="Adressbuch Silhouette">
            <a:extLst>
              <a:ext uri="{FF2B5EF4-FFF2-40B4-BE49-F238E27FC236}">
                <a16:creationId xmlns:a16="http://schemas.microsoft.com/office/drawing/2014/main" id="{CBED9B94-EBFE-4CA4-8E83-22F2974076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781836" y="5228445"/>
            <a:ext cx="290581" cy="290581"/>
          </a:xfrm>
          <a:prstGeom prst="rect">
            <a:avLst/>
          </a:prstGeom>
        </p:spPr>
      </p:pic>
      <p:pic>
        <p:nvPicPr>
          <p:cNvPr id="58" name="Grafik 57" descr="Adressbuch Silhouette">
            <a:extLst>
              <a:ext uri="{FF2B5EF4-FFF2-40B4-BE49-F238E27FC236}">
                <a16:creationId xmlns:a16="http://schemas.microsoft.com/office/drawing/2014/main" id="{EBF1BB11-1996-4D3B-BD54-A17494F7E8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620557" y="4958858"/>
            <a:ext cx="376205" cy="376205"/>
          </a:xfrm>
          <a:prstGeom prst="rect">
            <a:avLst/>
          </a:prstGeom>
        </p:spPr>
      </p:pic>
      <p:pic>
        <p:nvPicPr>
          <p:cNvPr id="59" name="Grafik 58" descr="Adressbuch Silhouette">
            <a:extLst>
              <a:ext uri="{FF2B5EF4-FFF2-40B4-BE49-F238E27FC236}">
                <a16:creationId xmlns:a16="http://schemas.microsoft.com/office/drawing/2014/main" id="{A6789514-8B4C-4BE7-8BDF-F7B0F38B4C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557450" y="5523489"/>
            <a:ext cx="188347" cy="188347"/>
          </a:xfrm>
          <a:prstGeom prst="rect">
            <a:avLst/>
          </a:prstGeom>
        </p:spPr>
      </p:pic>
      <p:pic>
        <p:nvPicPr>
          <p:cNvPr id="60" name="Grafik 59" descr="Adressbuch Silhouette">
            <a:extLst>
              <a:ext uri="{FF2B5EF4-FFF2-40B4-BE49-F238E27FC236}">
                <a16:creationId xmlns:a16="http://schemas.microsoft.com/office/drawing/2014/main" id="{E372CF25-AB8A-4FAA-A5DB-2116C0D1F9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201297" y="4621599"/>
            <a:ext cx="147248" cy="147248"/>
          </a:xfrm>
          <a:prstGeom prst="rect">
            <a:avLst/>
          </a:prstGeom>
        </p:spPr>
      </p:pic>
      <p:pic>
        <p:nvPicPr>
          <p:cNvPr id="61" name="Grafik 60" descr="Adressbuch Silhouette">
            <a:extLst>
              <a:ext uri="{FF2B5EF4-FFF2-40B4-BE49-F238E27FC236}">
                <a16:creationId xmlns:a16="http://schemas.microsoft.com/office/drawing/2014/main" id="{3302DE1C-B93B-4818-8E02-D3B6621E9A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453048" y="5088087"/>
            <a:ext cx="216265" cy="216265"/>
          </a:xfrm>
          <a:prstGeom prst="rect">
            <a:avLst/>
          </a:prstGeom>
        </p:spPr>
      </p:pic>
      <p:pic>
        <p:nvPicPr>
          <p:cNvPr id="62" name="Grafik 61" descr="Adressbuch Silhouette">
            <a:extLst>
              <a:ext uri="{FF2B5EF4-FFF2-40B4-BE49-F238E27FC236}">
                <a16:creationId xmlns:a16="http://schemas.microsoft.com/office/drawing/2014/main" id="{49A8A754-A056-4187-9F18-B9A5DA5806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974857" y="5571336"/>
            <a:ext cx="147248" cy="147248"/>
          </a:xfrm>
          <a:prstGeom prst="rect">
            <a:avLst/>
          </a:prstGeom>
        </p:spPr>
      </p:pic>
      <p:pic>
        <p:nvPicPr>
          <p:cNvPr id="63" name="Grafik 62" descr="Adressbuch Silhouette">
            <a:extLst>
              <a:ext uri="{FF2B5EF4-FFF2-40B4-BE49-F238E27FC236}">
                <a16:creationId xmlns:a16="http://schemas.microsoft.com/office/drawing/2014/main" id="{294BEDA0-0966-41D2-B44A-0F55CB2B24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9122763" y="4695835"/>
            <a:ext cx="290581" cy="290581"/>
          </a:xfrm>
          <a:prstGeom prst="rect">
            <a:avLst/>
          </a:prstGeom>
        </p:spPr>
      </p:pic>
      <p:pic>
        <p:nvPicPr>
          <p:cNvPr id="64" name="Grafik 63" descr="Adressbuch Silhouette">
            <a:extLst>
              <a:ext uri="{FF2B5EF4-FFF2-40B4-BE49-F238E27FC236}">
                <a16:creationId xmlns:a16="http://schemas.microsoft.com/office/drawing/2014/main" id="{083251A3-2406-4453-B828-526BE5B0EF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9593914" y="5422556"/>
            <a:ext cx="147248" cy="147248"/>
          </a:xfrm>
          <a:prstGeom prst="rect">
            <a:avLst/>
          </a:prstGeom>
        </p:spPr>
      </p:pic>
    </p:spTree>
    <p:extLst>
      <p:ext uri="{BB962C8B-B14F-4D97-AF65-F5344CB8AC3E}">
        <p14:creationId xmlns:p14="http://schemas.microsoft.com/office/powerpoint/2010/main" val="1287671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7">
            <a:extLst>
              <a:ext uri="{FF2B5EF4-FFF2-40B4-BE49-F238E27FC236}">
                <a16:creationId xmlns:a16="http://schemas.microsoft.com/office/drawing/2014/main" id="{C5FE700C-C4E8-4BDB-8D5F-B3EE5E6468E2}"/>
              </a:ext>
            </a:extLst>
          </p:cNvPr>
          <p:cNvSpPr/>
          <p:nvPr/>
        </p:nvSpPr>
        <p:spPr>
          <a:xfrm>
            <a:off x="612648" y="1087629"/>
            <a:ext cx="10976246" cy="4817872"/>
          </a:xfrm>
          <a:custGeom>
            <a:avLst/>
            <a:gdLst/>
            <a:ahLst/>
            <a:cxnLst/>
            <a:rect l="l" t="t" r="r" b="b"/>
            <a:pathLst>
              <a:path w="10248900" h="5480684">
                <a:moveTo>
                  <a:pt x="0" y="0"/>
                </a:moveTo>
                <a:lnTo>
                  <a:pt x="10248899" y="0"/>
                </a:lnTo>
                <a:lnTo>
                  <a:pt x="10248899" y="5480304"/>
                </a:lnTo>
                <a:lnTo>
                  <a:pt x="0" y="5480304"/>
                </a:lnTo>
                <a:lnTo>
                  <a:pt x="0" y="0"/>
                </a:lnTo>
                <a:close/>
              </a:path>
            </a:pathLst>
          </a:custGeom>
          <a:solidFill>
            <a:srgbClr val="DDDDDD"/>
          </a:solidFill>
        </p:spPr>
        <p:txBody>
          <a:bodyPr wrap="square" lIns="0" tIns="0" rIns="0" bIns="0" rtlCol="0"/>
          <a:lstStyle/>
          <a:p>
            <a:endParaRPr/>
          </a:p>
        </p:txBody>
      </p:sp>
      <p:sp>
        <p:nvSpPr>
          <p:cNvPr id="7" name="object 18">
            <a:extLst>
              <a:ext uri="{FF2B5EF4-FFF2-40B4-BE49-F238E27FC236}">
                <a16:creationId xmlns:a16="http://schemas.microsoft.com/office/drawing/2014/main" id="{B7E4EFF3-8826-413E-BEFE-F0B20962B091}"/>
              </a:ext>
            </a:extLst>
          </p:cNvPr>
          <p:cNvSpPr/>
          <p:nvPr/>
        </p:nvSpPr>
        <p:spPr>
          <a:xfrm>
            <a:off x="612647" y="3140075"/>
            <a:ext cx="637580" cy="882650"/>
          </a:xfrm>
          <a:custGeom>
            <a:avLst/>
            <a:gdLst/>
            <a:ahLst/>
            <a:cxnLst/>
            <a:rect l="l" t="t" r="r" b="b"/>
            <a:pathLst>
              <a:path w="623570" h="882650">
                <a:moveTo>
                  <a:pt x="0" y="0"/>
                </a:moveTo>
                <a:lnTo>
                  <a:pt x="623316" y="0"/>
                </a:lnTo>
                <a:lnTo>
                  <a:pt x="623316" y="882395"/>
                </a:lnTo>
                <a:lnTo>
                  <a:pt x="0" y="882395"/>
                </a:lnTo>
                <a:lnTo>
                  <a:pt x="0" y="0"/>
                </a:lnTo>
                <a:close/>
              </a:path>
            </a:pathLst>
          </a:custGeom>
          <a:solidFill>
            <a:srgbClr val="1A1A1A"/>
          </a:solidFill>
          <a:ln>
            <a:noFill/>
          </a:ln>
        </p:spPr>
        <p:txBody>
          <a:bodyPr wrap="square" lIns="0" tIns="0" rIns="0" bIns="0" rtlCol="0"/>
          <a:lstStyle/>
          <a:p>
            <a:endParaRPr/>
          </a:p>
        </p:txBody>
      </p:sp>
      <p:sp>
        <p:nvSpPr>
          <p:cNvPr id="9" name="object 20">
            <a:extLst>
              <a:ext uri="{FF2B5EF4-FFF2-40B4-BE49-F238E27FC236}">
                <a16:creationId xmlns:a16="http://schemas.microsoft.com/office/drawing/2014/main" id="{CE385EEE-0422-4FD2-A5AA-60CCE66E777D}"/>
              </a:ext>
            </a:extLst>
          </p:cNvPr>
          <p:cNvSpPr/>
          <p:nvPr/>
        </p:nvSpPr>
        <p:spPr>
          <a:xfrm>
            <a:off x="1319529" y="3140075"/>
            <a:ext cx="10259823" cy="882650"/>
          </a:xfrm>
          <a:custGeom>
            <a:avLst/>
            <a:gdLst/>
            <a:ahLst/>
            <a:cxnLst/>
            <a:rect l="l" t="t" r="r" b="b"/>
            <a:pathLst>
              <a:path w="9552940" h="882650">
                <a:moveTo>
                  <a:pt x="0" y="0"/>
                </a:moveTo>
                <a:lnTo>
                  <a:pt x="9552432" y="0"/>
                </a:lnTo>
                <a:lnTo>
                  <a:pt x="9552432" y="882395"/>
                </a:lnTo>
                <a:lnTo>
                  <a:pt x="0" y="882395"/>
                </a:lnTo>
                <a:lnTo>
                  <a:pt x="0" y="0"/>
                </a:lnTo>
                <a:close/>
              </a:path>
            </a:pathLst>
          </a:custGeom>
          <a:solidFill>
            <a:srgbClr val="1A1A1A"/>
          </a:solidFill>
          <a:ln>
            <a:noFill/>
          </a:ln>
        </p:spPr>
        <p:txBody>
          <a:bodyPr wrap="square" lIns="0" tIns="0" rIns="0" bIns="0" rtlCol="0"/>
          <a:lstStyle/>
          <a:p>
            <a:endParaRPr/>
          </a:p>
        </p:txBody>
      </p:sp>
      <p:sp>
        <p:nvSpPr>
          <p:cNvPr id="13" name="Textfeld 12">
            <a:extLst>
              <a:ext uri="{FF2B5EF4-FFF2-40B4-BE49-F238E27FC236}">
                <a16:creationId xmlns:a16="http://schemas.microsoft.com/office/drawing/2014/main" id="{52E248B2-04F9-4ED0-8C03-BF13047A0857}"/>
              </a:ext>
            </a:extLst>
          </p:cNvPr>
          <p:cNvSpPr txBox="1"/>
          <p:nvPr/>
        </p:nvSpPr>
        <p:spPr>
          <a:xfrm>
            <a:off x="763917" y="3389550"/>
            <a:ext cx="381000" cy="423193"/>
          </a:xfrm>
          <a:prstGeom prst="rect">
            <a:avLst/>
          </a:prstGeom>
          <a:solidFill>
            <a:srgbClr val="1A1A1A"/>
          </a:solidFill>
          <a:ln>
            <a:noFill/>
          </a:ln>
        </p:spPr>
        <p:txBody>
          <a:bodyPr wrap="square">
            <a:spAutoFit/>
          </a:bodyPr>
          <a:lstStyle/>
          <a:p>
            <a:r>
              <a:rPr lang="de-DE" sz="2150" b="1" spc="-10">
                <a:solidFill>
                  <a:schemeClr val="bg1"/>
                </a:solidFill>
                <a:latin typeface="Calibri"/>
                <a:cs typeface="Calibri"/>
              </a:rPr>
              <a:t>7</a:t>
            </a:r>
          </a:p>
        </p:txBody>
      </p:sp>
      <p:sp>
        <p:nvSpPr>
          <p:cNvPr id="2" name="object 21">
            <a:extLst>
              <a:ext uri="{FF2B5EF4-FFF2-40B4-BE49-F238E27FC236}">
                <a16:creationId xmlns:a16="http://schemas.microsoft.com/office/drawing/2014/main" id="{BE1FA086-CF7D-4B0C-AC66-901BAE5C2A26}"/>
              </a:ext>
            </a:extLst>
          </p:cNvPr>
          <p:cNvSpPr txBox="1"/>
          <p:nvPr/>
        </p:nvSpPr>
        <p:spPr>
          <a:xfrm>
            <a:off x="1668753" y="3403917"/>
            <a:ext cx="7506778" cy="344966"/>
          </a:xfrm>
          <a:prstGeom prst="rect">
            <a:avLst/>
          </a:prstGeom>
          <a:solidFill>
            <a:srgbClr val="1A1A1A"/>
          </a:solidFill>
          <a:ln>
            <a:noFill/>
          </a:ln>
        </p:spPr>
        <p:txBody>
          <a:bodyPr vert="horz" wrap="square" lIns="0" tIns="13970" rIns="0" bIns="0" rtlCol="0">
            <a:spAutoFit/>
          </a:bodyPr>
          <a:lstStyle/>
          <a:p>
            <a:pPr marL="12700">
              <a:lnSpc>
                <a:spcPct val="100000"/>
              </a:lnSpc>
              <a:spcBef>
                <a:spcPts val="110"/>
              </a:spcBef>
            </a:pPr>
            <a:r>
              <a:rPr lang="de-DE" sz="2150" b="1" spc="-10">
                <a:solidFill>
                  <a:schemeClr val="bg1"/>
                </a:solidFill>
                <a:latin typeface="Calibri"/>
                <a:cs typeface="Calibri"/>
              </a:rPr>
              <a:t>Finanzübersicht</a:t>
            </a:r>
          </a:p>
        </p:txBody>
      </p:sp>
    </p:spTree>
    <p:extLst>
      <p:ext uri="{BB962C8B-B14F-4D97-AF65-F5344CB8AC3E}">
        <p14:creationId xmlns:p14="http://schemas.microsoft.com/office/powerpoint/2010/main" val="2668654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6EBE8-3874-48DF-964A-B23A7CC7B215}"/>
              </a:ext>
            </a:extLst>
          </p:cNvPr>
          <p:cNvSpPr>
            <a:spLocks noGrp="1"/>
          </p:cNvSpPr>
          <p:nvPr>
            <p:ph type="title"/>
          </p:nvPr>
        </p:nvSpPr>
        <p:spPr>
          <a:xfrm>
            <a:off x="302807" y="125620"/>
            <a:ext cx="9903694" cy="684121"/>
          </a:xfrm>
        </p:spPr>
        <p:txBody>
          <a:bodyPr/>
          <a:lstStyle/>
          <a:p>
            <a:r>
              <a:rPr lang="de-DE"/>
              <a:t>Finanzübersicht</a:t>
            </a:r>
          </a:p>
        </p:txBody>
      </p:sp>
      <p:sp>
        <p:nvSpPr>
          <p:cNvPr id="19" name="object 12">
            <a:extLst>
              <a:ext uri="{FF2B5EF4-FFF2-40B4-BE49-F238E27FC236}">
                <a16:creationId xmlns:a16="http://schemas.microsoft.com/office/drawing/2014/main" id="{ADC009B8-9945-47BD-80B5-04E16876C2E8}"/>
              </a:ext>
            </a:extLst>
          </p:cNvPr>
          <p:cNvSpPr/>
          <p:nvPr/>
        </p:nvSpPr>
        <p:spPr>
          <a:xfrm>
            <a:off x="302806" y="925650"/>
            <a:ext cx="4748165" cy="5255829"/>
          </a:xfrm>
          <a:custGeom>
            <a:avLst/>
            <a:gdLst/>
            <a:ahLst/>
            <a:cxnLst/>
            <a:rect l="l" t="t" r="r" b="b"/>
            <a:pathLst>
              <a:path w="10241280" h="5481955">
                <a:moveTo>
                  <a:pt x="0" y="0"/>
                </a:moveTo>
                <a:lnTo>
                  <a:pt x="10241280" y="0"/>
                </a:lnTo>
                <a:lnTo>
                  <a:pt x="10241280" y="5481827"/>
                </a:lnTo>
                <a:lnTo>
                  <a:pt x="0" y="5481827"/>
                </a:lnTo>
                <a:lnTo>
                  <a:pt x="0" y="0"/>
                </a:lnTo>
                <a:close/>
              </a:path>
            </a:pathLst>
          </a:custGeom>
          <a:ln w="3175">
            <a:solidFill>
              <a:srgbClr val="A5A5A5"/>
            </a:solidFill>
          </a:ln>
        </p:spPr>
        <p:txBody>
          <a:bodyPr wrap="square" lIns="0" tIns="0" rIns="0" bIns="0" rtlCol="0"/>
          <a:lstStyle/>
          <a:p>
            <a:endParaRPr/>
          </a:p>
        </p:txBody>
      </p:sp>
      <p:sp>
        <p:nvSpPr>
          <p:cNvPr id="20" name="object 18">
            <a:extLst>
              <a:ext uri="{FF2B5EF4-FFF2-40B4-BE49-F238E27FC236}">
                <a16:creationId xmlns:a16="http://schemas.microsoft.com/office/drawing/2014/main" id="{A2CBE371-CA13-41E5-8087-ECAFA7B644E9}"/>
              </a:ext>
            </a:extLst>
          </p:cNvPr>
          <p:cNvSpPr/>
          <p:nvPr/>
        </p:nvSpPr>
        <p:spPr>
          <a:xfrm>
            <a:off x="302806" y="930362"/>
            <a:ext cx="4748165" cy="288000"/>
          </a:xfrm>
          <a:custGeom>
            <a:avLst/>
            <a:gdLst/>
            <a:ahLst/>
            <a:cxnLst/>
            <a:rect l="l" t="t" r="r" b="b"/>
            <a:pathLst>
              <a:path w="8059420" h="330834">
                <a:moveTo>
                  <a:pt x="0" y="0"/>
                </a:moveTo>
                <a:lnTo>
                  <a:pt x="8058911" y="0"/>
                </a:lnTo>
                <a:lnTo>
                  <a:pt x="8058911" y="330708"/>
                </a:lnTo>
                <a:lnTo>
                  <a:pt x="0" y="330708"/>
                </a:lnTo>
                <a:lnTo>
                  <a:pt x="0" y="0"/>
                </a:lnTo>
                <a:close/>
              </a:path>
            </a:pathLst>
          </a:custGeom>
          <a:solidFill>
            <a:srgbClr val="1A1A1A"/>
          </a:solidFill>
          <a:ln>
            <a:noFill/>
          </a:ln>
        </p:spPr>
        <p:txBody>
          <a:bodyPr wrap="square" lIns="0" tIns="0" rIns="0" bIns="0" rtlCol="0" anchor="ctr"/>
          <a:lstStyle/>
          <a:p>
            <a:endParaRPr b="1" spc="10">
              <a:solidFill>
                <a:srgbClr val="FFFFFF"/>
              </a:solidFill>
              <a:latin typeface="Calibri"/>
              <a:cs typeface="Calibri"/>
            </a:endParaRPr>
          </a:p>
        </p:txBody>
      </p:sp>
      <p:grpSp>
        <p:nvGrpSpPr>
          <p:cNvPr id="22" name="Gruppieren 21">
            <a:extLst>
              <a:ext uri="{FF2B5EF4-FFF2-40B4-BE49-F238E27FC236}">
                <a16:creationId xmlns:a16="http://schemas.microsoft.com/office/drawing/2014/main" id="{D1E9C8C3-7EA2-49B5-9579-A4D32977D320}"/>
              </a:ext>
            </a:extLst>
          </p:cNvPr>
          <p:cNvGrpSpPr/>
          <p:nvPr/>
        </p:nvGrpSpPr>
        <p:grpSpPr>
          <a:xfrm>
            <a:off x="515611" y="1309906"/>
            <a:ext cx="4252674" cy="4714007"/>
            <a:chOff x="1072243" y="1585660"/>
            <a:chExt cx="4299857" cy="4005514"/>
          </a:xfrm>
        </p:grpSpPr>
        <p:graphicFrame>
          <p:nvGraphicFramePr>
            <p:cNvPr id="12" name="Diagramm 11">
              <a:extLst>
                <a:ext uri="{FF2B5EF4-FFF2-40B4-BE49-F238E27FC236}">
                  <a16:creationId xmlns:a16="http://schemas.microsoft.com/office/drawing/2014/main" id="{351DAE47-FD7A-4FAA-9FA1-9A891AC505A8}"/>
                </a:ext>
              </a:extLst>
            </p:cNvPr>
            <p:cNvGraphicFramePr/>
            <p:nvPr>
              <p:extLst>
                <p:ext uri="{D42A27DB-BD31-4B8C-83A1-F6EECF244321}">
                  <p14:modId xmlns:p14="http://schemas.microsoft.com/office/powerpoint/2010/main" val="1089803953"/>
                </p:ext>
              </p:extLst>
            </p:nvPr>
          </p:nvGraphicFramePr>
          <p:xfrm>
            <a:off x="1196341" y="1699264"/>
            <a:ext cx="4175759" cy="389191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feld 14">
              <a:extLst>
                <a:ext uri="{FF2B5EF4-FFF2-40B4-BE49-F238E27FC236}">
                  <a16:creationId xmlns:a16="http://schemas.microsoft.com/office/drawing/2014/main" id="{1885A175-DD33-4E3E-8042-6AB6375B3170}"/>
                </a:ext>
              </a:extLst>
            </p:cNvPr>
            <p:cNvSpPr txBox="1"/>
            <p:nvPr/>
          </p:nvSpPr>
          <p:spPr>
            <a:xfrm>
              <a:off x="1072243" y="1585660"/>
              <a:ext cx="464508" cy="196139"/>
            </a:xfrm>
            <a:prstGeom prst="rect">
              <a:avLst/>
            </a:prstGeom>
            <a:noFill/>
            <a:ln>
              <a:noFill/>
            </a:ln>
          </p:spPr>
          <p:txBody>
            <a:bodyPr wrap="square" rtlCol="0">
              <a:spAutoFit/>
            </a:bodyPr>
            <a:lstStyle/>
            <a:p>
              <a:r>
                <a:rPr lang="de-DE" sz="900">
                  <a:solidFill>
                    <a:schemeClr val="accent3">
                      <a:lumMod val="75000"/>
                    </a:schemeClr>
                  </a:solidFill>
                </a:rPr>
                <a:t>TEUR</a:t>
              </a:r>
            </a:p>
          </p:txBody>
        </p:sp>
      </p:grpSp>
      <p:sp>
        <p:nvSpPr>
          <p:cNvPr id="30" name="object 18">
            <a:extLst>
              <a:ext uri="{FF2B5EF4-FFF2-40B4-BE49-F238E27FC236}">
                <a16:creationId xmlns:a16="http://schemas.microsoft.com/office/drawing/2014/main" id="{03548914-9688-4BC9-9AE6-3F653B4C8DEB}"/>
              </a:ext>
            </a:extLst>
          </p:cNvPr>
          <p:cNvSpPr/>
          <p:nvPr/>
        </p:nvSpPr>
        <p:spPr>
          <a:xfrm>
            <a:off x="5240249" y="1334984"/>
            <a:ext cx="4827928" cy="4746503"/>
          </a:xfrm>
          <a:custGeom>
            <a:avLst/>
            <a:gdLst/>
            <a:ahLst/>
            <a:cxnLst/>
            <a:rect l="l" t="t" r="r" b="b"/>
            <a:pathLst>
              <a:path w="3761740" h="2159635">
                <a:moveTo>
                  <a:pt x="0" y="0"/>
                </a:moveTo>
                <a:lnTo>
                  <a:pt x="3761231" y="0"/>
                </a:lnTo>
                <a:lnTo>
                  <a:pt x="3761231" y="2159508"/>
                </a:lnTo>
                <a:lnTo>
                  <a:pt x="0" y="2159508"/>
                </a:lnTo>
                <a:lnTo>
                  <a:pt x="0" y="0"/>
                </a:lnTo>
                <a:close/>
              </a:path>
            </a:pathLst>
          </a:custGeom>
          <a:solidFill>
            <a:srgbClr val="F2F2F2"/>
          </a:solidFill>
        </p:spPr>
        <p:txBody>
          <a:bodyPr wrap="square" lIns="0" tIns="0" rIns="0" bIns="0" rtlCol="0"/>
          <a:lstStyle/>
          <a:p>
            <a:pPr marL="177800" algn="just">
              <a:spcBef>
                <a:spcPts val="300"/>
              </a:spcBef>
              <a:tabLst>
                <a:tab pos="85725" algn="l"/>
              </a:tabLst>
            </a:pPr>
            <a:endParaRPr lang="de-DE" sz="1400" b="1"/>
          </a:p>
        </p:txBody>
      </p:sp>
      <p:sp>
        <p:nvSpPr>
          <p:cNvPr id="31" name="object 19">
            <a:extLst>
              <a:ext uri="{FF2B5EF4-FFF2-40B4-BE49-F238E27FC236}">
                <a16:creationId xmlns:a16="http://schemas.microsoft.com/office/drawing/2014/main" id="{D784203A-20E1-4183-8D3F-FBF9C9E2C3EC}"/>
              </a:ext>
            </a:extLst>
          </p:cNvPr>
          <p:cNvSpPr txBox="1"/>
          <p:nvPr/>
        </p:nvSpPr>
        <p:spPr>
          <a:xfrm>
            <a:off x="5144983" y="931075"/>
            <a:ext cx="5018460" cy="288000"/>
          </a:xfrm>
          <a:prstGeom prst="rect">
            <a:avLst/>
          </a:prstGeom>
          <a:solidFill>
            <a:srgbClr val="1A1A1A"/>
          </a:solidFill>
          <a:ln>
            <a:noFill/>
          </a:ln>
        </p:spPr>
        <p:txBody>
          <a:bodyPr vert="horz" wrap="square" lIns="0" tIns="70485" rIns="0" bIns="0" rtlCol="0" anchor="ctr">
            <a:spAutoFit/>
          </a:bodyPr>
          <a:lstStyle/>
          <a:p>
            <a:pPr marL="100330">
              <a:lnSpc>
                <a:spcPct val="100000"/>
              </a:lnSpc>
              <a:spcBef>
                <a:spcPts val="555"/>
              </a:spcBef>
            </a:pPr>
            <a:endParaRPr lang="de-DE">
              <a:latin typeface="Calibri"/>
              <a:cs typeface="Calibri"/>
            </a:endParaRPr>
          </a:p>
        </p:txBody>
      </p:sp>
      <p:sp>
        <p:nvSpPr>
          <p:cNvPr id="33" name="Textfeld 32">
            <a:extLst>
              <a:ext uri="{FF2B5EF4-FFF2-40B4-BE49-F238E27FC236}">
                <a16:creationId xmlns:a16="http://schemas.microsoft.com/office/drawing/2014/main" id="{6950D33D-1DA8-43D4-B81E-517A31433BF4}"/>
              </a:ext>
            </a:extLst>
          </p:cNvPr>
          <p:cNvSpPr txBox="1"/>
          <p:nvPr/>
        </p:nvSpPr>
        <p:spPr>
          <a:xfrm>
            <a:off x="5117513" y="1402164"/>
            <a:ext cx="4827928" cy="3416320"/>
          </a:xfrm>
          <a:prstGeom prst="rect">
            <a:avLst/>
          </a:prstGeom>
          <a:noFill/>
        </p:spPr>
        <p:txBody>
          <a:bodyPr wrap="square">
            <a:spAutoFit/>
          </a:bodyPr>
          <a:lstStyle/>
          <a:p>
            <a:pPr marL="177800" algn="just">
              <a:spcBef>
                <a:spcPts val="300"/>
              </a:spcBef>
              <a:tabLst>
                <a:tab pos="85725" algn="l"/>
              </a:tabLst>
            </a:pPr>
            <a:r>
              <a:rPr lang="de-DE" sz="1200" b="1" dirty="0"/>
              <a:t>GRUNDLAGEN</a:t>
            </a:r>
          </a:p>
          <a:p>
            <a:pPr marL="266700" indent="-85725" algn="just">
              <a:spcBef>
                <a:spcPts val="300"/>
              </a:spcBef>
              <a:buFont typeface="Arial" panose="020B0604020202020204" pitchFamily="34" charset="0"/>
              <a:buChar char="•"/>
              <a:tabLst>
                <a:tab pos="85725" algn="l"/>
              </a:tabLst>
            </a:pPr>
            <a:r>
              <a:rPr lang="de-DE" sz="1200" dirty="0"/>
              <a:t>Das Geschäftsjahr der </a:t>
            </a:r>
            <a:r>
              <a:rPr lang="de-DE" sz="1200" dirty="0" err="1"/>
              <a:t>Deliverit</a:t>
            </a:r>
            <a:r>
              <a:rPr lang="de-DE" sz="1200" dirty="0"/>
              <a:t> </a:t>
            </a:r>
            <a:r>
              <a:rPr lang="de-DE" sz="1200" dirty="0" err="1"/>
              <a:t>Logistics</a:t>
            </a:r>
            <a:r>
              <a:rPr lang="de-DE" sz="1200" dirty="0"/>
              <a:t> GmbH entspricht dem Kalenderjahr. Der Jahresabschluss der </a:t>
            </a:r>
            <a:r>
              <a:rPr lang="de-DE" sz="1200" dirty="0" err="1"/>
              <a:t>Deliverit</a:t>
            </a:r>
            <a:r>
              <a:rPr lang="de-DE" sz="1200" dirty="0"/>
              <a:t> </a:t>
            </a:r>
            <a:r>
              <a:rPr lang="de-DE" sz="1200" dirty="0" err="1"/>
              <a:t>Logistics</a:t>
            </a:r>
            <a:r>
              <a:rPr lang="de-DE" sz="1200" dirty="0"/>
              <a:t> GmbH ist nach HGB Richtlinien erstellt und wurde von der ABDC AG geprüft. </a:t>
            </a:r>
          </a:p>
          <a:p>
            <a:pPr marL="180975" algn="just">
              <a:spcBef>
                <a:spcPts val="300"/>
              </a:spcBef>
              <a:tabLst>
                <a:tab pos="85725" algn="l"/>
              </a:tabLst>
            </a:pPr>
            <a:endParaRPr lang="de-DE" sz="1400" b="1" spc="10" dirty="0">
              <a:cs typeface="Calibri"/>
            </a:endParaRPr>
          </a:p>
          <a:p>
            <a:pPr marL="177800" algn="just">
              <a:spcBef>
                <a:spcPts val="300"/>
              </a:spcBef>
            </a:pPr>
            <a:r>
              <a:rPr lang="de-DE" sz="1200" b="1" spc="10" dirty="0">
                <a:cs typeface="Calibri"/>
              </a:rPr>
              <a:t>HISTORIE</a:t>
            </a:r>
          </a:p>
          <a:p>
            <a:pPr marL="266700" indent="-88900" algn="just">
              <a:spcBef>
                <a:spcPts val="300"/>
              </a:spcBef>
              <a:buFont typeface="Arial" panose="020B0604020202020204" pitchFamily="34" charset="0"/>
              <a:buChar char="•"/>
            </a:pPr>
            <a:r>
              <a:rPr lang="de-DE" sz="1200" dirty="0"/>
              <a:t>Die EBITDA Marge konnte um 42 % von 3,4 % im Vorjahr auf knapp 5 % im Jahr 2025 gesteigert werden. </a:t>
            </a:r>
          </a:p>
          <a:p>
            <a:pPr marL="177800" algn="just">
              <a:spcBef>
                <a:spcPts val="300"/>
              </a:spcBef>
            </a:pPr>
            <a:endParaRPr lang="de-DE" sz="1400" b="1" dirty="0"/>
          </a:p>
          <a:p>
            <a:pPr marL="177800" algn="just">
              <a:spcBef>
                <a:spcPts val="300"/>
              </a:spcBef>
            </a:pPr>
            <a:r>
              <a:rPr lang="de-DE" sz="1200" b="1" dirty="0"/>
              <a:t>ERWARTUNGEN</a:t>
            </a:r>
          </a:p>
          <a:p>
            <a:pPr marL="266700" indent="-88900" algn="just">
              <a:spcBef>
                <a:spcPts val="300"/>
              </a:spcBef>
              <a:buFont typeface="Arial" panose="020B0604020202020204" pitchFamily="34" charset="0"/>
              <a:buChar char="•"/>
            </a:pPr>
            <a:r>
              <a:rPr lang="de-DE" sz="1200" dirty="0"/>
              <a:t>Durch eine erhebliche Reduktion der Kostenbelastung in den Bereichen Personal und Abschreibungen auf das Anlagevermögen wird eine CAGR der EBITDA Marge in den Jahren 2026 bis 2029 von etwa  30 % erwartet. </a:t>
            </a:r>
          </a:p>
          <a:p>
            <a:pPr marL="266700" indent="-88900" algn="just">
              <a:spcBef>
                <a:spcPts val="300"/>
              </a:spcBef>
              <a:buFont typeface="Arial" panose="020B0604020202020204" pitchFamily="34" charset="0"/>
              <a:buChar char="•"/>
            </a:pPr>
            <a:r>
              <a:rPr lang="de-DE" sz="1200" dirty="0"/>
              <a:t>Vor allem das Segment der Entsorgungslogistik bietet signifikante Profitabilitätssteigerungspotentiale</a:t>
            </a:r>
          </a:p>
        </p:txBody>
      </p:sp>
      <p:sp>
        <p:nvSpPr>
          <p:cNvPr id="35" name="Foliennummernplatzhalter 3">
            <a:extLst>
              <a:ext uri="{FF2B5EF4-FFF2-40B4-BE49-F238E27FC236}">
                <a16:creationId xmlns:a16="http://schemas.microsoft.com/office/drawing/2014/main" id="{2CA2D919-C77A-49EB-BE27-6E1248916884}"/>
              </a:ext>
            </a:extLst>
          </p:cNvPr>
          <p:cNvSpPr>
            <a:spLocks noGrp="1"/>
          </p:cNvSpPr>
          <p:nvPr>
            <p:ph type="sldNum" sz="quarter" idx="4"/>
          </p:nvPr>
        </p:nvSpPr>
        <p:spPr>
          <a:xfrm>
            <a:off x="9180615" y="6353463"/>
            <a:ext cx="2743200" cy="365125"/>
          </a:xfrm>
        </p:spPr>
        <p:txBody>
          <a:bodyPr/>
          <a:lstStyle/>
          <a:p>
            <a:pPr algn="r"/>
            <a:r>
              <a:rPr lang="de-DE"/>
              <a:t>Seite </a:t>
            </a:r>
            <a:fld id="{67489CC3-7238-444E-A7A9-4B5CBD2CEC7D}" type="slidenum">
              <a:rPr lang="de-DE" smtClean="0"/>
              <a:pPr algn="r"/>
              <a:t>27</a:t>
            </a:fld>
            <a:endParaRPr lang="de-DE"/>
          </a:p>
        </p:txBody>
      </p:sp>
      <p:sp>
        <p:nvSpPr>
          <p:cNvPr id="37" name="Textfeld 36">
            <a:extLst>
              <a:ext uri="{FF2B5EF4-FFF2-40B4-BE49-F238E27FC236}">
                <a16:creationId xmlns:a16="http://schemas.microsoft.com/office/drawing/2014/main" id="{1ABA35E0-2FE8-462F-9E40-454B0899DF04}"/>
              </a:ext>
            </a:extLst>
          </p:cNvPr>
          <p:cNvSpPr txBox="1"/>
          <p:nvPr/>
        </p:nvSpPr>
        <p:spPr>
          <a:xfrm>
            <a:off x="5099407" y="930323"/>
            <a:ext cx="3665902" cy="307777"/>
          </a:xfrm>
          <a:prstGeom prst="rect">
            <a:avLst/>
          </a:prstGeom>
          <a:noFill/>
        </p:spPr>
        <p:txBody>
          <a:bodyPr wrap="square">
            <a:spAutoFit/>
          </a:bodyPr>
          <a:lstStyle/>
          <a:p>
            <a:pPr marL="100330">
              <a:lnSpc>
                <a:spcPct val="100000"/>
              </a:lnSpc>
              <a:spcBef>
                <a:spcPts val="555"/>
              </a:spcBef>
            </a:pPr>
            <a:r>
              <a:rPr lang="de-DE" sz="1400" b="1" spc="10">
                <a:solidFill>
                  <a:srgbClr val="FFFFFF"/>
                </a:solidFill>
                <a:latin typeface="Calibri"/>
                <a:cs typeface="Calibri"/>
              </a:rPr>
              <a:t>Ausgangslage</a:t>
            </a:r>
          </a:p>
        </p:txBody>
      </p:sp>
      <p:sp>
        <p:nvSpPr>
          <p:cNvPr id="17" name="object 12">
            <a:extLst>
              <a:ext uri="{FF2B5EF4-FFF2-40B4-BE49-F238E27FC236}">
                <a16:creationId xmlns:a16="http://schemas.microsoft.com/office/drawing/2014/main" id="{8066C8B2-20C5-41E1-A7F4-01AB4DCDAF04}"/>
              </a:ext>
            </a:extLst>
          </p:cNvPr>
          <p:cNvSpPr/>
          <p:nvPr/>
        </p:nvSpPr>
        <p:spPr>
          <a:xfrm>
            <a:off x="5142700" y="925650"/>
            <a:ext cx="5018460" cy="5255829"/>
          </a:xfrm>
          <a:custGeom>
            <a:avLst/>
            <a:gdLst/>
            <a:ahLst/>
            <a:cxnLst/>
            <a:rect l="l" t="t" r="r" b="b"/>
            <a:pathLst>
              <a:path w="8051800" h="2345690">
                <a:moveTo>
                  <a:pt x="0" y="0"/>
                </a:moveTo>
                <a:lnTo>
                  <a:pt x="8051292" y="0"/>
                </a:lnTo>
                <a:lnTo>
                  <a:pt x="8051292" y="2345435"/>
                </a:lnTo>
                <a:lnTo>
                  <a:pt x="0" y="2345435"/>
                </a:lnTo>
                <a:lnTo>
                  <a:pt x="0" y="0"/>
                </a:lnTo>
                <a:close/>
              </a:path>
            </a:pathLst>
          </a:custGeom>
          <a:ln w="3175">
            <a:solidFill>
              <a:srgbClr val="A5A5A5"/>
            </a:solidFill>
          </a:ln>
        </p:spPr>
        <p:txBody>
          <a:bodyPr wrap="square" lIns="0" tIns="0" rIns="0" bIns="0" rtlCol="0"/>
          <a:lstStyle/>
          <a:p>
            <a:endParaRPr sz="1632"/>
          </a:p>
        </p:txBody>
      </p:sp>
      <p:sp>
        <p:nvSpPr>
          <p:cNvPr id="21" name="Textfeld 20">
            <a:extLst>
              <a:ext uri="{FF2B5EF4-FFF2-40B4-BE49-F238E27FC236}">
                <a16:creationId xmlns:a16="http://schemas.microsoft.com/office/drawing/2014/main" id="{EECFC7B6-160A-4605-B464-A0D5592BBA11}"/>
              </a:ext>
            </a:extLst>
          </p:cNvPr>
          <p:cNvSpPr txBox="1"/>
          <p:nvPr/>
        </p:nvSpPr>
        <p:spPr>
          <a:xfrm>
            <a:off x="224073" y="867314"/>
            <a:ext cx="3759452" cy="369332"/>
          </a:xfrm>
          <a:prstGeom prst="rect">
            <a:avLst/>
          </a:prstGeom>
          <a:noFill/>
        </p:spPr>
        <p:txBody>
          <a:bodyPr wrap="square">
            <a:spAutoFit/>
          </a:bodyPr>
          <a:lstStyle/>
          <a:p>
            <a:r>
              <a:rPr lang="de-DE" b="1" spc="10">
                <a:solidFill>
                  <a:srgbClr val="FFFFFF"/>
                </a:solidFill>
                <a:latin typeface="Calibri"/>
                <a:cs typeface="Calibri"/>
              </a:rPr>
              <a:t> </a:t>
            </a:r>
            <a:r>
              <a:rPr lang="de-DE" sz="1400" b="1" spc="10">
                <a:solidFill>
                  <a:srgbClr val="FFFFFF"/>
                </a:solidFill>
                <a:latin typeface="Calibri"/>
                <a:cs typeface="Calibri"/>
              </a:rPr>
              <a:t>Gesamtleistung und EBITDA - Entwicklung</a:t>
            </a:r>
            <a:endParaRPr lang="de-DE" b="1" spc="10">
              <a:solidFill>
                <a:srgbClr val="FFFFFF"/>
              </a:solidFill>
              <a:latin typeface="Calibri"/>
              <a:cs typeface="Calibri"/>
            </a:endParaRPr>
          </a:p>
        </p:txBody>
      </p:sp>
    </p:spTree>
    <p:extLst>
      <p:ext uri="{BB962C8B-B14F-4D97-AF65-F5344CB8AC3E}">
        <p14:creationId xmlns:p14="http://schemas.microsoft.com/office/powerpoint/2010/main" val="2360385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13">
            <a:extLst>
              <a:ext uri="{FF2B5EF4-FFF2-40B4-BE49-F238E27FC236}">
                <a16:creationId xmlns:a16="http://schemas.microsoft.com/office/drawing/2014/main" id="{636855C7-C16A-45A0-93A5-923705817DF8}"/>
              </a:ext>
            </a:extLst>
          </p:cNvPr>
          <p:cNvSpPr/>
          <p:nvPr/>
        </p:nvSpPr>
        <p:spPr>
          <a:xfrm>
            <a:off x="273139" y="4736805"/>
            <a:ext cx="9890115" cy="95364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1A1A1A"/>
          </a:solidFill>
          <a:ln>
            <a:noFill/>
          </a:ln>
        </p:spPr>
        <p:txBody>
          <a:bodyPr wrap="square" lIns="0" tIns="0" rIns="0" bIns="0" rtlCol="0"/>
          <a:lstStyle/>
          <a:p>
            <a:pPr marL="285750" indent="-285750" algn="just">
              <a:buFont typeface="Arial" panose="020B0604020202020204" pitchFamily="34" charset="0"/>
              <a:buChar char="•"/>
            </a:pPr>
            <a:endParaRPr lang="de-DE" sz="1400" b="1">
              <a:solidFill>
                <a:schemeClr val="bg1"/>
              </a:solidFill>
            </a:endParaRPr>
          </a:p>
        </p:txBody>
      </p:sp>
      <p:sp>
        <p:nvSpPr>
          <p:cNvPr id="2" name="Titel 1">
            <a:extLst>
              <a:ext uri="{FF2B5EF4-FFF2-40B4-BE49-F238E27FC236}">
                <a16:creationId xmlns:a16="http://schemas.microsoft.com/office/drawing/2014/main" id="{C1E6EBE8-3874-48DF-964A-B23A7CC7B215}"/>
              </a:ext>
            </a:extLst>
          </p:cNvPr>
          <p:cNvSpPr>
            <a:spLocks noGrp="1"/>
          </p:cNvSpPr>
          <p:nvPr>
            <p:ph type="title"/>
          </p:nvPr>
        </p:nvSpPr>
        <p:spPr>
          <a:xfrm>
            <a:off x="302807" y="125620"/>
            <a:ext cx="9903694" cy="684121"/>
          </a:xfrm>
        </p:spPr>
        <p:txBody>
          <a:bodyPr/>
          <a:lstStyle/>
          <a:p>
            <a:r>
              <a:rPr lang="de-DE"/>
              <a:t>GuV – Historie und Plan</a:t>
            </a:r>
          </a:p>
        </p:txBody>
      </p:sp>
      <p:sp>
        <p:nvSpPr>
          <p:cNvPr id="29" name="object 18">
            <a:extLst>
              <a:ext uri="{FF2B5EF4-FFF2-40B4-BE49-F238E27FC236}">
                <a16:creationId xmlns:a16="http://schemas.microsoft.com/office/drawing/2014/main" id="{C529938F-8975-46FA-BDF8-16B7141D21E0}"/>
              </a:ext>
            </a:extLst>
          </p:cNvPr>
          <p:cNvSpPr/>
          <p:nvPr/>
        </p:nvSpPr>
        <p:spPr>
          <a:xfrm>
            <a:off x="7215751" y="1274953"/>
            <a:ext cx="2876543" cy="3339310"/>
          </a:xfrm>
          <a:custGeom>
            <a:avLst/>
            <a:gdLst/>
            <a:ahLst/>
            <a:cxnLst/>
            <a:rect l="l" t="t" r="r" b="b"/>
            <a:pathLst>
              <a:path w="3761740" h="2159635">
                <a:moveTo>
                  <a:pt x="0" y="0"/>
                </a:moveTo>
                <a:lnTo>
                  <a:pt x="3761231" y="0"/>
                </a:lnTo>
                <a:lnTo>
                  <a:pt x="3761231" y="2159508"/>
                </a:lnTo>
                <a:lnTo>
                  <a:pt x="0" y="2159508"/>
                </a:lnTo>
                <a:lnTo>
                  <a:pt x="0" y="0"/>
                </a:lnTo>
                <a:close/>
              </a:path>
            </a:pathLst>
          </a:custGeom>
          <a:solidFill>
            <a:srgbClr val="F2F2F2"/>
          </a:solidFill>
        </p:spPr>
        <p:txBody>
          <a:bodyPr wrap="square" lIns="0" tIns="0" rIns="0" bIns="0" rtlCol="0"/>
          <a:lstStyle/>
          <a:p>
            <a:pPr marL="93663" algn="just"/>
            <a:endParaRPr lang="de-DE" sz="1400">
              <a:solidFill>
                <a:schemeClr val="bg1"/>
              </a:solidFill>
              <a:latin typeface="Calibri"/>
              <a:cs typeface="Calibri"/>
            </a:endParaRPr>
          </a:p>
        </p:txBody>
      </p:sp>
      <p:sp>
        <p:nvSpPr>
          <p:cNvPr id="31" name="object 19">
            <a:extLst>
              <a:ext uri="{FF2B5EF4-FFF2-40B4-BE49-F238E27FC236}">
                <a16:creationId xmlns:a16="http://schemas.microsoft.com/office/drawing/2014/main" id="{D7AE6437-C4AF-4713-8C6F-0E4497058174}"/>
              </a:ext>
            </a:extLst>
          </p:cNvPr>
          <p:cNvSpPr txBox="1"/>
          <p:nvPr/>
        </p:nvSpPr>
        <p:spPr>
          <a:xfrm>
            <a:off x="7147026" y="931560"/>
            <a:ext cx="3014134" cy="288000"/>
          </a:xfrm>
          <a:prstGeom prst="rect">
            <a:avLst/>
          </a:prstGeom>
          <a:solidFill>
            <a:srgbClr val="1A1A1A"/>
          </a:solidFill>
          <a:ln>
            <a:noFill/>
          </a:ln>
        </p:spPr>
        <p:txBody>
          <a:bodyPr vert="horz" wrap="square" lIns="0" tIns="70485" rIns="0" bIns="0" rtlCol="0" anchor="ctr">
            <a:spAutoFit/>
          </a:bodyPr>
          <a:lstStyle/>
          <a:p>
            <a:pPr marL="100330">
              <a:lnSpc>
                <a:spcPct val="100000"/>
              </a:lnSpc>
              <a:spcBef>
                <a:spcPts val="555"/>
              </a:spcBef>
            </a:pPr>
            <a:endParaRPr lang="de-DE" sz="1600" b="1">
              <a:solidFill>
                <a:schemeClr val="bg1"/>
              </a:solidFill>
              <a:latin typeface="Calibri"/>
              <a:cs typeface="Calibri"/>
            </a:endParaRPr>
          </a:p>
        </p:txBody>
      </p:sp>
      <p:sp>
        <p:nvSpPr>
          <p:cNvPr id="32" name="Textfeld 31">
            <a:extLst>
              <a:ext uri="{FF2B5EF4-FFF2-40B4-BE49-F238E27FC236}">
                <a16:creationId xmlns:a16="http://schemas.microsoft.com/office/drawing/2014/main" id="{E36FB202-51B9-48EB-BD30-3E8177226F20}"/>
              </a:ext>
            </a:extLst>
          </p:cNvPr>
          <p:cNvSpPr txBox="1"/>
          <p:nvPr/>
        </p:nvSpPr>
        <p:spPr>
          <a:xfrm>
            <a:off x="7017166" y="1313370"/>
            <a:ext cx="2983687" cy="2716128"/>
          </a:xfrm>
          <a:prstGeom prst="rect">
            <a:avLst/>
          </a:prstGeom>
          <a:noFill/>
        </p:spPr>
        <p:txBody>
          <a:bodyPr wrap="square">
            <a:spAutoFit/>
          </a:bodyPr>
          <a:lstStyle/>
          <a:p>
            <a:pPr marL="177800" algn="just">
              <a:spcBef>
                <a:spcPts val="300"/>
              </a:spcBef>
            </a:pPr>
            <a:r>
              <a:rPr lang="de-DE" sz="1200" b="1" dirty="0">
                <a:latin typeface="Calibri" panose="020F0502020204030204" pitchFamily="34" charset="0"/>
                <a:cs typeface="Calibri" panose="020F0502020204030204" pitchFamily="34" charset="0"/>
              </a:rPr>
              <a:t>Gesamtleistung</a:t>
            </a:r>
          </a:p>
          <a:p>
            <a:pPr marL="285750" indent="-107950" algn="just">
              <a:spcBef>
                <a:spcPts val="300"/>
              </a:spcBef>
              <a:buFont typeface="Arial" panose="020B0604020202020204" pitchFamily="34" charset="0"/>
              <a:buChar char="•"/>
            </a:pPr>
            <a:r>
              <a:rPr lang="de-DE" sz="1200" dirty="0">
                <a:latin typeface="Calibri" panose="020F0502020204030204" pitchFamily="34" charset="0"/>
                <a:cs typeface="Calibri" panose="020F0502020204030204" pitchFamily="34" charset="0"/>
              </a:rPr>
              <a:t>Die Gesamtleistung der </a:t>
            </a:r>
            <a:r>
              <a:rPr lang="de-DE" sz="1200" dirty="0" err="1">
                <a:latin typeface="Calibri" panose="020F0502020204030204" pitchFamily="34" charset="0"/>
                <a:cs typeface="Calibri" panose="020F0502020204030204" pitchFamily="34" charset="0"/>
              </a:rPr>
              <a:t>Deliverit</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Logistics</a:t>
            </a:r>
            <a:r>
              <a:rPr lang="de-DE" sz="1200" dirty="0">
                <a:latin typeface="Calibri" panose="020F0502020204030204" pitchFamily="34" charset="0"/>
                <a:cs typeface="Calibri" panose="020F0502020204030204" pitchFamily="34" charset="0"/>
              </a:rPr>
              <a:t> GmbH belief sich im Jahr 2025 auf TEUR 22.479. Es wird für das Jahr 2026 eine Umsatzsteigerung von etwa 20% erwartet. (Ausbau der Paketlogistik, des Entsorgungsgeschäftes und </a:t>
            </a:r>
            <a:r>
              <a:rPr lang="de-DE" sz="1200" dirty="0" err="1">
                <a:latin typeface="Calibri" panose="020F0502020204030204" pitchFamily="34" charset="0"/>
                <a:cs typeface="Calibri" panose="020F0502020204030204" pitchFamily="34" charset="0"/>
              </a:rPr>
              <a:t>Realisie-rung</a:t>
            </a:r>
            <a:r>
              <a:rPr lang="de-DE" sz="1200" dirty="0">
                <a:latin typeface="Calibri" panose="020F0502020204030204" pitchFamily="34" charset="0"/>
                <a:cs typeface="Calibri" panose="020F0502020204030204" pitchFamily="34" charset="0"/>
              </a:rPr>
              <a:t> von vorhandenem Umsatzpotential im Bereich der Lagerhaltung und </a:t>
            </a:r>
            <a:r>
              <a:rPr lang="de-DE" sz="1200" dirty="0" err="1">
                <a:latin typeface="Calibri" panose="020F0502020204030204" pitchFamily="34" charset="0"/>
                <a:cs typeface="Calibri" panose="020F0502020204030204" pitchFamily="34" charset="0"/>
              </a:rPr>
              <a:t>Kom</a:t>
            </a:r>
            <a:r>
              <a:rPr lang="de-DE" sz="1200" dirty="0">
                <a:latin typeface="Calibri" panose="020F0502020204030204" pitchFamily="34" charset="0"/>
                <a:cs typeface="Calibri" panose="020F0502020204030204" pitchFamily="34" charset="0"/>
              </a:rPr>
              <a:t>-missionierung)</a:t>
            </a:r>
          </a:p>
          <a:p>
            <a:pPr marL="285750" indent="-109538" algn="just">
              <a:spcAft>
                <a:spcPts val="600"/>
              </a:spcAft>
              <a:buFont typeface="Arial" panose="020B0604020202020204" pitchFamily="34" charset="0"/>
              <a:buChar char="•"/>
            </a:pPr>
            <a:r>
              <a:rPr lang="de-DE" sz="1200" dirty="0">
                <a:latin typeface="Calibri" panose="020F0502020204030204" pitchFamily="34" charset="0"/>
                <a:cs typeface="Calibri" panose="020F0502020204030204" pitchFamily="34" charset="0"/>
              </a:rPr>
              <a:t>Die sonstigen betrieblichen </a:t>
            </a:r>
            <a:r>
              <a:rPr lang="de-DE" sz="1200" dirty="0" err="1">
                <a:latin typeface="Calibri" panose="020F0502020204030204" pitchFamily="34" charset="0"/>
                <a:cs typeface="Calibri" panose="020F0502020204030204" pitchFamily="34" charset="0"/>
              </a:rPr>
              <a:t>Aufwen-dungen</a:t>
            </a:r>
            <a:r>
              <a:rPr lang="de-DE" sz="1200" dirty="0">
                <a:latin typeface="Calibri" panose="020F0502020204030204" pitchFamily="34" charset="0"/>
                <a:cs typeface="Calibri" panose="020F0502020204030204" pitchFamily="34" charset="0"/>
              </a:rPr>
              <a:t> verteilen sich auf  Betriebs- und   Verwaltungsaufwendungen und übrige betriebliche Aufwendungen.</a:t>
            </a:r>
          </a:p>
        </p:txBody>
      </p:sp>
      <p:sp>
        <p:nvSpPr>
          <p:cNvPr id="37" name="Textfeld 36">
            <a:extLst>
              <a:ext uri="{FF2B5EF4-FFF2-40B4-BE49-F238E27FC236}">
                <a16:creationId xmlns:a16="http://schemas.microsoft.com/office/drawing/2014/main" id="{A8AE5655-7F48-4276-8446-5749987D77B8}"/>
              </a:ext>
            </a:extLst>
          </p:cNvPr>
          <p:cNvSpPr txBox="1"/>
          <p:nvPr/>
        </p:nvSpPr>
        <p:spPr>
          <a:xfrm>
            <a:off x="7035183" y="928521"/>
            <a:ext cx="2579416" cy="307777"/>
          </a:xfrm>
          <a:prstGeom prst="rect">
            <a:avLst/>
          </a:prstGeom>
          <a:noFill/>
        </p:spPr>
        <p:txBody>
          <a:bodyPr wrap="square">
            <a:spAutoFit/>
          </a:bodyPr>
          <a:lstStyle/>
          <a:p>
            <a:pPr marL="100330">
              <a:lnSpc>
                <a:spcPct val="100000"/>
              </a:lnSpc>
              <a:spcBef>
                <a:spcPts val="555"/>
              </a:spcBef>
            </a:pPr>
            <a:r>
              <a:rPr lang="de-DE" sz="1400" b="1">
                <a:solidFill>
                  <a:schemeClr val="bg1"/>
                </a:solidFill>
                <a:latin typeface="Calibri"/>
                <a:cs typeface="Calibri"/>
              </a:rPr>
              <a:t>Übersicht</a:t>
            </a:r>
          </a:p>
        </p:txBody>
      </p:sp>
      <p:sp>
        <p:nvSpPr>
          <p:cNvPr id="39" name="Textfeld 38">
            <a:extLst>
              <a:ext uri="{FF2B5EF4-FFF2-40B4-BE49-F238E27FC236}">
                <a16:creationId xmlns:a16="http://schemas.microsoft.com/office/drawing/2014/main" id="{31A890B4-BC19-4F53-B4EC-BA571D8E6C6E}"/>
              </a:ext>
            </a:extLst>
          </p:cNvPr>
          <p:cNvSpPr txBox="1"/>
          <p:nvPr/>
        </p:nvSpPr>
        <p:spPr>
          <a:xfrm>
            <a:off x="140405" y="4735715"/>
            <a:ext cx="9860448" cy="900246"/>
          </a:xfrm>
          <a:prstGeom prst="rect">
            <a:avLst/>
          </a:prstGeom>
          <a:noFill/>
        </p:spPr>
        <p:txBody>
          <a:bodyPr wrap="square">
            <a:spAutoFit/>
          </a:bodyPr>
          <a:lstStyle/>
          <a:p>
            <a:pPr marL="177800" algn="just">
              <a:spcBef>
                <a:spcPts val="300"/>
              </a:spcBef>
            </a:pPr>
            <a:r>
              <a:rPr lang="de-DE" sz="1400" b="1" u="sng" dirty="0">
                <a:solidFill>
                  <a:schemeClr val="bg1"/>
                </a:solidFill>
                <a:latin typeface="Calibri" panose="020F0502020204030204" pitchFamily="34" charset="0"/>
                <a:cs typeface="Calibri" panose="020F0502020204030204" pitchFamily="34" charset="0"/>
              </a:rPr>
              <a:t>NEUSTRUKTURIERUNG</a:t>
            </a:r>
          </a:p>
          <a:p>
            <a:pPr marL="285750" indent="-107950" algn="just">
              <a:spcBef>
                <a:spcPts val="300"/>
              </a:spcBef>
              <a:buFont typeface="Arial" panose="020B0604020202020204" pitchFamily="34" charset="0"/>
              <a:buChar char="•"/>
            </a:pPr>
            <a:r>
              <a:rPr lang="de-DE" sz="1200" b="1" dirty="0">
                <a:solidFill>
                  <a:schemeClr val="bg1"/>
                </a:solidFill>
                <a:latin typeface="Calibri" panose="020F0502020204030204" pitchFamily="34" charset="0"/>
                <a:cs typeface="Calibri" panose="020F0502020204030204" pitchFamily="34" charset="0"/>
              </a:rPr>
              <a:t>Durch eine Neustrukturierung der Beschäftigtenstruktur in den Jahren 2024 und 2025 und den Einsatz von Subunternehmen konnte der Personalaufwand in den vergangenen Jahren stark gesenkt werden. Es ist geplant, in den kommenden Jahren weiterhin vermehrt auf Subunternehmen zurückzugreifen. </a:t>
            </a:r>
          </a:p>
        </p:txBody>
      </p:sp>
      <p:sp>
        <p:nvSpPr>
          <p:cNvPr id="44" name="object 12">
            <a:extLst>
              <a:ext uri="{FF2B5EF4-FFF2-40B4-BE49-F238E27FC236}">
                <a16:creationId xmlns:a16="http://schemas.microsoft.com/office/drawing/2014/main" id="{5A1FA028-30EB-4B09-BAF5-5E2A2543DBC2}"/>
              </a:ext>
            </a:extLst>
          </p:cNvPr>
          <p:cNvSpPr/>
          <p:nvPr/>
        </p:nvSpPr>
        <p:spPr>
          <a:xfrm>
            <a:off x="7147026" y="925650"/>
            <a:ext cx="3014133" cy="3754672"/>
          </a:xfrm>
          <a:custGeom>
            <a:avLst/>
            <a:gdLst/>
            <a:ahLst/>
            <a:cxnLst/>
            <a:rect l="l" t="t" r="r" b="b"/>
            <a:pathLst>
              <a:path w="8051800" h="2345690">
                <a:moveTo>
                  <a:pt x="0" y="0"/>
                </a:moveTo>
                <a:lnTo>
                  <a:pt x="8051292" y="0"/>
                </a:lnTo>
                <a:lnTo>
                  <a:pt x="8051292" y="2345435"/>
                </a:lnTo>
                <a:lnTo>
                  <a:pt x="0" y="2345435"/>
                </a:lnTo>
                <a:lnTo>
                  <a:pt x="0" y="0"/>
                </a:lnTo>
                <a:close/>
              </a:path>
            </a:pathLst>
          </a:custGeom>
          <a:ln w="3175">
            <a:solidFill>
              <a:srgbClr val="A5A5A5"/>
            </a:solidFill>
          </a:ln>
        </p:spPr>
        <p:txBody>
          <a:bodyPr wrap="square" lIns="0" tIns="0" rIns="0" bIns="0" rtlCol="0"/>
          <a:lstStyle/>
          <a:p>
            <a:endParaRPr sz="1632"/>
          </a:p>
        </p:txBody>
      </p:sp>
      <p:graphicFrame>
        <p:nvGraphicFramePr>
          <p:cNvPr id="6" name="Objekt 5">
            <a:extLst>
              <a:ext uri="{FF2B5EF4-FFF2-40B4-BE49-F238E27FC236}">
                <a16:creationId xmlns:a16="http://schemas.microsoft.com/office/drawing/2014/main" id="{DB6A8DDA-885C-40FD-9D0F-A0420154855F}"/>
              </a:ext>
            </a:extLst>
          </p:cNvPr>
          <p:cNvGraphicFramePr>
            <a:graphicFrameLocks noChangeAspect="1"/>
          </p:cNvGraphicFramePr>
          <p:nvPr>
            <p:extLst>
              <p:ext uri="{D42A27DB-BD31-4B8C-83A1-F6EECF244321}">
                <p14:modId xmlns:p14="http://schemas.microsoft.com/office/powerpoint/2010/main" val="3282434070"/>
              </p:ext>
            </p:extLst>
          </p:nvPr>
        </p:nvGraphicFramePr>
        <p:xfrm>
          <a:off x="301853" y="976903"/>
          <a:ext cx="6769101" cy="3124200"/>
        </p:xfrm>
        <a:graphic>
          <a:graphicData uri="http://schemas.openxmlformats.org/presentationml/2006/ole">
            <mc:AlternateContent xmlns:mc="http://schemas.openxmlformats.org/markup-compatibility/2006">
              <mc:Choice xmlns:v="urn:schemas-microsoft-com:vml" Requires="v">
                <p:oleObj name="Arbeitsblatt" r:id="rId3" imgW="6769100" imgH="3124200" progId="Excel.Sheet.12">
                  <p:embed/>
                </p:oleObj>
              </mc:Choice>
              <mc:Fallback>
                <p:oleObj name="Arbeitsblatt" r:id="rId3" imgW="6769100" imgH="3124200" progId="Excel.Sheet.12">
                  <p:embed/>
                  <p:pic>
                    <p:nvPicPr>
                      <p:cNvPr id="6" name="Objekt 5">
                        <a:extLst>
                          <a:ext uri="{FF2B5EF4-FFF2-40B4-BE49-F238E27FC236}">
                            <a16:creationId xmlns:a16="http://schemas.microsoft.com/office/drawing/2014/main" id="{DB6A8DDA-885C-40FD-9D0F-A0420154855F}"/>
                          </a:ext>
                        </a:extLst>
                      </p:cNvPr>
                      <p:cNvPicPr/>
                      <p:nvPr/>
                    </p:nvPicPr>
                    <p:blipFill>
                      <a:blip r:embed="rId4"/>
                      <a:stretch>
                        <a:fillRect/>
                      </a:stretch>
                    </p:blipFill>
                    <p:spPr>
                      <a:xfrm>
                        <a:off x="301853" y="976903"/>
                        <a:ext cx="6769101" cy="3124200"/>
                      </a:xfrm>
                      <a:prstGeom prst="rect">
                        <a:avLst/>
                      </a:prstGeom>
                    </p:spPr>
                  </p:pic>
                </p:oleObj>
              </mc:Fallback>
            </mc:AlternateContent>
          </a:graphicData>
        </a:graphic>
      </p:graphicFrame>
    </p:spTree>
    <p:extLst>
      <p:ext uri="{BB962C8B-B14F-4D97-AF65-F5344CB8AC3E}">
        <p14:creationId xmlns:p14="http://schemas.microsoft.com/office/powerpoint/2010/main" val="3487777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8">
            <a:extLst>
              <a:ext uri="{FF2B5EF4-FFF2-40B4-BE49-F238E27FC236}">
                <a16:creationId xmlns:a16="http://schemas.microsoft.com/office/drawing/2014/main" id="{2E4A5120-418F-458E-87FD-29EA320865F5}"/>
              </a:ext>
            </a:extLst>
          </p:cNvPr>
          <p:cNvSpPr/>
          <p:nvPr/>
        </p:nvSpPr>
        <p:spPr>
          <a:xfrm>
            <a:off x="7215751" y="1274953"/>
            <a:ext cx="2876543" cy="3339310"/>
          </a:xfrm>
          <a:custGeom>
            <a:avLst/>
            <a:gdLst/>
            <a:ahLst/>
            <a:cxnLst/>
            <a:rect l="l" t="t" r="r" b="b"/>
            <a:pathLst>
              <a:path w="3761740" h="2159635">
                <a:moveTo>
                  <a:pt x="0" y="0"/>
                </a:moveTo>
                <a:lnTo>
                  <a:pt x="3761231" y="0"/>
                </a:lnTo>
                <a:lnTo>
                  <a:pt x="3761231" y="2159508"/>
                </a:lnTo>
                <a:lnTo>
                  <a:pt x="0" y="2159508"/>
                </a:lnTo>
                <a:lnTo>
                  <a:pt x="0" y="0"/>
                </a:lnTo>
                <a:close/>
              </a:path>
            </a:pathLst>
          </a:custGeom>
          <a:solidFill>
            <a:srgbClr val="F2F2F2"/>
          </a:solidFill>
        </p:spPr>
        <p:txBody>
          <a:bodyPr wrap="square" lIns="0" tIns="0" rIns="0" bIns="0" rtlCol="0"/>
          <a:lstStyle/>
          <a:p>
            <a:pPr marL="93663" algn="just"/>
            <a:endParaRPr lang="de-DE" sz="1400">
              <a:solidFill>
                <a:schemeClr val="bg1"/>
              </a:solidFill>
              <a:latin typeface="Calibri"/>
              <a:cs typeface="Calibri"/>
            </a:endParaRPr>
          </a:p>
        </p:txBody>
      </p:sp>
      <p:sp>
        <p:nvSpPr>
          <p:cNvPr id="19" name="object 19">
            <a:extLst>
              <a:ext uri="{FF2B5EF4-FFF2-40B4-BE49-F238E27FC236}">
                <a16:creationId xmlns:a16="http://schemas.microsoft.com/office/drawing/2014/main" id="{0BEE1A38-4097-43CC-BA3B-2579F4766BCB}"/>
              </a:ext>
            </a:extLst>
          </p:cNvPr>
          <p:cNvSpPr txBox="1"/>
          <p:nvPr/>
        </p:nvSpPr>
        <p:spPr>
          <a:xfrm>
            <a:off x="7147028" y="926797"/>
            <a:ext cx="3014132" cy="288000"/>
          </a:xfrm>
          <a:prstGeom prst="rect">
            <a:avLst/>
          </a:prstGeom>
          <a:solidFill>
            <a:srgbClr val="1A1A1A"/>
          </a:solidFill>
          <a:ln>
            <a:noFill/>
          </a:ln>
        </p:spPr>
        <p:txBody>
          <a:bodyPr vert="horz" wrap="square" lIns="0" tIns="70485" rIns="0" bIns="0" rtlCol="0" anchor="ctr">
            <a:spAutoFit/>
          </a:bodyPr>
          <a:lstStyle/>
          <a:p>
            <a:pPr marL="100330">
              <a:lnSpc>
                <a:spcPct val="100000"/>
              </a:lnSpc>
              <a:spcBef>
                <a:spcPts val="555"/>
              </a:spcBef>
            </a:pPr>
            <a:endParaRPr lang="de-DE" sz="1600" b="1">
              <a:solidFill>
                <a:schemeClr val="bg1"/>
              </a:solidFill>
              <a:latin typeface="Calibri"/>
              <a:cs typeface="Calibri"/>
            </a:endParaRPr>
          </a:p>
        </p:txBody>
      </p:sp>
      <p:sp>
        <p:nvSpPr>
          <p:cNvPr id="42" name="object 13">
            <a:extLst>
              <a:ext uri="{FF2B5EF4-FFF2-40B4-BE49-F238E27FC236}">
                <a16:creationId xmlns:a16="http://schemas.microsoft.com/office/drawing/2014/main" id="{636855C7-C16A-45A0-93A5-923705817DF8}"/>
              </a:ext>
            </a:extLst>
          </p:cNvPr>
          <p:cNvSpPr/>
          <p:nvPr/>
        </p:nvSpPr>
        <p:spPr>
          <a:xfrm>
            <a:off x="302807" y="5106227"/>
            <a:ext cx="9890115" cy="95364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1A1A1A"/>
          </a:solidFill>
          <a:ln>
            <a:noFill/>
          </a:ln>
        </p:spPr>
        <p:txBody>
          <a:bodyPr wrap="square" lIns="0" tIns="0" rIns="0" bIns="0" rtlCol="0"/>
          <a:lstStyle/>
          <a:p>
            <a:pPr marL="285750" indent="-285750" algn="just">
              <a:buFont typeface="Arial" panose="020B0604020202020204" pitchFamily="34" charset="0"/>
              <a:buChar char="•"/>
            </a:pPr>
            <a:endParaRPr lang="de-DE" sz="1400" b="1">
              <a:solidFill>
                <a:schemeClr val="bg1"/>
              </a:solidFill>
            </a:endParaRPr>
          </a:p>
        </p:txBody>
      </p:sp>
      <p:sp>
        <p:nvSpPr>
          <p:cNvPr id="2" name="Titel 1">
            <a:extLst>
              <a:ext uri="{FF2B5EF4-FFF2-40B4-BE49-F238E27FC236}">
                <a16:creationId xmlns:a16="http://schemas.microsoft.com/office/drawing/2014/main" id="{C1E6EBE8-3874-48DF-964A-B23A7CC7B215}"/>
              </a:ext>
            </a:extLst>
          </p:cNvPr>
          <p:cNvSpPr>
            <a:spLocks noGrp="1"/>
          </p:cNvSpPr>
          <p:nvPr>
            <p:ph type="title"/>
          </p:nvPr>
        </p:nvSpPr>
        <p:spPr>
          <a:xfrm>
            <a:off x="302807" y="125620"/>
            <a:ext cx="9903694" cy="684121"/>
          </a:xfrm>
        </p:spPr>
        <p:txBody>
          <a:bodyPr/>
          <a:lstStyle/>
          <a:p>
            <a:r>
              <a:rPr lang="de-DE"/>
              <a:t>Historische Bilanz und Planung</a:t>
            </a:r>
          </a:p>
        </p:txBody>
      </p:sp>
      <p:sp>
        <p:nvSpPr>
          <p:cNvPr id="37" name="Textfeld 36">
            <a:extLst>
              <a:ext uri="{FF2B5EF4-FFF2-40B4-BE49-F238E27FC236}">
                <a16:creationId xmlns:a16="http://schemas.microsoft.com/office/drawing/2014/main" id="{A8AE5655-7F48-4276-8446-5749987D77B8}"/>
              </a:ext>
            </a:extLst>
          </p:cNvPr>
          <p:cNvSpPr txBox="1"/>
          <p:nvPr/>
        </p:nvSpPr>
        <p:spPr>
          <a:xfrm>
            <a:off x="7035183" y="910415"/>
            <a:ext cx="2579416" cy="307777"/>
          </a:xfrm>
          <a:prstGeom prst="rect">
            <a:avLst/>
          </a:prstGeom>
          <a:noFill/>
        </p:spPr>
        <p:txBody>
          <a:bodyPr wrap="square">
            <a:spAutoFit/>
          </a:bodyPr>
          <a:lstStyle/>
          <a:p>
            <a:pPr marL="100330">
              <a:lnSpc>
                <a:spcPct val="100000"/>
              </a:lnSpc>
              <a:spcBef>
                <a:spcPts val="555"/>
              </a:spcBef>
            </a:pPr>
            <a:r>
              <a:rPr lang="de-DE" sz="1400" b="1">
                <a:solidFill>
                  <a:schemeClr val="bg1"/>
                </a:solidFill>
                <a:latin typeface="Calibri"/>
                <a:cs typeface="Calibri"/>
              </a:rPr>
              <a:t>Planungsgrundlagen</a:t>
            </a:r>
          </a:p>
        </p:txBody>
      </p:sp>
      <p:sp>
        <p:nvSpPr>
          <p:cNvPr id="44" name="object 12">
            <a:extLst>
              <a:ext uri="{FF2B5EF4-FFF2-40B4-BE49-F238E27FC236}">
                <a16:creationId xmlns:a16="http://schemas.microsoft.com/office/drawing/2014/main" id="{5A1FA028-30EB-4B09-BAF5-5E2A2543DBC2}"/>
              </a:ext>
            </a:extLst>
          </p:cNvPr>
          <p:cNvSpPr/>
          <p:nvPr/>
        </p:nvSpPr>
        <p:spPr>
          <a:xfrm>
            <a:off x="7147026" y="925650"/>
            <a:ext cx="3014133" cy="3754672"/>
          </a:xfrm>
          <a:custGeom>
            <a:avLst/>
            <a:gdLst/>
            <a:ahLst/>
            <a:cxnLst/>
            <a:rect l="l" t="t" r="r" b="b"/>
            <a:pathLst>
              <a:path w="8051800" h="2345690">
                <a:moveTo>
                  <a:pt x="0" y="0"/>
                </a:moveTo>
                <a:lnTo>
                  <a:pt x="8051292" y="0"/>
                </a:lnTo>
                <a:lnTo>
                  <a:pt x="8051292" y="2345435"/>
                </a:lnTo>
                <a:lnTo>
                  <a:pt x="0" y="2345435"/>
                </a:lnTo>
                <a:lnTo>
                  <a:pt x="0" y="0"/>
                </a:lnTo>
                <a:close/>
              </a:path>
            </a:pathLst>
          </a:custGeom>
          <a:ln w="3175">
            <a:solidFill>
              <a:srgbClr val="A5A5A5"/>
            </a:solidFill>
          </a:ln>
        </p:spPr>
        <p:txBody>
          <a:bodyPr wrap="square" lIns="0" tIns="0" rIns="0" bIns="0" rtlCol="0"/>
          <a:lstStyle/>
          <a:p>
            <a:endParaRPr sz="1632"/>
          </a:p>
        </p:txBody>
      </p:sp>
      <p:sp>
        <p:nvSpPr>
          <p:cNvPr id="12" name="Textfeld 11">
            <a:extLst>
              <a:ext uri="{FF2B5EF4-FFF2-40B4-BE49-F238E27FC236}">
                <a16:creationId xmlns:a16="http://schemas.microsoft.com/office/drawing/2014/main" id="{16A91DB2-C5AA-41E3-B780-F9F3382045CC}"/>
              </a:ext>
            </a:extLst>
          </p:cNvPr>
          <p:cNvSpPr txBox="1"/>
          <p:nvPr/>
        </p:nvSpPr>
        <p:spPr>
          <a:xfrm>
            <a:off x="7261090" y="1289168"/>
            <a:ext cx="2785864" cy="2308324"/>
          </a:xfrm>
          <a:prstGeom prst="rect">
            <a:avLst/>
          </a:prstGeom>
          <a:noFill/>
        </p:spPr>
        <p:txBody>
          <a:bodyPr wrap="square">
            <a:spAutoFit/>
          </a:bodyPr>
          <a:lstStyle/>
          <a:p>
            <a:pPr marL="93663" algn="just"/>
            <a:r>
              <a:rPr lang="de-DE" sz="1200" spc="10" dirty="0">
                <a:latin typeface="Calibri"/>
                <a:cs typeface="Calibri"/>
              </a:rPr>
              <a:t>Alle im Folgenden aufgeführten historischen Finanzinformationen </a:t>
            </a:r>
            <a:r>
              <a:rPr lang="de-DE" sz="1200" spc="10" dirty="0" err="1">
                <a:latin typeface="Calibri"/>
                <a:cs typeface="Calibri"/>
              </a:rPr>
              <a:t>ba-sieren</a:t>
            </a:r>
            <a:r>
              <a:rPr lang="de-DE" sz="1200" spc="10" dirty="0">
                <a:latin typeface="Calibri"/>
                <a:cs typeface="Calibri"/>
              </a:rPr>
              <a:t> auf den geprüften Jahres-abschlüssen der </a:t>
            </a:r>
            <a:r>
              <a:rPr lang="de-DE" sz="1200" spc="10" dirty="0" err="1">
                <a:latin typeface="Calibri"/>
                <a:cs typeface="Calibri"/>
              </a:rPr>
              <a:t>Deliverit</a:t>
            </a:r>
            <a:r>
              <a:rPr lang="de-DE" sz="1200" spc="10" dirty="0">
                <a:latin typeface="Calibri"/>
                <a:cs typeface="Calibri"/>
              </a:rPr>
              <a:t> </a:t>
            </a:r>
            <a:r>
              <a:rPr lang="de-DE" sz="1200" spc="10" dirty="0" err="1">
                <a:latin typeface="Calibri"/>
                <a:cs typeface="Calibri"/>
              </a:rPr>
              <a:t>Logistics</a:t>
            </a:r>
            <a:r>
              <a:rPr lang="de-DE" sz="1200" spc="10" dirty="0">
                <a:latin typeface="Calibri"/>
                <a:cs typeface="Calibri"/>
              </a:rPr>
              <a:t> GmbH für die Jahre 2021 bis 2025. Die Finanzprognosen für die Jahre 2026 bis 2030 basieren auf den Umsätzen aus dem bestehenden Geschäft und dem Roll-out der bereits etablierten und markterprobten Systeme und auf einer vorsichtigen Interpretation der besten bis dato verfügbaren Informationen.</a:t>
            </a:r>
          </a:p>
        </p:txBody>
      </p:sp>
      <p:sp>
        <p:nvSpPr>
          <p:cNvPr id="17" name="Textfeld 16">
            <a:extLst>
              <a:ext uri="{FF2B5EF4-FFF2-40B4-BE49-F238E27FC236}">
                <a16:creationId xmlns:a16="http://schemas.microsoft.com/office/drawing/2014/main" id="{FFD2E105-D6F5-4567-AA48-8A5E738BE5BA}"/>
              </a:ext>
            </a:extLst>
          </p:cNvPr>
          <p:cNvSpPr txBox="1"/>
          <p:nvPr/>
        </p:nvSpPr>
        <p:spPr>
          <a:xfrm>
            <a:off x="315148" y="5172309"/>
            <a:ext cx="9860448" cy="646331"/>
          </a:xfrm>
          <a:prstGeom prst="rect">
            <a:avLst/>
          </a:prstGeom>
          <a:noFill/>
        </p:spPr>
        <p:txBody>
          <a:bodyPr wrap="square">
            <a:spAutoFit/>
          </a:bodyPr>
          <a:lstStyle/>
          <a:p>
            <a:pPr marL="285750" indent="-285750" algn="just">
              <a:buFont typeface="Arial" panose="020B0604020202020204" pitchFamily="34" charset="0"/>
              <a:buChar char="•"/>
            </a:pPr>
            <a:r>
              <a:rPr lang="de-DE" sz="1200" b="1" dirty="0">
                <a:solidFill>
                  <a:schemeClr val="bg1"/>
                </a:solidFill>
              </a:rPr>
              <a:t>Durch eine Verschlankung des Fuhrparkes konnte die Kapitalbindung im Anlagevermögen erheblich reduziert werden. </a:t>
            </a:r>
          </a:p>
          <a:p>
            <a:pPr marL="285750" indent="-285750" algn="just">
              <a:buFont typeface="Arial" panose="020B0604020202020204" pitchFamily="34" charset="0"/>
              <a:buChar char="•"/>
            </a:pPr>
            <a:r>
              <a:rPr lang="de-DE" sz="1200" b="1" dirty="0">
                <a:solidFill>
                  <a:schemeClr val="bg1"/>
                </a:solidFill>
              </a:rPr>
              <a:t>Durch eine weitere Reduktion des Fuhrparkes bei gleichzeitiger Stärkung der Eigenkapitalbasis ist eine Reduktion des Anlagevermögens auf etwa 7,5% der Bilanzsumme im Jahr 2028 geplant.</a:t>
            </a:r>
          </a:p>
        </p:txBody>
      </p:sp>
      <p:graphicFrame>
        <p:nvGraphicFramePr>
          <p:cNvPr id="4" name="Objekt 3">
            <a:extLst>
              <a:ext uri="{FF2B5EF4-FFF2-40B4-BE49-F238E27FC236}">
                <a16:creationId xmlns:a16="http://schemas.microsoft.com/office/drawing/2014/main" id="{0197BEFA-C3EC-4ABE-8071-25F4779E5CBE}"/>
              </a:ext>
            </a:extLst>
          </p:cNvPr>
          <p:cNvGraphicFramePr>
            <a:graphicFrameLocks noChangeAspect="1"/>
          </p:cNvGraphicFramePr>
          <p:nvPr>
            <p:extLst>
              <p:ext uri="{D42A27DB-BD31-4B8C-83A1-F6EECF244321}">
                <p14:modId xmlns:p14="http://schemas.microsoft.com/office/powerpoint/2010/main" val="329220273"/>
              </p:ext>
            </p:extLst>
          </p:nvPr>
        </p:nvGraphicFramePr>
        <p:xfrm>
          <a:off x="302807" y="928000"/>
          <a:ext cx="6769101" cy="3937000"/>
        </p:xfrm>
        <a:graphic>
          <a:graphicData uri="http://schemas.openxmlformats.org/presentationml/2006/ole">
            <mc:AlternateContent xmlns:mc="http://schemas.openxmlformats.org/markup-compatibility/2006">
              <mc:Choice xmlns:v="urn:schemas-microsoft-com:vml" Requires="v">
                <p:oleObj name="Arbeitsblatt" r:id="rId3" imgW="6769100" imgH="3937000" progId="Excel.Sheet.12">
                  <p:embed/>
                </p:oleObj>
              </mc:Choice>
              <mc:Fallback>
                <p:oleObj name="Arbeitsblatt" r:id="rId3" imgW="6769100" imgH="3937000" progId="Excel.Sheet.12">
                  <p:embed/>
                  <p:pic>
                    <p:nvPicPr>
                      <p:cNvPr id="4" name="Objekt 3">
                        <a:extLst>
                          <a:ext uri="{FF2B5EF4-FFF2-40B4-BE49-F238E27FC236}">
                            <a16:creationId xmlns:a16="http://schemas.microsoft.com/office/drawing/2014/main" id="{0197BEFA-C3EC-4ABE-8071-25F4779E5CBE}"/>
                          </a:ext>
                        </a:extLst>
                      </p:cNvPr>
                      <p:cNvPicPr/>
                      <p:nvPr/>
                    </p:nvPicPr>
                    <p:blipFill>
                      <a:blip r:embed="rId4"/>
                      <a:stretch>
                        <a:fillRect/>
                      </a:stretch>
                    </p:blipFill>
                    <p:spPr>
                      <a:xfrm>
                        <a:off x="302807" y="928000"/>
                        <a:ext cx="6769101" cy="3937000"/>
                      </a:xfrm>
                      <a:prstGeom prst="rect">
                        <a:avLst/>
                      </a:prstGeom>
                    </p:spPr>
                  </p:pic>
                </p:oleObj>
              </mc:Fallback>
            </mc:AlternateContent>
          </a:graphicData>
        </a:graphic>
      </p:graphicFrame>
    </p:spTree>
    <p:extLst>
      <p:ext uri="{BB962C8B-B14F-4D97-AF65-F5344CB8AC3E}">
        <p14:creationId xmlns:p14="http://schemas.microsoft.com/office/powerpoint/2010/main" val="2436420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85B359-3E8B-4380-9FCE-8732FC1224F1}"/>
              </a:ext>
            </a:extLst>
          </p:cNvPr>
          <p:cNvSpPr>
            <a:spLocks noGrp="1"/>
          </p:cNvSpPr>
          <p:nvPr>
            <p:ph type="title"/>
          </p:nvPr>
        </p:nvSpPr>
        <p:spPr>
          <a:xfrm>
            <a:off x="302807" y="125620"/>
            <a:ext cx="10733490" cy="712580"/>
          </a:xfrm>
        </p:spPr>
        <p:txBody>
          <a:bodyPr>
            <a:normAutofit/>
          </a:bodyPr>
          <a:lstStyle/>
          <a:p>
            <a:r>
              <a:rPr lang="de-DE"/>
              <a:t>Agenda</a:t>
            </a:r>
            <a:endParaRPr lang="de-DE" sz="2200"/>
          </a:p>
        </p:txBody>
      </p:sp>
      <p:sp>
        <p:nvSpPr>
          <p:cNvPr id="4" name="Foliennummernplatzhalter 3">
            <a:extLst>
              <a:ext uri="{FF2B5EF4-FFF2-40B4-BE49-F238E27FC236}">
                <a16:creationId xmlns:a16="http://schemas.microsoft.com/office/drawing/2014/main" id="{6B8C237A-2E2C-489A-8B8A-A3CE4F76AD2B}"/>
              </a:ext>
            </a:extLst>
          </p:cNvPr>
          <p:cNvSpPr>
            <a:spLocks noGrp="1"/>
          </p:cNvSpPr>
          <p:nvPr>
            <p:ph type="sldNum" sz="quarter" idx="4"/>
          </p:nvPr>
        </p:nvSpPr>
        <p:spPr/>
        <p:txBody>
          <a:bodyPr/>
          <a:lstStyle/>
          <a:p>
            <a:pPr algn="r"/>
            <a:r>
              <a:rPr lang="de-DE"/>
              <a:t>Seite </a:t>
            </a:r>
            <a:fld id="{67489CC3-7238-444E-A7A9-4B5CBD2CEC7D}" type="slidenum">
              <a:rPr lang="de-DE" smtClean="0"/>
              <a:pPr algn="r"/>
              <a:t>3</a:t>
            </a:fld>
            <a:endParaRPr lang="de-DE"/>
          </a:p>
        </p:txBody>
      </p:sp>
      <p:sp>
        <p:nvSpPr>
          <p:cNvPr id="31" name="object 17">
            <a:extLst>
              <a:ext uri="{FF2B5EF4-FFF2-40B4-BE49-F238E27FC236}">
                <a16:creationId xmlns:a16="http://schemas.microsoft.com/office/drawing/2014/main" id="{6A0D5F57-83C2-4CC6-9C0E-CFA14F25D0D4}"/>
              </a:ext>
            </a:extLst>
          </p:cNvPr>
          <p:cNvSpPr/>
          <p:nvPr/>
        </p:nvSpPr>
        <p:spPr>
          <a:xfrm>
            <a:off x="795797" y="929409"/>
            <a:ext cx="7416000" cy="360000"/>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solidFill>
            <a:srgbClr val="1A1A1A"/>
          </a:solidFill>
          <a:ln>
            <a:noFill/>
          </a:ln>
        </p:spPr>
        <p:txBody>
          <a:bodyPr wrap="square" lIns="0" tIns="0" rIns="0" bIns="0" rtlCol="0" anchor="ctr"/>
          <a:lstStyle/>
          <a:p>
            <a:r>
              <a:rPr lang="de-DE" b="1" dirty="0">
                <a:solidFill>
                  <a:schemeClr val="bg1"/>
                </a:solidFill>
              </a:rPr>
              <a:t>  Executive Summary</a:t>
            </a:r>
          </a:p>
        </p:txBody>
      </p:sp>
      <p:sp>
        <p:nvSpPr>
          <p:cNvPr id="46" name="object 17">
            <a:extLst>
              <a:ext uri="{FF2B5EF4-FFF2-40B4-BE49-F238E27FC236}">
                <a16:creationId xmlns:a16="http://schemas.microsoft.com/office/drawing/2014/main" id="{E3E01F97-4C7C-4B60-9B60-7EA1B8FC8919}"/>
              </a:ext>
            </a:extLst>
          </p:cNvPr>
          <p:cNvSpPr/>
          <p:nvPr/>
        </p:nvSpPr>
        <p:spPr>
          <a:xfrm>
            <a:off x="795797" y="1440657"/>
            <a:ext cx="7416000" cy="360000"/>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solidFill>
            <a:srgbClr val="1A1A1A"/>
          </a:solidFill>
          <a:ln>
            <a:noFill/>
          </a:ln>
        </p:spPr>
        <p:txBody>
          <a:bodyPr wrap="square" lIns="0" tIns="0" rIns="0" bIns="0" rtlCol="0" anchor="ctr"/>
          <a:lstStyle/>
          <a:p>
            <a:r>
              <a:rPr lang="de-DE" b="1">
                <a:solidFill>
                  <a:schemeClr val="bg1"/>
                </a:solidFill>
              </a:rPr>
              <a:t>  Unternehmensprofil</a:t>
            </a:r>
          </a:p>
        </p:txBody>
      </p:sp>
      <p:sp>
        <p:nvSpPr>
          <p:cNvPr id="47" name="object 17">
            <a:extLst>
              <a:ext uri="{FF2B5EF4-FFF2-40B4-BE49-F238E27FC236}">
                <a16:creationId xmlns:a16="http://schemas.microsoft.com/office/drawing/2014/main" id="{13E852B0-6F97-4A21-9983-735923AB43C9}"/>
              </a:ext>
            </a:extLst>
          </p:cNvPr>
          <p:cNvSpPr/>
          <p:nvPr/>
        </p:nvSpPr>
        <p:spPr>
          <a:xfrm>
            <a:off x="795797" y="1946017"/>
            <a:ext cx="7416000" cy="360000"/>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solidFill>
            <a:srgbClr val="1A1A1A"/>
          </a:solidFill>
          <a:ln>
            <a:noFill/>
          </a:ln>
        </p:spPr>
        <p:txBody>
          <a:bodyPr wrap="square" lIns="0" tIns="0" rIns="0" bIns="0" rtlCol="0" anchor="ctr"/>
          <a:lstStyle/>
          <a:p>
            <a:r>
              <a:rPr lang="de-DE" b="1">
                <a:solidFill>
                  <a:schemeClr val="bg1"/>
                </a:solidFill>
              </a:rPr>
              <a:t>  Organisationsstruktur</a:t>
            </a:r>
          </a:p>
        </p:txBody>
      </p:sp>
      <p:sp>
        <p:nvSpPr>
          <p:cNvPr id="48" name="object 17">
            <a:extLst>
              <a:ext uri="{FF2B5EF4-FFF2-40B4-BE49-F238E27FC236}">
                <a16:creationId xmlns:a16="http://schemas.microsoft.com/office/drawing/2014/main" id="{E18BE27D-CA8A-4294-8CBC-3B625999E447}"/>
              </a:ext>
            </a:extLst>
          </p:cNvPr>
          <p:cNvSpPr/>
          <p:nvPr/>
        </p:nvSpPr>
        <p:spPr>
          <a:xfrm>
            <a:off x="795797" y="2463153"/>
            <a:ext cx="7416000" cy="360000"/>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solidFill>
            <a:srgbClr val="1A1A1A"/>
          </a:solidFill>
          <a:ln>
            <a:noFill/>
          </a:ln>
        </p:spPr>
        <p:txBody>
          <a:bodyPr wrap="square" lIns="0" tIns="0" rIns="0" bIns="0" rtlCol="0" anchor="ctr"/>
          <a:lstStyle/>
          <a:p>
            <a:r>
              <a:rPr lang="de-DE" b="1">
                <a:solidFill>
                  <a:schemeClr val="bg1"/>
                </a:solidFill>
              </a:rPr>
              <a:t>  Produkte und Dienstleistungen</a:t>
            </a:r>
          </a:p>
        </p:txBody>
      </p:sp>
      <p:sp>
        <p:nvSpPr>
          <p:cNvPr id="49" name="object 17">
            <a:extLst>
              <a:ext uri="{FF2B5EF4-FFF2-40B4-BE49-F238E27FC236}">
                <a16:creationId xmlns:a16="http://schemas.microsoft.com/office/drawing/2014/main" id="{55BB12BE-F548-4F3C-A730-019931124C70}"/>
              </a:ext>
            </a:extLst>
          </p:cNvPr>
          <p:cNvSpPr/>
          <p:nvPr/>
        </p:nvSpPr>
        <p:spPr>
          <a:xfrm>
            <a:off x="795797" y="2974401"/>
            <a:ext cx="7416000" cy="360000"/>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solidFill>
            <a:srgbClr val="1A1A1A"/>
          </a:solidFill>
          <a:ln>
            <a:noFill/>
          </a:ln>
        </p:spPr>
        <p:txBody>
          <a:bodyPr wrap="square" lIns="0" tIns="0" rIns="0" bIns="0" rtlCol="0" anchor="ctr"/>
          <a:lstStyle/>
          <a:p>
            <a:r>
              <a:rPr lang="de-DE" b="1">
                <a:solidFill>
                  <a:schemeClr val="bg1"/>
                </a:solidFill>
              </a:rPr>
              <a:t>  Kunden und Partner / Marketing und Vertrieb</a:t>
            </a:r>
          </a:p>
        </p:txBody>
      </p:sp>
      <p:sp>
        <p:nvSpPr>
          <p:cNvPr id="50" name="object 17">
            <a:extLst>
              <a:ext uri="{FF2B5EF4-FFF2-40B4-BE49-F238E27FC236}">
                <a16:creationId xmlns:a16="http://schemas.microsoft.com/office/drawing/2014/main" id="{8B6D3237-5834-43E0-9C3D-68BD4F515466}"/>
              </a:ext>
            </a:extLst>
          </p:cNvPr>
          <p:cNvSpPr/>
          <p:nvPr/>
        </p:nvSpPr>
        <p:spPr>
          <a:xfrm>
            <a:off x="795797" y="3485649"/>
            <a:ext cx="7416000" cy="360000"/>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solidFill>
            <a:srgbClr val="1A1A1A"/>
          </a:solidFill>
          <a:ln>
            <a:noFill/>
          </a:ln>
        </p:spPr>
        <p:txBody>
          <a:bodyPr wrap="square" lIns="0" tIns="0" rIns="0" bIns="0" rtlCol="0" anchor="ctr"/>
          <a:lstStyle/>
          <a:p>
            <a:r>
              <a:rPr lang="de-DE" b="1">
                <a:solidFill>
                  <a:schemeClr val="bg1"/>
                </a:solidFill>
              </a:rPr>
              <a:t>  Markt und Wettbewerb</a:t>
            </a:r>
          </a:p>
        </p:txBody>
      </p:sp>
      <p:sp>
        <p:nvSpPr>
          <p:cNvPr id="51" name="object 17">
            <a:extLst>
              <a:ext uri="{FF2B5EF4-FFF2-40B4-BE49-F238E27FC236}">
                <a16:creationId xmlns:a16="http://schemas.microsoft.com/office/drawing/2014/main" id="{DA309070-F3FB-46D4-94BD-656F2BBBE25A}"/>
              </a:ext>
            </a:extLst>
          </p:cNvPr>
          <p:cNvSpPr/>
          <p:nvPr/>
        </p:nvSpPr>
        <p:spPr>
          <a:xfrm>
            <a:off x="795797" y="3996897"/>
            <a:ext cx="7416000" cy="360000"/>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solidFill>
            <a:srgbClr val="1A1A1A"/>
          </a:solidFill>
          <a:ln>
            <a:noFill/>
          </a:ln>
        </p:spPr>
        <p:txBody>
          <a:bodyPr wrap="square" lIns="0" tIns="0" rIns="0" bIns="0" rtlCol="0" anchor="ctr"/>
          <a:lstStyle/>
          <a:p>
            <a:r>
              <a:rPr lang="de-DE" b="1">
                <a:solidFill>
                  <a:schemeClr val="bg1"/>
                </a:solidFill>
              </a:rPr>
              <a:t>  Finanzdaten </a:t>
            </a:r>
          </a:p>
        </p:txBody>
      </p:sp>
      <p:sp>
        <p:nvSpPr>
          <p:cNvPr id="52" name="object 17">
            <a:extLst>
              <a:ext uri="{FF2B5EF4-FFF2-40B4-BE49-F238E27FC236}">
                <a16:creationId xmlns:a16="http://schemas.microsoft.com/office/drawing/2014/main" id="{160FE14E-14C6-4545-A524-61C47E22F7FA}"/>
              </a:ext>
            </a:extLst>
          </p:cNvPr>
          <p:cNvSpPr/>
          <p:nvPr/>
        </p:nvSpPr>
        <p:spPr>
          <a:xfrm>
            <a:off x="795797" y="4508145"/>
            <a:ext cx="7416000" cy="360000"/>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solidFill>
            <a:srgbClr val="1A1A1A"/>
          </a:solidFill>
          <a:ln>
            <a:noFill/>
          </a:ln>
        </p:spPr>
        <p:txBody>
          <a:bodyPr wrap="square" lIns="0" tIns="0" rIns="0" bIns="0" rtlCol="0" anchor="ctr"/>
          <a:lstStyle/>
          <a:p>
            <a:r>
              <a:rPr lang="de-DE" b="1">
                <a:solidFill>
                  <a:schemeClr val="bg1"/>
                </a:solidFill>
              </a:rPr>
              <a:t>  Informationen zur Angebotsabgabe</a:t>
            </a:r>
          </a:p>
        </p:txBody>
      </p:sp>
      <p:grpSp>
        <p:nvGrpSpPr>
          <p:cNvPr id="7" name="Gruppieren 6">
            <a:extLst>
              <a:ext uri="{FF2B5EF4-FFF2-40B4-BE49-F238E27FC236}">
                <a16:creationId xmlns:a16="http://schemas.microsoft.com/office/drawing/2014/main" id="{196E498F-2560-4F27-9C33-A0CA81B06106}"/>
              </a:ext>
            </a:extLst>
          </p:cNvPr>
          <p:cNvGrpSpPr/>
          <p:nvPr/>
        </p:nvGrpSpPr>
        <p:grpSpPr>
          <a:xfrm>
            <a:off x="316886" y="926434"/>
            <a:ext cx="406463" cy="4452958"/>
            <a:chOff x="354119" y="963378"/>
            <a:chExt cx="406463" cy="4452958"/>
          </a:xfrm>
          <a:solidFill>
            <a:srgbClr val="1A1A1A"/>
          </a:solidFill>
        </p:grpSpPr>
        <p:sp>
          <p:nvSpPr>
            <p:cNvPr id="3" name="Rechteck 2">
              <a:extLst>
                <a:ext uri="{FF2B5EF4-FFF2-40B4-BE49-F238E27FC236}">
                  <a16:creationId xmlns:a16="http://schemas.microsoft.com/office/drawing/2014/main" id="{FA1C86F2-A159-44DF-AAD7-3423C1E5CDFD}"/>
                </a:ext>
              </a:extLst>
            </p:cNvPr>
            <p:cNvSpPr/>
            <p:nvPr/>
          </p:nvSpPr>
          <p:spPr>
            <a:xfrm>
              <a:off x="354393" y="963378"/>
              <a:ext cx="405915"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1</a:t>
              </a:r>
            </a:p>
          </p:txBody>
        </p:sp>
        <p:sp>
          <p:nvSpPr>
            <p:cNvPr id="13" name="Rechteck 12">
              <a:extLst>
                <a:ext uri="{FF2B5EF4-FFF2-40B4-BE49-F238E27FC236}">
                  <a16:creationId xmlns:a16="http://schemas.microsoft.com/office/drawing/2014/main" id="{78F710E2-1A74-4B19-AFB3-E697CEB36AB4}"/>
                </a:ext>
              </a:extLst>
            </p:cNvPr>
            <p:cNvSpPr/>
            <p:nvPr/>
          </p:nvSpPr>
          <p:spPr>
            <a:xfrm>
              <a:off x="354393" y="1475383"/>
              <a:ext cx="405897"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t>2</a:t>
              </a:r>
            </a:p>
          </p:txBody>
        </p:sp>
        <p:sp>
          <p:nvSpPr>
            <p:cNvPr id="17" name="Rechteck 16">
              <a:extLst>
                <a:ext uri="{FF2B5EF4-FFF2-40B4-BE49-F238E27FC236}">
                  <a16:creationId xmlns:a16="http://schemas.microsoft.com/office/drawing/2014/main" id="{05DFBABC-15F2-49D7-BA20-8D98E4BD4B1D}"/>
                </a:ext>
              </a:extLst>
            </p:cNvPr>
            <p:cNvSpPr/>
            <p:nvPr/>
          </p:nvSpPr>
          <p:spPr>
            <a:xfrm>
              <a:off x="354393" y="1988107"/>
              <a:ext cx="405897"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t>3</a:t>
              </a:r>
            </a:p>
          </p:txBody>
        </p:sp>
        <p:sp>
          <p:nvSpPr>
            <p:cNvPr id="19" name="Rechteck 18">
              <a:extLst>
                <a:ext uri="{FF2B5EF4-FFF2-40B4-BE49-F238E27FC236}">
                  <a16:creationId xmlns:a16="http://schemas.microsoft.com/office/drawing/2014/main" id="{49BC67FD-F1E9-4EC5-BA62-30D993BC954B}"/>
                </a:ext>
              </a:extLst>
            </p:cNvPr>
            <p:cNvSpPr/>
            <p:nvPr/>
          </p:nvSpPr>
          <p:spPr>
            <a:xfrm>
              <a:off x="354393" y="2498621"/>
              <a:ext cx="405897"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t>4</a:t>
              </a:r>
            </a:p>
          </p:txBody>
        </p:sp>
        <p:sp>
          <p:nvSpPr>
            <p:cNvPr id="21" name="Rechteck 20">
              <a:extLst>
                <a:ext uri="{FF2B5EF4-FFF2-40B4-BE49-F238E27FC236}">
                  <a16:creationId xmlns:a16="http://schemas.microsoft.com/office/drawing/2014/main" id="{858B8263-6F99-4922-AC68-A2EA48AECE6C}"/>
                </a:ext>
              </a:extLst>
            </p:cNvPr>
            <p:cNvSpPr/>
            <p:nvPr/>
          </p:nvSpPr>
          <p:spPr>
            <a:xfrm>
              <a:off x="354393" y="3011345"/>
              <a:ext cx="405897"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t>5</a:t>
              </a:r>
            </a:p>
          </p:txBody>
        </p:sp>
        <p:sp>
          <p:nvSpPr>
            <p:cNvPr id="23" name="Rechteck 22">
              <a:extLst>
                <a:ext uri="{FF2B5EF4-FFF2-40B4-BE49-F238E27FC236}">
                  <a16:creationId xmlns:a16="http://schemas.microsoft.com/office/drawing/2014/main" id="{C866A1D7-BE37-49CD-B5F3-E51226C0D47E}"/>
                </a:ext>
              </a:extLst>
            </p:cNvPr>
            <p:cNvSpPr/>
            <p:nvPr/>
          </p:nvSpPr>
          <p:spPr>
            <a:xfrm>
              <a:off x="354119" y="3522593"/>
              <a:ext cx="406171"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t>6</a:t>
              </a:r>
            </a:p>
          </p:txBody>
        </p:sp>
        <p:sp>
          <p:nvSpPr>
            <p:cNvPr id="25" name="Rechteck 24">
              <a:extLst>
                <a:ext uri="{FF2B5EF4-FFF2-40B4-BE49-F238E27FC236}">
                  <a16:creationId xmlns:a16="http://schemas.microsoft.com/office/drawing/2014/main" id="{3AE92A45-D4B9-4EB4-9272-6A1BBC0FA394}"/>
                </a:ext>
              </a:extLst>
            </p:cNvPr>
            <p:cNvSpPr/>
            <p:nvPr/>
          </p:nvSpPr>
          <p:spPr>
            <a:xfrm>
              <a:off x="354393" y="4033841"/>
              <a:ext cx="406189"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t>7</a:t>
              </a:r>
            </a:p>
          </p:txBody>
        </p:sp>
        <p:sp>
          <p:nvSpPr>
            <p:cNvPr id="27" name="Rechteck 26">
              <a:extLst>
                <a:ext uri="{FF2B5EF4-FFF2-40B4-BE49-F238E27FC236}">
                  <a16:creationId xmlns:a16="http://schemas.microsoft.com/office/drawing/2014/main" id="{2F6694AA-961D-4C83-B21B-80A62EF95810}"/>
                </a:ext>
              </a:extLst>
            </p:cNvPr>
            <p:cNvSpPr/>
            <p:nvPr/>
          </p:nvSpPr>
          <p:spPr>
            <a:xfrm>
              <a:off x="354393" y="4529762"/>
              <a:ext cx="406171"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t>8</a:t>
              </a:r>
            </a:p>
          </p:txBody>
        </p:sp>
        <p:sp>
          <p:nvSpPr>
            <p:cNvPr id="29" name="Rechteck 28">
              <a:extLst>
                <a:ext uri="{FF2B5EF4-FFF2-40B4-BE49-F238E27FC236}">
                  <a16:creationId xmlns:a16="http://schemas.microsoft.com/office/drawing/2014/main" id="{FEBECEB0-9BF3-4F3E-A08B-08B4F5319121}"/>
                </a:ext>
              </a:extLst>
            </p:cNvPr>
            <p:cNvSpPr/>
            <p:nvPr/>
          </p:nvSpPr>
          <p:spPr>
            <a:xfrm>
              <a:off x="354393" y="5056336"/>
              <a:ext cx="405915"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t>9</a:t>
              </a:r>
            </a:p>
          </p:txBody>
        </p:sp>
      </p:grpSp>
      <p:sp>
        <p:nvSpPr>
          <p:cNvPr id="53" name="object 17">
            <a:extLst>
              <a:ext uri="{FF2B5EF4-FFF2-40B4-BE49-F238E27FC236}">
                <a16:creationId xmlns:a16="http://schemas.microsoft.com/office/drawing/2014/main" id="{D7D9D1CC-D162-4445-A9E0-4873154CD0F2}"/>
              </a:ext>
            </a:extLst>
          </p:cNvPr>
          <p:cNvSpPr/>
          <p:nvPr/>
        </p:nvSpPr>
        <p:spPr>
          <a:xfrm>
            <a:off x="795797" y="5019392"/>
            <a:ext cx="7416000" cy="360000"/>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solidFill>
            <a:srgbClr val="1A1A1A"/>
          </a:solidFill>
          <a:ln>
            <a:noFill/>
          </a:ln>
        </p:spPr>
        <p:txBody>
          <a:bodyPr wrap="square" lIns="0" tIns="0" rIns="0" bIns="0" rtlCol="0" anchor="ctr"/>
          <a:lstStyle/>
          <a:p>
            <a:pPr marL="85725">
              <a:spcBef>
                <a:spcPts val="1200"/>
              </a:spcBef>
            </a:pPr>
            <a:r>
              <a:rPr lang="de-DE" b="1">
                <a:solidFill>
                  <a:schemeClr val="bg1"/>
                </a:solidFill>
              </a:rPr>
              <a:t>Appendix</a:t>
            </a:r>
          </a:p>
        </p:txBody>
      </p:sp>
      <p:grpSp>
        <p:nvGrpSpPr>
          <p:cNvPr id="5" name="Gruppieren 4">
            <a:extLst>
              <a:ext uri="{FF2B5EF4-FFF2-40B4-BE49-F238E27FC236}">
                <a16:creationId xmlns:a16="http://schemas.microsoft.com/office/drawing/2014/main" id="{D4DDD8E1-0745-45DC-B27E-9EC23DED3D31}"/>
              </a:ext>
            </a:extLst>
          </p:cNvPr>
          <p:cNvGrpSpPr/>
          <p:nvPr/>
        </p:nvGrpSpPr>
        <p:grpSpPr>
          <a:xfrm>
            <a:off x="8287578" y="926434"/>
            <a:ext cx="1879200" cy="4450271"/>
            <a:chOff x="8280034" y="966065"/>
            <a:chExt cx="1879200" cy="4450271"/>
          </a:xfrm>
          <a:solidFill>
            <a:srgbClr val="1A1A1A"/>
          </a:solidFill>
        </p:grpSpPr>
        <p:sp>
          <p:nvSpPr>
            <p:cNvPr id="54" name="object 17">
              <a:extLst>
                <a:ext uri="{FF2B5EF4-FFF2-40B4-BE49-F238E27FC236}">
                  <a16:creationId xmlns:a16="http://schemas.microsoft.com/office/drawing/2014/main" id="{0C8D0FAC-2431-430D-9175-ED8DB435502C}"/>
                </a:ext>
              </a:extLst>
            </p:cNvPr>
            <p:cNvSpPr/>
            <p:nvPr/>
          </p:nvSpPr>
          <p:spPr>
            <a:xfrm>
              <a:off x="8280034" y="966065"/>
              <a:ext cx="1879200" cy="356400"/>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grpFill/>
            <a:ln>
              <a:noFill/>
            </a:ln>
          </p:spPr>
          <p:txBody>
            <a:bodyPr wrap="square" lIns="0" tIns="0" rIns="0" bIns="0" rtlCol="0" anchor="ctr"/>
            <a:lstStyle/>
            <a:p>
              <a:pPr algn="ctr"/>
              <a:r>
                <a:rPr lang="de-DE" b="1">
                  <a:solidFill>
                    <a:schemeClr val="bg1"/>
                  </a:solidFill>
                </a:rPr>
                <a:t>  4</a:t>
              </a:r>
            </a:p>
          </p:txBody>
        </p:sp>
        <p:sp>
          <p:nvSpPr>
            <p:cNvPr id="55" name="object 17">
              <a:extLst>
                <a:ext uri="{FF2B5EF4-FFF2-40B4-BE49-F238E27FC236}">
                  <a16:creationId xmlns:a16="http://schemas.microsoft.com/office/drawing/2014/main" id="{69845376-E826-406D-954E-73BF4FD942CD}"/>
                </a:ext>
              </a:extLst>
            </p:cNvPr>
            <p:cNvSpPr/>
            <p:nvPr/>
          </p:nvSpPr>
          <p:spPr>
            <a:xfrm>
              <a:off x="8280034" y="1477601"/>
              <a:ext cx="1879200" cy="360000"/>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grpFill/>
            <a:ln>
              <a:noFill/>
            </a:ln>
          </p:spPr>
          <p:txBody>
            <a:bodyPr wrap="square" lIns="0" tIns="0" rIns="0" bIns="0" rtlCol="0" anchor="ctr"/>
            <a:lstStyle/>
            <a:p>
              <a:pPr algn="ctr"/>
              <a:r>
                <a:rPr lang="de-DE" b="1">
                  <a:solidFill>
                    <a:schemeClr val="bg1"/>
                  </a:solidFill>
                </a:rPr>
                <a:t>  7 </a:t>
              </a:r>
            </a:p>
          </p:txBody>
        </p:sp>
        <p:sp>
          <p:nvSpPr>
            <p:cNvPr id="56" name="object 17">
              <a:extLst>
                <a:ext uri="{FF2B5EF4-FFF2-40B4-BE49-F238E27FC236}">
                  <a16:creationId xmlns:a16="http://schemas.microsoft.com/office/drawing/2014/main" id="{E36FAE0D-22A5-4E18-BDC8-EA99AB70EA26}"/>
                </a:ext>
              </a:extLst>
            </p:cNvPr>
            <p:cNvSpPr/>
            <p:nvPr/>
          </p:nvSpPr>
          <p:spPr>
            <a:xfrm>
              <a:off x="8280034" y="1988107"/>
              <a:ext cx="1879200" cy="360000"/>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grpFill/>
            <a:ln>
              <a:noFill/>
            </a:ln>
          </p:spPr>
          <p:txBody>
            <a:bodyPr wrap="square" lIns="0" tIns="0" rIns="0" bIns="0" rtlCol="0" anchor="ctr"/>
            <a:lstStyle/>
            <a:p>
              <a:pPr algn="ctr"/>
              <a:r>
                <a:rPr lang="de-DE" b="1">
                  <a:solidFill>
                    <a:schemeClr val="bg1"/>
                  </a:solidFill>
                </a:rPr>
                <a:t>  11</a:t>
              </a:r>
            </a:p>
          </p:txBody>
        </p:sp>
        <p:sp>
          <p:nvSpPr>
            <p:cNvPr id="57" name="object 17">
              <a:extLst>
                <a:ext uri="{FF2B5EF4-FFF2-40B4-BE49-F238E27FC236}">
                  <a16:creationId xmlns:a16="http://schemas.microsoft.com/office/drawing/2014/main" id="{881E5828-DCD3-4FF9-A8C7-B02C23837049}"/>
                </a:ext>
              </a:extLst>
            </p:cNvPr>
            <p:cNvSpPr/>
            <p:nvPr/>
          </p:nvSpPr>
          <p:spPr>
            <a:xfrm>
              <a:off x="8280034" y="2498621"/>
              <a:ext cx="1879200" cy="360000"/>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grpFill/>
            <a:ln>
              <a:noFill/>
            </a:ln>
          </p:spPr>
          <p:txBody>
            <a:bodyPr wrap="square" lIns="0" tIns="0" rIns="0" bIns="0" rtlCol="0" anchor="ctr"/>
            <a:lstStyle/>
            <a:p>
              <a:pPr algn="ctr"/>
              <a:r>
                <a:rPr lang="de-DE" b="1">
                  <a:solidFill>
                    <a:schemeClr val="bg1"/>
                  </a:solidFill>
                </a:rPr>
                <a:t>  15</a:t>
              </a:r>
            </a:p>
          </p:txBody>
        </p:sp>
        <p:sp>
          <p:nvSpPr>
            <p:cNvPr id="58" name="object 17">
              <a:extLst>
                <a:ext uri="{FF2B5EF4-FFF2-40B4-BE49-F238E27FC236}">
                  <a16:creationId xmlns:a16="http://schemas.microsoft.com/office/drawing/2014/main" id="{D97CFBFA-CA17-4AA9-BEEE-9D1652D0CABD}"/>
                </a:ext>
              </a:extLst>
            </p:cNvPr>
            <p:cNvSpPr/>
            <p:nvPr/>
          </p:nvSpPr>
          <p:spPr>
            <a:xfrm>
              <a:off x="8280034" y="3012500"/>
              <a:ext cx="1879200" cy="360000"/>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grpFill/>
            <a:ln>
              <a:noFill/>
            </a:ln>
          </p:spPr>
          <p:txBody>
            <a:bodyPr wrap="square" lIns="0" tIns="0" rIns="0" bIns="0" rtlCol="0" anchor="ctr"/>
            <a:lstStyle/>
            <a:p>
              <a:pPr algn="ctr"/>
              <a:r>
                <a:rPr lang="de-DE" b="1">
                  <a:solidFill>
                    <a:schemeClr val="bg1"/>
                  </a:solidFill>
                </a:rPr>
                <a:t>  19</a:t>
              </a:r>
            </a:p>
          </p:txBody>
        </p:sp>
        <p:sp>
          <p:nvSpPr>
            <p:cNvPr id="59" name="object 17">
              <a:extLst>
                <a:ext uri="{FF2B5EF4-FFF2-40B4-BE49-F238E27FC236}">
                  <a16:creationId xmlns:a16="http://schemas.microsoft.com/office/drawing/2014/main" id="{FC2F0904-F8A3-4997-8CB7-103825F38BCD}"/>
                </a:ext>
              </a:extLst>
            </p:cNvPr>
            <p:cNvSpPr/>
            <p:nvPr/>
          </p:nvSpPr>
          <p:spPr>
            <a:xfrm>
              <a:off x="8280034" y="3522593"/>
              <a:ext cx="1879200" cy="360000"/>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grpFill/>
            <a:ln>
              <a:noFill/>
            </a:ln>
          </p:spPr>
          <p:txBody>
            <a:bodyPr wrap="square" lIns="0" tIns="0" rIns="0" bIns="0" rtlCol="0" anchor="ctr"/>
            <a:lstStyle/>
            <a:p>
              <a:pPr algn="ctr"/>
              <a:r>
                <a:rPr lang="de-DE" b="1">
                  <a:solidFill>
                    <a:schemeClr val="bg1"/>
                  </a:solidFill>
                </a:rPr>
                <a:t>  21</a:t>
              </a:r>
            </a:p>
          </p:txBody>
        </p:sp>
        <p:sp>
          <p:nvSpPr>
            <p:cNvPr id="60" name="object 17">
              <a:extLst>
                <a:ext uri="{FF2B5EF4-FFF2-40B4-BE49-F238E27FC236}">
                  <a16:creationId xmlns:a16="http://schemas.microsoft.com/office/drawing/2014/main" id="{22E088AF-1D6D-41D0-96B5-79E78DA10D91}"/>
                </a:ext>
              </a:extLst>
            </p:cNvPr>
            <p:cNvSpPr/>
            <p:nvPr/>
          </p:nvSpPr>
          <p:spPr>
            <a:xfrm>
              <a:off x="8280034" y="4033841"/>
              <a:ext cx="1879200" cy="360000"/>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grpFill/>
            <a:ln>
              <a:noFill/>
            </a:ln>
          </p:spPr>
          <p:txBody>
            <a:bodyPr wrap="square" lIns="0" tIns="0" rIns="0" bIns="0" rtlCol="0" anchor="ctr"/>
            <a:lstStyle/>
            <a:p>
              <a:pPr algn="ctr"/>
              <a:r>
                <a:rPr lang="de-DE" b="1">
                  <a:solidFill>
                    <a:schemeClr val="bg1"/>
                  </a:solidFill>
                </a:rPr>
                <a:t>  26</a:t>
              </a:r>
            </a:p>
          </p:txBody>
        </p:sp>
        <p:sp>
          <p:nvSpPr>
            <p:cNvPr id="61" name="object 17">
              <a:extLst>
                <a:ext uri="{FF2B5EF4-FFF2-40B4-BE49-F238E27FC236}">
                  <a16:creationId xmlns:a16="http://schemas.microsoft.com/office/drawing/2014/main" id="{786063C5-F1FF-43F4-AFB4-74EE6365B055}"/>
                </a:ext>
              </a:extLst>
            </p:cNvPr>
            <p:cNvSpPr/>
            <p:nvPr/>
          </p:nvSpPr>
          <p:spPr>
            <a:xfrm>
              <a:off x="8280034" y="4545089"/>
              <a:ext cx="1879200" cy="360000"/>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grpFill/>
            <a:ln>
              <a:noFill/>
            </a:ln>
          </p:spPr>
          <p:txBody>
            <a:bodyPr wrap="square" lIns="0" tIns="0" rIns="0" bIns="0" rtlCol="0" anchor="ctr"/>
            <a:lstStyle/>
            <a:p>
              <a:pPr algn="ctr"/>
              <a:r>
                <a:rPr lang="de-DE" b="1">
                  <a:solidFill>
                    <a:schemeClr val="bg1"/>
                  </a:solidFill>
                </a:rPr>
                <a:t>  33</a:t>
              </a:r>
            </a:p>
          </p:txBody>
        </p:sp>
        <p:sp>
          <p:nvSpPr>
            <p:cNvPr id="62" name="object 17">
              <a:extLst>
                <a:ext uri="{FF2B5EF4-FFF2-40B4-BE49-F238E27FC236}">
                  <a16:creationId xmlns:a16="http://schemas.microsoft.com/office/drawing/2014/main" id="{5CCC3AD2-2735-4CAA-B890-75DDE308170D}"/>
                </a:ext>
              </a:extLst>
            </p:cNvPr>
            <p:cNvSpPr/>
            <p:nvPr/>
          </p:nvSpPr>
          <p:spPr>
            <a:xfrm>
              <a:off x="8280034" y="5056336"/>
              <a:ext cx="1879200" cy="360000"/>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grpFill/>
            <a:ln>
              <a:noFill/>
            </a:ln>
          </p:spPr>
          <p:txBody>
            <a:bodyPr wrap="square" lIns="0" tIns="0" rIns="0" bIns="0" rtlCol="0" anchor="ctr"/>
            <a:lstStyle/>
            <a:p>
              <a:pPr algn="ctr"/>
              <a:r>
                <a:rPr lang="de-DE" b="1">
                  <a:solidFill>
                    <a:schemeClr val="bg1"/>
                  </a:solidFill>
                </a:rPr>
                <a:t>  35</a:t>
              </a:r>
            </a:p>
          </p:txBody>
        </p:sp>
      </p:grpSp>
    </p:spTree>
    <p:extLst>
      <p:ext uri="{BB962C8B-B14F-4D97-AF65-F5344CB8AC3E}">
        <p14:creationId xmlns:p14="http://schemas.microsoft.com/office/powerpoint/2010/main" val="705361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8">
            <a:extLst>
              <a:ext uri="{FF2B5EF4-FFF2-40B4-BE49-F238E27FC236}">
                <a16:creationId xmlns:a16="http://schemas.microsoft.com/office/drawing/2014/main" id="{97A2A77E-83F7-4653-BD19-7C76DC1DD3CE}"/>
              </a:ext>
            </a:extLst>
          </p:cNvPr>
          <p:cNvSpPr/>
          <p:nvPr/>
        </p:nvSpPr>
        <p:spPr>
          <a:xfrm>
            <a:off x="7215751" y="1274953"/>
            <a:ext cx="2876543" cy="3339310"/>
          </a:xfrm>
          <a:custGeom>
            <a:avLst/>
            <a:gdLst/>
            <a:ahLst/>
            <a:cxnLst/>
            <a:rect l="l" t="t" r="r" b="b"/>
            <a:pathLst>
              <a:path w="3761740" h="2159635">
                <a:moveTo>
                  <a:pt x="0" y="0"/>
                </a:moveTo>
                <a:lnTo>
                  <a:pt x="3761231" y="0"/>
                </a:lnTo>
                <a:lnTo>
                  <a:pt x="3761231" y="2159508"/>
                </a:lnTo>
                <a:lnTo>
                  <a:pt x="0" y="2159508"/>
                </a:lnTo>
                <a:lnTo>
                  <a:pt x="0" y="0"/>
                </a:lnTo>
                <a:close/>
              </a:path>
            </a:pathLst>
          </a:custGeom>
          <a:solidFill>
            <a:srgbClr val="F2F2F2"/>
          </a:solidFill>
        </p:spPr>
        <p:txBody>
          <a:bodyPr wrap="square" lIns="0" tIns="0" rIns="0" bIns="0" rtlCol="0"/>
          <a:lstStyle/>
          <a:p>
            <a:pPr marL="93663" algn="just"/>
            <a:endParaRPr lang="de-DE" sz="1400">
              <a:solidFill>
                <a:schemeClr val="bg1"/>
              </a:solidFill>
              <a:latin typeface="Calibri"/>
              <a:cs typeface="Calibri"/>
            </a:endParaRPr>
          </a:p>
        </p:txBody>
      </p:sp>
      <p:sp>
        <p:nvSpPr>
          <p:cNvPr id="42" name="object 13">
            <a:extLst>
              <a:ext uri="{FF2B5EF4-FFF2-40B4-BE49-F238E27FC236}">
                <a16:creationId xmlns:a16="http://schemas.microsoft.com/office/drawing/2014/main" id="{636855C7-C16A-45A0-93A5-923705817DF8}"/>
              </a:ext>
            </a:extLst>
          </p:cNvPr>
          <p:cNvSpPr/>
          <p:nvPr/>
        </p:nvSpPr>
        <p:spPr>
          <a:xfrm>
            <a:off x="273139" y="5190667"/>
            <a:ext cx="9890115" cy="95364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1A1A1A"/>
          </a:solidFill>
          <a:ln>
            <a:noFill/>
          </a:ln>
        </p:spPr>
        <p:txBody>
          <a:bodyPr wrap="square" lIns="0" tIns="0" rIns="0" bIns="0" rtlCol="0"/>
          <a:lstStyle/>
          <a:p>
            <a:pPr marL="285750" indent="-285750" algn="just">
              <a:buFont typeface="Arial" panose="020B0604020202020204" pitchFamily="34" charset="0"/>
              <a:buChar char="•"/>
            </a:pPr>
            <a:endParaRPr lang="de-DE" sz="1400" b="1">
              <a:solidFill>
                <a:schemeClr val="bg1"/>
              </a:solidFill>
            </a:endParaRPr>
          </a:p>
        </p:txBody>
      </p:sp>
      <p:sp>
        <p:nvSpPr>
          <p:cNvPr id="2" name="Titel 1">
            <a:extLst>
              <a:ext uri="{FF2B5EF4-FFF2-40B4-BE49-F238E27FC236}">
                <a16:creationId xmlns:a16="http://schemas.microsoft.com/office/drawing/2014/main" id="{C1E6EBE8-3874-48DF-964A-B23A7CC7B215}"/>
              </a:ext>
            </a:extLst>
          </p:cNvPr>
          <p:cNvSpPr>
            <a:spLocks noGrp="1"/>
          </p:cNvSpPr>
          <p:nvPr>
            <p:ph type="title"/>
          </p:nvPr>
        </p:nvSpPr>
        <p:spPr>
          <a:xfrm>
            <a:off x="302807" y="125620"/>
            <a:ext cx="9903694" cy="684121"/>
          </a:xfrm>
        </p:spPr>
        <p:txBody>
          <a:bodyPr/>
          <a:lstStyle/>
          <a:p>
            <a:r>
              <a:rPr lang="de-DE"/>
              <a:t>Historischer Cash-Flow und Planung</a:t>
            </a:r>
          </a:p>
        </p:txBody>
      </p:sp>
      <p:sp>
        <p:nvSpPr>
          <p:cNvPr id="31" name="object 19">
            <a:extLst>
              <a:ext uri="{FF2B5EF4-FFF2-40B4-BE49-F238E27FC236}">
                <a16:creationId xmlns:a16="http://schemas.microsoft.com/office/drawing/2014/main" id="{D7AE6437-C4AF-4713-8C6F-0E4497058174}"/>
              </a:ext>
            </a:extLst>
          </p:cNvPr>
          <p:cNvSpPr txBox="1"/>
          <p:nvPr/>
        </p:nvSpPr>
        <p:spPr>
          <a:xfrm>
            <a:off x="7147028" y="926797"/>
            <a:ext cx="3014132" cy="288000"/>
          </a:xfrm>
          <a:prstGeom prst="rect">
            <a:avLst/>
          </a:prstGeom>
          <a:solidFill>
            <a:srgbClr val="1A1A1A"/>
          </a:solidFill>
          <a:ln>
            <a:noFill/>
          </a:ln>
        </p:spPr>
        <p:txBody>
          <a:bodyPr vert="horz" wrap="square" lIns="0" tIns="70485" rIns="0" bIns="0" rtlCol="0" anchor="ctr">
            <a:spAutoFit/>
          </a:bodyPr>
          <a:lstStyle/>
          <a:p>
            <a:pPr marL="100330">
              <a:lnSpc>
                <a:spcPct val="100000"/>
              </a:lnSpc>
              <a:spcBef>
                <a:spcPts val="555"/>
              </a:spcBef>
            </a:pPr>
            <a:endParaRPr lang="de-DE" sz="1600" b="1">
              <a:solidFill>
                <a:schemeClr val="bg1"/>
              </a:solidFill>
              <a:latin typeface="Calibri"/>
              <a:cs typeface="Calibri"/>
            </a:endParaRPr>
          </a:p>
        </p:txBody>
      </p:sp>
      <p:sp>
        <p:nvSpPr>
          <p:cNvPr id="37" name="Textfeld 36">
            <a:extLst>
              <a:ext uri="{FF2B5EF4-FFF2-40B4-BE49-F238E27FC236}">
                <a16:creationId xmlns:a16="http://schemas.microsoft.com/office/drawing/2014/main" id="{A8AE5655-7F48-4276-8446-5749987D77B8}"/>
              </a:ext>
            </a:extLst>
          </p:cNvPr>
          <p:cNvSpPr txBox="1"/>
          <p:nvPr/>
        </p:nvSpPr>
        <p:spPr>
          <a:xfrm>
            <a:off x="7035183" y="928521"/>
            <a:ext cx="2579416" cy="307777"/>
          </a:xfrm>
          <a:prstGeom prst="rect">
            <a:avLst/>
          </a:prstGeom>
          <a:noFill/>
        </p:spPr>
        <p:txBody>
          <a:bodyPr wrap="square">
            <a:spAutoFit/>
          </a:bodyPr>
          <a:lstStyle/>
          <a:p>
            <a:pPr marL="100330">
              <a:lnSpc>
                <a:spcPct val="100000"/>
              </a:lnSpc>
              <a:spcBef>
                <a:spcPts val="555"/>
              </a:spcBef>
            </a:pPr>
            <a:r>
              <a:rPr lang="de-DE" sz="1400" b="1">
                <a:solidFill>
                  <a:schemeClr val="bg1"/>
                </a:solidFill>
                <a:latin typeface="Calibri"/>
                <a:cs typeface="Calibri"/>
              </a:rPr>
              <a:t>Einflussfaktoren</a:t>
            </a:r>
          </a:p>
        </p:txBody>
      </p:sp>
      <p:sp>
        <p:nvSpPr>
          <p:cNvPr id="44" name="object 12">
            <a:extLst>
              <a:ext uri="{FF2B5EF4-FFF2-40B4-BE49-F238E27FC236}">
                <a16:creationId xmlns:a16="http://schemas.microsoft.com/office/drawing/2014/main" id="{5A1FA028-30EB-4B09-BAF5-5E2A2543DBC2}"/>
              </a:ext>
            </a:extLst>
          </p:cNvPr>
          <p:cNvSpPr/>
          <p:nvPr/>
        </p:nvSpPr>
        <p:spPr>
          <a:xfrm>
            <a:off x="7147026" y="925650"/>
            <a:ext cx="3014133" cy="3754672"/>
          </a:xfrm>
          <a:custGeom>
            <a:avLst/>
            <a:gdLst/>
            <a:ahLst/>
            <a:cxnLst/>
            <a:rect l="l" t="t" r="r" b="b"/>
            <a:pathLst>
              <a:path w="8051800" h="2345690">
                <a:moveTo>
                  <a:pt x="0" y="0"/>
                </a:moveTo>
                <a:lnTo>
                  <a:pt x="8051292" y="0"/>
                </a:lnTo>
                <a:lnTo>
                  <a:pt x="8051292" y="2345435"/>
                </a:lnTo>
                <a:lnTo>
                  <a:pt x="0" y="2345435"/>
                </a:lnTo>
                <a:lnTo>
                  <a:pt x="0" y="0"/>
                </a:lnTo>
                <a:close/>
              </a:path>
            </a:pathLst>
          </a:custGeom>
          <a:ln w="3175">
            <a:solidFill>
              <a:srgbClr val="A5A5A5"/>
            </a:solidFill>
          </a:ln>
        </p:spPr>
        <p:txBody>
          <a:bodyPr wrap="square" lIns="0" tIns="0" rIns="0" bIns="0" rtlCol="0"/>
          <a:lstStyle/>
          <a:p>
            <a:endParaRPr sz="1632"/>
          </a:p>
        </p:txBody>
      </p:sp>
      <p:sp>
        <p:nvSpPr>
          <p:cNvPr id="13" name="Textfeld 12">
            <a:extLst>
              <a:ext uri="{FF2B5EF4-FFF2-40B4-BE49-F238E27FC236}">
                <a16:creationId xmlns:a16="http://schemas.microsoft.com/office/drawing/2014/main" id="{B557AE5B-BFD0-4D34-8BB4-FC9076FE1661}"/>
              </a:ext>
            </a:extLst>
          </p:cNvPr>
          <p:cNvSpPr txBox="1"/>
          <p:nvPr/>
        </p:nvSpPr>
        <p:spPr>
          <a:xfrm>
            <a:off x="7145094" y="1257734"/>
            <a:ext cx="2876543" cy="2492990"/>
          </a:xfrm>
          <a:prstGeom prst="rect">
            <a:avLst/>
          </a:prstGeom>
          <a:noFill/>
        </p:spPr>
        <p:txBody>
          <a:bodyPr wrap="square">
            <a:spAutoFit/>
          </a:bodyPr>
          <a:lstStyle/>
          <a:p>
            <a:pPr marL="93663" algn="just">
              <a:spcBef>
                <a:spcPts val="300"/>
              </a:spcBef>
            </a:pPr>
            <a:r>
              <a:rPr lang="de-DE" sz="1200" b="1" spc="10" dirty="0">
                <a:latin typeface="Calibri"/>
                <a:cs typeface="Calibri"/>
              </a:rPr>
              <a:t>Tilgungen</a:t>
            </a:r>
          </a:p>
          <a:p>
            <a:pPr marL="93663" algn="just">
              <a:spcBef>
                <a:spcPts val="300"/>
              </a:spcBef>
            </a:pPr>
            <a:endParaRPr lang="de-DE" sz="700" b="1" u="sng" spc="10" dirty="0">
              <a:latin typeface="Calibri"/>
              <a:cs typeface="Calibri"/>
            </a:endParaRPr>
          </a:p>
          <a:p>
            <a:pPr marL="93663" algn="just">
              <a:spcBef>
                <a:spcPts val="300"/>
              </a:spcBef>
            </a:pPr>
            <a:r>
              <a:rPr lang="de-DE" sz="1200" spc="10" dirty="0">
                <a:latin typeface="Calibri"/>
                <a:cs typeface="Calibri"/>
              </a:rPr>
              <a:t>In den Jahren 2024 und 2025 hat die </a:t>
            </a:r>
            <a:r>
              <a:rPr lang="de-DE" sz="1200" spc="10" dirty="0" err="1">
                <a:latin typeface="Calibri"/>
                <a:cs typeface="Calibri"/>
              </a:rPr>
              <a:t>Deliverit</a:t>
            </a:r>
            <a:r>
              <a:rPr lang="de-DE" sz="1200" spc="10" dirty="0">
                <a:latin typeface="Calibri"/>
                <a:cs typeface="Calibri"/>
              </a:rPr>
              <a:t> </a:t>
            </a:r>
            <a:r>
              <a:rPr lang="de-DE" sz="1200" spc="10" dirty="0" err="1">
                <a:latin typeface="Calibri"/>
                <a:cs typeface="Calibri"/>
              </a:rPr>
              <a:t>Logistics</a:t>
            </a:r>
            <a:r>
              <a:rPr lang="de-DE" sz="1200" spc="10" dirty="0">
                <a:latin typeface="Calibri"/>
                <a:cs typeface="Calibri"/>
              </a:rPr>
              <a:t> GmbH ihre Verbind-</a:t>
            </a:r>
            <a:r>
              <a:rPr lang="de-DE" sz="1200" spc="10" dirty="0" err="1">
                <a:latin typeface="Calibri"/>
                <a:cs typeface="Calibri"/>
              </a:rPr>
              <a:t>lichkeiten</a:t>
            </a:r>
            <a:r>
              <a:rPr lang="de-DE" sz="1200" spc="10" dirty="0">
                <a:latin typeface="Calibri"/>
                <a:cs typeface="Calibri"/>
              </a:rPr>
              <a:t> um 37,7% reduziert. Insgesamt wurden Verbindlichkeiten in der Höhe von  3.471 TEUR (inklusive Verbindlich-</a:t>
            </a:r>
            <a:r>
              <a:rPr lang="de-DE" sz="1200" spc="10" dirty="0" err="1">
                <a:latin typeface="Calibri"/>
                <a:cs typeface="Calibri"/>
              </a:rPr>
              <a:t>keiten</a:t>
            </a:r>
            <a:r>
              <a:rPr lang="de-DE" sz="1200" spc="10" dirty="0">
                <a:latin typeface="Calibri"/>
                <a:cs typeface="Calibri"/>
              </a:rPr>
              <a:t> aus </a:t>
            </a:r>
            <a:r>
              <a:rPr lang="de-DE" sz="1200" spc="10" dirty="0" err="1">
                <a:latin typeface="Calibri"/>
                <a:cs typeface="Calibri"/>
              </a:rPr>
              <a:t>LuL</a:t>
            </a:r>
            <a:r>
              <a:rPr lang="de-DE" sz="1200" spc="10" dirty="0">
                <a:latin typeface="Calibri"/>
                <a:cs typeface="Calibri"/>
              </a:rPr>
              <a:t>) zurückgezahlt.</a:t>
            </a:r>
          </a:p>
          <a:p>
            <a:pPr marL="93663" algn="just">
              <a:spcBef>
                <a:spcPts val="300"/>
              </a:spcBef>
            </a:pPr>
            <a:endParaRPr lang="de-DE" sz="700" spc="10" dirty="0">
              <a:latin typeface="Calibri"/>
              <a:cs typeface="Calibri"/>
            </a:endParaRPr>
          </a:p>
          <a:p>
            <a:pPr marL="93663" algn="just">
              <a:spcBef>
                <a:spcPts val="300"/>
              </a:spcBef>
            </a:pPr>
            <a:r>
              <a:rPr lang="de-DE" sz="1200" spc="10" dirty="0">
                <a:latin typeface="Calibri"/>
                <a:cs typeface="Calibri"/>
              </a:rPr>
              <a:t>Durch die Tilgungen ist die Zinsbelastung stark gesunken, weshalb </a:t>
            </a:r>
            <a:r>
              <a:rPr lang="de-DE" sz="1200" spc="10" dirty="0" err="1">
                <a:latin typeface="Calibri"/>
                <a:cs typeface="Calibri"/>
              </a:rPr>
              <a:t>Deliverit</a:t>
            </a:r>
            <a:r>
              <a:rPr lang="de-DE" sz="1200" spc="10" dirty="0">
                <a:latin typeface="Calibri"/>
                <a:cs typeface="Calibri"/>
              </a:rPr>
              <a:t> in den nächsten Jahren einen steigenden Flow </a:t>
            </a:r>
            <a:r>
              <a:rPr lang="de-DE" sz="1200" spc="10" dirty="0" err="1">
                <a:latin typeface="Calibri"/>
                <a:cs typeface="Calibri"/>
              </a:rPr>
              <a:t>to</a:t>
            </a:r>
            <a:r>
              <a:rPr lang="de-DE" sz="1200" spc="10" dirty="0">
                <a:latin typeface="Calibri"/>
                <a:cs typeface="Calibri"/>
              </a:rPr>
              <a:t> Equity erwartet.</a:t>
            </a:r>
          </a:p>
        </p:txBody>
      </p:sp>
      <p:sp>
        <p:nvSpPr>
          <p:cNvPr id="17" name="Textfeld 16">
            <a:extLst>
              <a:ext uri="{FF2B5EF4-FFF2-40B4-BE49-F238E27FC236}">
                <a16:creationId xmlns:a16="http://schemas.microsoft.com/office/drawing/2014/main" id="{59966631-2799-46E9-8FCD-6519C639A459}"/>
              </a:ext>
            </a:extLst>
          </p:cNvPr>
          <p:cNvSpPr txBox="1"/>
          <p:nvPr/>
        </p:nvSpPr>
        <p:spPr>
          <a:xfrm>
            <a:off x="285480" y="5256749"/>
            <a:ext cx="9860448" cy="646331"/>
          </a:xfrm>
          <a:prstGeom prst="rect">
            <a:avLst/>
          </a:prstGeom>
          <a:noFill/>
        </p:spPr>
        <p:txBody>
          <a:bodyPr wrap="square">
            <a:spAutoFit/>
          </a:bodyPr>
          <a:lstStyle/>
          <a:p>
            <a:pPr marL="285750" indent="-285750">
              <a:buFont typeface="Arial" panose="020B0604020202020204" pitchFamily="34" charset="0"/>
              <a:buChar char="•"/>
            </a:pPr>
            <a:r>
              <a:rPr lang="de-DE" sz="1200" b="1" dirty="0">
                <a:solidFill>
                  <a:schemeClr val="bg1"/>
                </a:solidFill>
              </a:rPr>
              <a:t>Trotz der Neustrukturierung konnte die </a:t>
            </a:r>
            <a:r>
              <a:rPr lang="de-DE" sz="1200" b="1" dirty="0" err="1">
                <a:solidFill>
                  <a:schemeClr val="bg1"/>
                </a:solidFill>
              </a:rPr>
              <a:t>Deliverit</a:t>
            </a:r>
            <a:r>
              <a:rPr lang="de-DE" sz="1200" b="1" dirty="0">
                <a:solidFill>
                  <a:schemeClr val="bg1"/>
                </a:solidFill>
              </a:rPr>
              <a:t> </a:t>
            </a:r>
            <a:r>
              <a:rPr lang="de-DE" sz="1200" b="1" dirty="0" err="1">
                <a:solidFill>
                  <a:schemeClr val="bg1"/>
                </a:solidFill>
              </a:rPr>
              <a:t>Logistics</a:t>
            </a:r>
            <a:r>
              <a:rPr lang="de-DE" sz="1200" b="1" dirty="0">
                <a:solidFill>
                  <a:schemeClr val="bg1"/>
                </a:solidFill>
              </a:rPr>
              <a:t> GmbH in den vergangenen 4 Geschäftsjahren einen positiven operativen Cash Flow erwirtschaften. </a:t>
            </a:r>
          </a:p>
          <a:p>
            <a:pPr marL="285750" indent="-285750">
              <a:buFont typeface="Arial" panose="020B0604020202020204" pitchFamily="34" charset="0"/>
              <a:buChar char="•"/>
            </a:pPr>
            <a:r>
              <a:rPr lang="de-DE" sz="1200" b="1" dirty="0">
                <a:solidFill>
                  <a:schemeClr val="bg1"/>
                </a:solidFill>
              </a:rPr>
              <a:t>Bis auf  in dem investitionsintensiven Jahr 2023 war der Free Cash Flow in den vergangenen Jahren ebenfalls positiv. </a:t>
            </a:r>
          </a:p>
        </p:txBody>
      </p:sp>
      <p:graphicFrame>
        <p:nvGraphicFramePr>
          <p:cNvPr id="4" name="Objekt 3">
            <a:extLst>
              <a:ext uri="{FF2B5EF4-FFF2-40B4-BE49-F238E27FC236}">
                <a16:creationId xmlns:a16="http://schemas.microsoft.com/office/drawing/2014/main" id="{DBE3A456-8EA8-47FB-85AD-1AB2E53CB0EF}"/>
              </a:ext>
            </a:extLst>
          </p:cNvPr>
          <p:cNvGraphicFramePr>
            <a:graphicFrameLocks noChangeAspect="1"/>
          </p:cNvGraphicFramePr>
          <p:nvPr>
            <p:extLst>
              <p:ext uri="{D42A27DB-BD31-4B8C-83A1-F6EECF244321}">
                <p14:modId xmlns:p14="http://schemas.microsoft.com/office/powerpoint/2010/main" val="2029479032"/>
              </p:ext>
            </p:extLst>
          </p:nvPr>
        </p:nvGraphicFramePr>
        <p:xfrm>
          <a:off x="280788" y="925650"/>
          <a:ext cx="6769101" cy="4064000"/>
        </p:xfrm>
        <a:graphic>
          <a:graphicData uri="http://schemas.openxmlformats.org/presentationml/2006/ole">
            <mc:AlternateContent xmlns:mc="http://schemas.openxmlformats.org/markup-compatibility/2006">
              <mc:Choice xmlns:v="urn:schemas-microsoft-com:vml" Requires="v">
                <p:oleObj name="Arbeitsblatt" r:id="rId3" imgW="6769100" imgH="4064000" progId="Excel.Sheet.12">
                  <p:embed/>
                </p:oleObj>
              </mc:Choice>
              <mc:Fallback>
                <p:oleObj name="Arbeitsblatt" r:id="rId3" imgW="6769100" imgH="4064000" progId="Excel.Sheet.12">
                  <p:embed/>
                  <p:pic>
                    <p:nvPicPr>
                      <p:cNvPr id="4" name="Objekt 3">
                        <a:extLst>
                          <a:ext uri="{FF2B5EF4-FFF2-40B4-BE49-F238E27FC236}">
                            <a16:creationId xmlns:a16="http://schemas.microsoft.com/office/drawing/2014/main" id="{DBE3A456-8EA8-47FB-85AD-1AB2E53CB0EF}"/>
                          </a:ext>
                        </a:extLst>
                      </p:cNvPr>
                      <p:cNvPicPr/>
                      <p:nvPr/>
                    </p:nvPicPr>
                    <p:blipFill>
                      <a:blip r:embed="rId4"/>
                      <a:stretch>
                        <a:fillRect/>
                      </a:stretch>
                    </p:blipFill>
                    <p:spPr>
                      <a:xfrm>
                        <a:off x="280788" y="925650"/>
                        <a:ext cx="6769101" cy="4064000"/>
                      </a:xfrm>
                      <a:prstGeom prst="rect">
                        <a:avLst/>
                      </a:prstGeom>
                    </p:spPr>
                  </p:pic>
                </p:oleObj>
              </mc:Fallback>
            </mc:AlternateContent>
          </a:graphicData>
        </a:graphic>
      </p:graphicFrame>
    </p:spTree>
    <p:extLst>
      <p:ext uri="{BB962C8B-B14F-4D97-AF65-F5344CB8AC3E}">
        <p14:creationId xmlns:p14="http://schemas.microsoft.com/office/powerpoint/2010/main" val="1220646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6EBE8-3874-48DF-964A-B23A7CC7B215}"/>
              </a:ext>
            </a:extLst>
          </p:cNvPr>
          <p:cNvSpPr>
            <a:spLocks noGrp="1"/>
          </p:cNvSpPr>
          <p:nvPr>
            <p:ph type="title"/>
          </p:nvPr>
        </p:nvSpPr>
        <p:spPr>
          <a:xfrm>
            <a:off x="302807" y="125620"/>
            <a:ext cx="9903694" cy="684121"/>
          </a:xfrm>
        </p:spPr>
        <p:txBody>
          <a:bodyPr/>
          <a:lstStyle/>
          <a:p>
            <a:r>
              <a:rPr lang="de-DE"/>
              <a:t>EBITDA Bereinigungen &amp; Einmal-Effekte</a:t>
            </a:r>
          </a:p>
        </p:txBody>
      </p:sp>
      <p:sp>
        <p:nvSpPr>
          <p:cNvPr id="9" name="object 12">
            <a:extLst>
              <a:ext uri="{FF2B5EF4-FFF2-40B4-BE49-F238E27FC236}">
                <a16:creationId xmlns:a16="http://schemas.microsoft.com/office/drawing/2014/main" id="{E9CF7DEB-E8BD-4FCE-8931-46E9A9E9ED20}"/>
              </a:ext>
            </a:extLst>
          </p:cNvPr>
          <p:cNvSpPr/>
          <p:nvPr/>
        </p:nvSpPr>
        <p:spPr>
          <a:xfrm>
            <a:off x="306902" y="3135413"/>
            <a:ext cx="9864000" cy="2595431"/>
          </a:xfrm>
          <a:custGeom>
            <a:avLst/>
            <a:gdLst/>
            <a:ahLst/>
            <a:cxnLst/>
            <a:rect l="l" t="t" r="r" b="b"/>
            <a:pathLst>
              <a:path w="3915409" h="2642870">
                <a:moveTo>
                  <a:pt x="0" y="0"/>
                </a:moveTo>
                <a:lnTo>
                  <a:pt x="3915156" y="0"/>
                </a:lnTo>
                <a:lnTo>
                  <a:pt x="3915156" y="2642616"/>
                </a:lnTo>
                <a:lnTo>
                  <a:pt x="0" y="2642616"/>
                </a:lnTo>
                <a:lnTo>
                  <a:pt x="0" y="0"/>
                </a:lnTo>
                <a:close/>
              </a:path>
            </a:pathLst>
          </a:custGeom>
          <a:ln w="3175">
            <a:solidFill>
              <a:srgbClr val="A5A5A5"/>
            </a:solidFill>
          </a:ln>
        </p:spPr>
        <p:txBody>
          <a:bodyPr wrap="square" lIns="0" tIns="0" rIns="0" bIns="0" rtlCol="0"/>
          <a:lstStyle/>
          <a:p>
            <a:endParaRPr/>
          </a:p>
        </p:txBody>
      </p:sp>
      <p:sp>
        <p:nvSpPr>
          <p:cNvPr id="10" name="object 18">
            <a:extLst>
              <a:ext uri="{FF2B5EF4-FFF2-40B4-BE49-F238E27FC236}">
                <a16:creationId xmlns:a16="http://schemas.microsoft.com/office/drawing/2014/main" id="{88872B64-F114-4FBB-B7E1-92F9923ADABC}"/>
              </a:ext>
            </a:extLst>
          </p:cNvPr>
          <p:cNvSpPr/>
          <p:nvPr/>
        </p:nvSpPr>
        <p:spPr>
          <a:xfrm>
            <a:off x="398057" y="3508253"/>
            <a:ext cx="9678451" cy="2123658"/>
          </a:xfrm>
          <a:custGeom>
            <a:avLst/>
            <a:gdLst/>
            <a:ahLst/>
            <a:cxnLst/>
            <a:rect l="l" t="t" r="r" b="b"/>
            <a:pathLst>
              <a:path w="3761740" h="2159635">
                <a:moveTo>
                  <a:pt x="0" y="0"/>
                </a:moveTo>
                <a:lnTo>
                  <a:pt x="3761231" y="0"/>
                </a:lnTo>
                <a:lnTo>
                  <a:pt x="3761231" y="2159508"/>
                </a:lnTo>
                <a:lnTo>
                  <a:pt x="0" y="2159508"/>
                </a:lnTo>
                <a:lnTo>
                  <a:pt x="0" y="0"/>
                </a:lnTo>
                <a:close/>
              </a:path>
            </a:pathLst>
          </a:custGeom>
          <a:solidFill>
            <a:srgbClr val="F2F2F2"/>
          </a:solidFill>
        </p:spPr>
        <p:txBody>
          <a:bodyPr wrap="square" lIns="0" tIns="0" rIns="0" bIns="0" rtlCol="0"/>
          <a:lstStyle/>
          <a:p>
            <a:pPr algn="just"/>
            <a:endParaRPr lang="de-DE"/>
          </a:p>
        </p:txBody>
      </p:sp>
      <p:sp>
        <p:nvSpPr>
          <p:cNvPr id="11" name="object 19">
            <a:extLst>
              <a:ext uri="{FF2B5EF4-FFF2-40B4-BE49-F238E27FC236}">
                <a16:creationId xmlns:a16="http://schemas.microsoft.com/office/drawing/2014/main" id="{ADA6D05A-3FA5-412C-9B43-74E9B2C27B4F}"/>
              </a:ext>
            </a:extLst>
          </p:cNvPr>
          <p:cNvSpPr txBox="1"/>
          <p:nvPr/>
        </p:nvSpPr>
        <p:spPr>
          <a:xfrm>
            <a:off x="306902" y="3137806"/>
            <a:ext cx="9864000" cy="288000"/>
          </a:xfrm>
          <a:prstGeom prst="rect">
            <a:avLst/>
          </a:prstGeom>
          <a:solidFill>
            <a:srgbClr val="1A1A1A"/>
          </a:solidFill>
          <a:ln>
            <a:noFill/>
          </a:ln>
        </p:spPr>
        <p:txBody>
          <a:bodyPr vert="horz" wrap="square" lIns="0" tIns="70485" rIns="0" bIns="0" rtlCol="0" anchor="ctr">
            <a:spAutoFit/>
          </a:bodyPr>
          <a:lstStyle/>
          <a:p>
            <a:pPr marL="100330">
              <a:lnSpc>
                <a:spcPct val="100000"/>
              </a:lnSpc>
              <a:spcBef>
                <a:spcPts val="555"/>
              </a:spcBef>
            </a:pPr>
            <a:endParaRPr sz="1600">
              <a:latin typeface="Calibri"/>
              <a:cs typeface="Calibri"/>
            </a:endParaRPr>
          </a:p>
        </p:txBody>
      </p:sp>
      <p:sp>
        <p:nvSpPr>
          <p:cNvPr id="22" name="Textfeld 19">
            <a:extLst>
              <a:ext uri="{FF2B5EF4-FFF2-40B4-BE49-F238E27FC236}">
                <a16:creationId xmlns:a16="http://schemas.microsoft.com/office/drawing/2014/main" id="{CEC51CDA-E4C1-4B44-847F-68D4C6DE34BB}"/>
              </a:ext>
            </a:extLst>
          </p:cNvPr>
          <p:cNvSpPr txBox="1"/>
          <p:nvPr/>
        </p:nvSpPr>
        <p:spPr>
          <a:xfrm>
            <a:off x="598314" y="6409850"/>
            <a:ext cx="3216403" cy="2505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050">
                <a:solidFill>
                  <a:srgbClr val="0092CF"/>
                </a:solidFill>
                <a:effectLst/>
                <a:latin typeface="Calibri" panose="020F0502020204030204" pitchFamily="34" charset="0"/>
                <a:ea typeface="Calibri" panose="020F0502020204030204" pitchFamily="34" charset="0"/>
                <a:cs typeface="Times New Roman" panose="02020603050405020304" pitchFamily="18" charset="0"/>
              </a:rPr>
              <a:t>M&amp;A essentials – DealCircle best practice guides</a:t>
            </a:r>
            <a:endParaRPr lang="de-DE" sz="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feld 23">
            <a:extLst>
              <a:ext uri="{FF2B5EF4-FFF2-40B4-BE49-F238E27FC236}">
                <a16:creationId xmlns:a16="http://schemas.microsoft.com/office/drawing/2014/main" id="{1422C150-41E8-4734-BE46-E77696C7D310}"/>
              </a:ext>
            </a:extLst>
          </p:cNvPr>
          <p:cNvSpPr txBox="1"/>
          <p:nvPr/>
        </p:nvSpPr>
        <p:spPr>
          <a:xfrm>
            <a:off x="398057" y="3524267"/>
            <a:ext cx="9615076" cy="1754326"/>
          </a:xfrm>
          <a:prstGeom prst="rect">
            <a:avLst/>
          </a:prstGeom>
          <a:noFill/>
        </p:spPr>
        <p:txBody>
          <a:bodyPr wrap="square">
            <a:spAutoFit/>
          </a:bodyPr>
          <a:lstStyle/>
          <a:p>
            <a:pPr algn="just"/>
            <a:r>
              <a:rPr lang="de-DE" sz="1200" b="1" dirty="0"/>
              <a:t>Währungseffekte</a:t>
            </a:r>
            <a:r>
              <a:rPr lang="de-DE" sz="1200" dirty="0"/>
              <a:t>:</a:t>
            </a:r>
            <a:r>
              <a:rPr lang="de-DE" sz="1600" dirty="0"/>
              <a:t> </a:t>
            </a:r>
            <a:r>
              <a:rPr lang="de-DE" sz="1200" dirty="0"/>
              <a:t>Durch Aufträge aus dem Ausland konnte </a:t>
            </a:r>
            <a:r>
              <a:rPr lang="de-DE" sz="1200" dirty="0" err="1"/>
              <a:t>Deliverit</a:t>
            </a:r>
            <a:r>
              <a:rPr lang="de-DE" sz="1200" dirty="0"/>
              <a:t> in der Vergangenheit positive Währungseffekte verbuchen. Hauptsächlich durch eine Aufwertung des Euros gegenüber dem Dollar ergeben sich für das vergangene Geschäftsjahr positive Währungseffekte in Höhe von 110 TEUR.</a:t>
            </a:r>
          </a:p>
          <a:p>
            <a:pPr algn="just"/>
            <a:r>
              <a:rPr lang="de-DE" sz="1200" b="1" dirty="0"/>
              <a:t>Beratungskoten für strategische Neuausrichtung:</a:t>
            </a:r>
            <a:r>
              <a:rPr lang="de-DE" sz="1200" dirty="0"/>
              <a:t> Im Jahre 2024 wurde eine strategische Neuausrichtung zur Senkung von Kosten und zur Reduktion der Kapitalintensität implementiert.</a:t>
            </a:r>
          </a:p>
          <a:p>
            <a:pPr algn="just"/>
            <a:r>
              <a:rPr lang="de-DE" sz="1200" b="1" dirty="0"/>
              <a:t>Beratungskosten für den Firmenverkauf:</a:t>
            </a:r>
          </a:p>
          <a:p>
            <a:pPr algn="just"/>
            <a:r>
              <a:rPr lang="de-DE" sz="1200" dirty="0"/>
              <a:t>Die Beratungskosten für den Firmenverkauf belaufen sich im Jahre 2025 auf 45 TEUR.</a:t>
            </a:r>
          </a:p>
          <a:p>
            <a:pPr algn="just"/>
            <a:r>
              <a:rPr lang="de-DE" sz="1200" b="1" dirty="0"/>
              <a:t>Abfindungskosten:</a:t>
            </a:r>
            <a:r>
              <a:rPr lang="de-DE" sz="1600" b="1" dirty="0"/>
              <a:t> </a:t>
            </a:r>
            <a:r>
              <a:rPr lang="de-DE" sz="1200" dirty="0"/>
              <a:t>Die Abfindung eines langjährigen Mitarbeiters im Jahre 2025 sorgt für eine positive Berichtigung des operativen Ergebnisses um 30 TEUR.</a:t>
            </a:r>
          </a:p>
        </p:txBody>
      </p:sp>
      <p:sp>
        <p:nvSpPr>
          <p:cNvPr id="27" name="Textfeld 26">
            <a:extLst>
              <a:ext uri="{FF2B5EF4-FFF2-40B4-BE49-F238E27FC236}">
                <a16:creationId xmlns:a16="http://schemas.microsoft.com/office/drawing/2014/main" id="{999BCAFB-409D-496A-93AB-C4587BC19502}"/>
              </a:ext>
            </a:extLst>
          </p:cNvPr>
          <p:cNvSpPr txBox="1"/>
          <p:nvPr/>
        </p:nvSpPr>
        <p:spPr>
          <a:xfrm>
            <a:off x="302807" y="3132239"/>
            <a:ext cx="6096000" cy="307777"/>
          </a:xfrm>
          <a:prstGeom prst="rect">
            <a:avLst/>
          </a:prstGeom>
          <a:noFill/>
        </p:spPr>
        <p:txBody>
          <a:bodyPr wrap="square">
            <a:spAutoFit/>
          </a:bodyPr>
          <a:lstStyle/>
          <a:p>
            <a:pPr marL="100330">
              <a:lnSpc>
                <a:spcPct val="100000"/>
              </a:lnSpc>
              <a:spcBef>
                <a:spcPts val="555"/>
              </a:spcBef>
            </a:pPr>
            <a:r>
              <a:rPr lang="de-DE" sz="1400" b="1" spc="10" dirty="0">
                <a:solidFill>
                  <a:srgbClr val="FFFFFF"/>
                </a:solidFill>
                <a:latin typeface="Calibri"/>
                <a:cs typeface="Calibri"/>
              </a:rPr>
              <a:t>EBITDA Bereinigungen</a:t>
            </a:r>
            <a:endParaRPr lang="de-DE" sz="1400" dirty="0">
              <a:latin typeface="Calibri"/>
              <a:cs typeface="Calibri"/>
            </a:endParaRPr>
          </a:p>
        </p:txBody>
      </p:sp>
      <p:graphicFrame>
        <p:nvGraphicFramePr>
          <p:cNvPr id="5" name="Objekt 4">
            <a:extLst>
              <a:ext uri="{FF2B5EF4-FFF2-40B4-BE49-F238E27FC236}">
                <a16:creationId xmlns:a16="http://schemas.microsoft.com/office/drawing/2014/main" id="{A05CA68B-2D31-4BD7-983F-FF3A9C27AAAF}"/>
              </a:ext>
            </a:extLst>
          </p:cNvPr>
          <p:cNvGraphicFramePr>
            <a:graphicFrameLocks noChangeAspect="1"/>
          </p:cNvGraphicFramePr>
          <p:nvPr>
            <p:extLst>
              <p:ext uri="{D42A27DB-BD31-4B8C-83A1-F6EECF244321}">
                <p14:modId xmlns:p14="http://schemas.microsoft.com/office/powerpoint/2010/main" val="1680283160"/>
              </p:ext>
            </p:extLst>
          </p:nvPr>
        </p:nvGraphicFramePr>
        <p:xfrm>
          <a:off x="302807" y="1019667"/>
          <a:ext cx="7302500" cy="1409700"/>
        </p:xfrm>
        <a:graphic>
          <a:graphicData uri="http://schemas.openxmlformats.org/presentationml/2006/ole">
            <mc:AlternateContent xmlns:mc="http://schemas.openxmlformats.org/markup-compatibility/2006">
              <mc:Choice xmlns:v="urn:schemas-microsoft-com:vml" Requires="v">
                <p:oleObj name="Arbeitsblatt" r:id="rId3" imgW="7302500" imgH="1409700" progId="Excel.Sheet.12">
                  <p:embed/>
                </p:oleObj>
              </mc:Choice>
              <mc:Fallback>
                <p:oleObj name="Arbeitsblatt" r:id="rId3" imgW="7302500" imgH="1409700" progId="Excel.Sheet.12">
                  <p:embed/>
                  <p:pic>
                    <p:nvPicPr>
                      <p:cNvPr id="5" name="Objekt 4">
                        <a:extLst>
                          <a:ext uri="{FF2B5EF4-FFF2-40B4-BE49-F238E27FC236}">
                            <a16:creationId xmlns:a16="http://schemas.microsoft.com/office/drawing/2014/main" id="{A05CA68B-2D31-4BD7-983F-FF3A9C27AAAF}"/>
                          </a:ext>
                        </a:extLst>
                      </p:cNvPr>
                      <p:cNvPicPr/>
                      <p:nvPr/>
                    </p:nvPicPr>
                    <p:blipFill>
                      <a:blip r:embed="rId4"/>
                      <a:stretch>
                        <a:fillRect/>
                      </a:stretch>
                    </p:blipFill>
                    <p:spPr>
                      <a:xfrm>
                        <a:off x="302807" y="1019667"/>
                        <a:ext cx="7302500" cy="1409700"/>
                      </a:xfrm>
                      <a:prstGeom prst="rect">
                        <a:avLst/>
                      </a:prstGeom>
                    </p:spPr>
                  </p:pic>
                </p:oleObj>
              </mc:Fallback>
            </mc:AlternateContent>
          </a:graphicData>
        </a:graphic>
      </p:graphicFrame>
    </p:spTree>
    <p:extLst>
      <p:ext uri="{BB962C8B-B14F-4D97-AF65-F5344CB8AC3E}">
        <p14:creationId xmlns:p14="http://schemas.microsoft.com/office/powerpoint/2010/main" val="106259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6EBE8-3874-48DF-964A-B23A7CC7B215}"/>
              </a:ext>
            </a:extLst>
          </p:cNvPr>
          <p:cNvSpPr>
            <a:spLocks noGrp="1"/>
          </p:cNvSpPr>
          <p:nvPr>
            <p:ph type="title"/>
          </p:nvPr>
        </p:nvSpPr>
        <p:spPr>
          <a:xfrm>
            <a:off x="302807" y="125620"/>
            <a:ext cx="9903694" cy="684121"/>
          </a:xfrm>
        </p:spPr>
        <p:txBody>
          <a:bodyPr>
            <a:normAutofit/>
          </a:bodyPr>
          <a:lstStyle/>
          <a:p>
            <a:r>
              <a:rPr lang="de-DE"/>
              <a:t>Aktuelle Auftragspipeline</a:t>
            </a:r>
          </a:p>
        </p:txBody>
      </p:sp>
      <p:sp>
        <p:nvSpPr>
          <p:cNvPr id="18" name="Textfeld 17">
            <a:extLst>
              <a:ext uri="{FF2B5EF4-FFF2-40B4-BE49-F238E27FC236}">
                <a16:creationId xmlns:a16="http://schemas.microsoft.com/office/drawing/2014/main" id="{060FA205-797E-49FB-9EA6-AF13C7856F5A}"/>
              </a:ext>
            </a:extLst>
          </p:cNvPr>
          <p:cNvSpPr txBox="1"/>
          <p:nvPr/>
        </p:nvSpPr>
        <p:spPr>
          <a:xfrm>
            <a:off x="5537977" y="1169801"/>
            <a:ext cx="2736000" cy="276999"/>
          </a:xfrm>
          <a:prstGeom prst="rect">
            <a:avLst/>
          </a:prstGeom>
          <a:noFill/>
        </p:spPr>
        <p:txBody>
          <a:bodyPr wrap="square" rtlCol="0">
            <a:spAutoFit/>
          </a:bodyPr>
          <a:lstStyle/>
          <a:p>
            <a:r>
              <a:rPr lang="de-DE" sz="1200" dirty="0"/>
              <a:t>31.12.2027 / Volumen: 3.300 TEUR p.a.</a:t>
            </a:r>
          </a:p>
        </p:txBody>
      </p:sp>
      <p:sp>
        <p:nvSpPr>
          <p:cNvPr id="19" name="Textfeld 18">
            <a:extLst>
              <a:ext uri="{FF2B5EF4-FFF2-40B4-BE49-F238E27FC236}">
                <a16:creationId xmlns:a16="http://schemas.microsoft.com/office/drawing/2014/main" id="{F00CA028-C495-4897-8901-DD4B5ED3E23F}"/>
              </a:ext>
            </a:extLst>
          </p:cNvPr>
          <p:cNvSpPr txBox="1"/>
          <p:nvPr/>
        </p:nvSpPr>
        <p:spPr>
          <a:xfrm>
            <a:off x="5559545" y="1684126"/>
            <a:ext cx="2736000" cy="276999"/>
          </a:xfrm>
          <a:prstGeom prst="rect">
            <a:avLst/>
          </a:prstGeom>
          <a:noFill/>
        </p:spPr>
        <p:txBody>
          <a:bodyPr wrap="square" rtlCol="0">
            <a:spAutoFit/>
          </a:bodyPr>
          <a:lstStyle/>
          <a:p>
            <a:r>
              <a:rPr lang="de-DE" sz="1200" dirty="0"/>
              <a:t>31.12.2027 /  Volumen: 1.300 TEUR p.a.</a:t>
            </a:r>
          </a:p>
        </p:txBody>
      </p:sp>
      <p:sp>
        <p:nvSpPr>
          <p:cNvPr id="20" name="Textfeld 19">
            <a:extLst>
              <a:ext uri="{FF2B5EF4-FFF2-40B4-BE49-F238E27FC236}">
                <a16:creationId xmlns:a16="http://schemas.microsoft.com/office/drawing/2014/main" id="{AB614656-6AED-417E-A207-442672E74789}"/>
              </a:ext>
            </a:extLst>
          </p:cNvPr>
          <p:cNvSpPr txBox="1"/>
          <p:nvPr/>
        </p:nvSpPr>
        <p:spPr>
          <a:xfrm>
            <a:off x="5547959" y="2198451"/>
            <a:ext cx="2736000" cy="276999"/>
          </a:xfrm>
          <a:prstGeom prst="rect">
            <a:avLst/>
          </a:prstGeom>
          <a:noFill/>
        </p:spPr>
        <p:txBody>
          <a:bodyPr wrap="square" rtlCol="0">
            <a:spAutoFit/>
          </a:bodyPr>
          <a:lstStyle/>
          <a:p>
            <a:r>
              <a:rPr lang="de-DE" sz="1200" dirty="0"/>
              <a:t>31.12.2028 / Volumen: 350 TEUR p.a.</a:t>
            </a:r>
          </a:p>
        </p:txBody>
      </p:sp>
      <p:sp>
        <p:nvSpPr>
          <p:cNvPr id="21" name="Textfeld 20">
            <a:extLst>
              <a:ext uri="{FF2B5EF4-FFF2-40B4-BE49-F238E27FC236}">
                <a16:creationId xmlns:a16="http://schemas.microsoft.com/office/drawing/2014/main" id="{3D034BE4-7050-4751-923B-55B905EFFF17}"/>
              </a:ext>
            </a:extLst>
          </p:cNvPr>
          <p:cNvSpPr txBox="1"/>
          <p:nvPr/>
        </p:nvSpPr>
        <p:spPr>
          <a:xfrm>
            <a:off x="5547959" y="2712776"/>
            <a:ext cx="2736000" cy="276999"/>
          </a:xfrm>
          <a:prstGeom prst="rect">
            <a:avLst/>
          </a:prstGeom>
          <a:noFill/>
        </p:spPr>
        <p:txBody>
          <a:bodyPr wrap="square" rtlCol="0">
            <a:spAutoFit/>
          </a:bodyPr>
          <a:lstStyle/>
          <a:p>
            <a:r>
              <a:rPr lang="de-DE" sz="1200" dirty="0"/>
              <a:t>31.12.2028 / Volumen: 715 TEUR p.a.</a:t>
            </a:r>
          </a:p>
        </p:txBody>
      </p:sp>
      <p:sp>
        <p:nvSpPr>
          <p:cNvPr id="22" name="Textfeld 21">
            <a:extLst>
              <a:ext uri="{FF2B5EF4-FFF2-40B4-BE49-F238E27FC236}">
                <a16:creationId xmlns:a16="http://schemas.microsoft.com/office/drawing/2014/main" id="{974541DD-76C1-4DC5-BD46-1853E1EE1440}"/>
              </a:ext>
            </a:extLst>
          </p:cNvPr>
          <p:cNvSpPr txBox="1"/>
          <p:nvPr/>
        </p:nvSpPr>
        <p:spPr>
          <a:xfrm>
            <a:off x="5547959" y="3227101"/>
            <a:ext cx="2736000" cy="276999"/>
          </a:xfrm>
          <a:prstGeom prst="rect">
            <a:avLst/>
          </a:prstGeom>
          <a:noFill/>
        </p:spPr>
        <p:txBody>
          <a:bodyPr wrap="square" rtlCol="0">
            <a:spAutoFit/>
          </a:bodyPr>
          <a:lstStyle/>
          <a:p>
            <a:r>
              <a:rPr lang="de-DE" sz="1200" dirty="0"/>
              <a:t>31.12.2028 / Volumen: 780 TEUR p.a.</a:t>
            </a:r>
          </a:p>
        </p:txBody>
      </p:sp>
      <p:sp>
        <p:nvSpPr>
          <p:cNvPr id="23" name="Textfeld 22">
            <a:extLst>
              <a:ext uri="{FF2B5EF4-FFF2-40B4-BE49-F238E27FC236}">
                <a16:creationId xmlns:a16="http://schemas.microsoft.com/office/drawing/2014/main" id="{742C0301-D75A-408D-957D-7DAA8807A8F3}"/>
              </a:ext>
            </a:extLst>
          </p:cNvPr>
          <p:cNvSpPr txBox="1"/>
          <p:nvPr/>
        </p:nvSpPr>
        <p:spPr>
          <a:xfrm>
            <a:off x="5547959" y="3741426"/>
            <a:ext cx="2736000" cy="276999"/>
          </a:xfrm>
          <a:prstGeom prst="rect">
            <a:avLst/>
          </a:prstGeom>
          <a:noFill/>
        </p:spPr>
        <p:txBody>
          <a:bodyPr wrap="square" rtlCol="0">
            <a:spAutoFit/>
          </a:bodyPr>
          <a:lstStyle/>
          <a:p>
            <a:r>
              <a:rPr lang="de-DE" sz="1200" dirty="0"/>
              <a:t>31.12.2029 / Volumen: 500 TEUR p.a. </a:t>
            </a:r>
          </a:p>
        </p:txBody>
      </p:sp>
      <p:sp>
        <p:nvSpPr>
          <p:cNvPr id="24" name="Textfeld 23">
            <a:extLst>
              <a:ext uri="{FF2B5EF4-FFF2-40B4-BE49-F238E27FC236}">
                <a16:creationId xmlns:a16="http://schemas.microsoft.com/office/drawing/2014/main" id="{C23A26D0-F122-4F4C-803C-50988DB9EAAF}"/>
              </a:ext>
            </a:extLst>
          </p:cNvPr>
          <p:cNvSpPr txBox="1"/>
          <p:nvPr/>
        </p:nvSpPr>
        <p:spPr>
          <a:xfrm>
            <a:off x="5550867" y="4255751"/>
            <a:ext cx="2736000" cy="276999"/>
          </a:xfrm>
          <a:prstGeom prst="rect">
            <a:avLst/>
          </a:prstGeom>
          <a:noFill/>
        </p:spPr>
        <p:txBody>
          <a:bodyPr wrap="square" rtlCol="0">
            <a:spAutoFit/>
          </a:bodyPr>
          <a:lstStyle/>
          <a:p>
            <a:r>
              <a:rPr lang="de-DE" sz="1200" dirty="0"/>
              <a:t>31.12.2030 / Volumen: 800 TEUR p.a.</a:t>
            </a:r>
          </a:p>
        </p:txBody>
      </p:sp>
      <p:sp>
        <p:nvSpPr>
          <p:cNvPr id="25" name="Textfeld 24">
            <a:extLst>
              <a:ext uri="{FF2B5EF4-FFF2-40B4-BE49-F238E27FC236}">
                <a16:creationId xmlns:a16="http://schemas.microsoft.com/office/drawing/2014/main" id="{C12C8126-9AB8-4AF1-A48E-804D00F37902}"/>
              </a:ext>
            </a:extLst>
          </p:cNvPr>
          <p:cNvSpPr txBox="1"/>
          <p:nvPr/>
        </p:nvSpPr>
        <p:spPr>
          <a:xfrm>
            <a:off x="5537977" y="4770076"/>
            <a:ext cx="2736000" cy="276999"/>
          </a:xfrm>
          <a:prstGeom prst="rect">
            <a:avLst/>
          </a:prstGeom>
          <a:noFill/>
        </p:spPr>
        <p:txBody>
          <a:bodyPr wrap="square" rtlCol="0">
            <a:spAutoFit/>
          </a:bodyPr>
          <a:lstStyle/>
          <a:p>
            <a:r>
              <a:rPr lang="de-DE" sz="1200" dirty="0"/>
              <a:t>31.12.2030 / Volumen:  1.500 TEUR p.a.</a:t>
            </a:r>
          </a:p>
        </p:txBody>
      </p:sp>
      <p:sp>
        <p:nvSpPr>
          <p:cNvPr id="26" name="Textfeld 25">
            <a:extLst>
              <a:ext uri="{FF2B5EF4-FFF2-40B4-BE49-F238E27FC236}">
                <a16:creationId xmlns:a16="http://schemas.microsoft.com/office/drawing/2014/main" id="{215BDFE6-1456-40FD-8685-949485BB31FA}"/>
              </a:ext>
            </a:extLst>
          </p:cNvPr>
          <p:cNvSpPr txBox="1"/>
          <p:nvPr/>
        </p:nvSpPr>
        <p:spPr>
          <a:xfrm>
            <a:off x="5547959" y="5284401"/>
            <a:ext cx="2736000" cy="276999"/>
          </a:xfrm>
          <a:prstGeom prst="rect">
            <a:avLst/>
          </a:prstGeom>
          <a:noFill/>
        </p:spPr>
        <p:txBody>
          <a:bodyPr wrap="square" rtlCol="0">
            <a:spAutoFit/>
          </a:bodyPr>
          <a:lstStyle/>
          <a:p>
            <a:r>
              <a:rPr lang="de-DE" sz="1200" dirty="0"/>
              <a:t>31.12.2030 / Volumen: 1.700 TEUR p.a.</a:t>
            </a:r>
          </a:p>
        </p:txBody>
      </p:sp>
      <p:sp>
        <p:nvSpPr>
          <p:cNvPr id="33" name="Textfeld 32">
            <a:extLst>
              <a:ext uri="{FF2B5EF4-FFF2-40B4-BE49-F238E27FC236}">
                <a16:creationId xmlns:a16="http://schemas.microsoft.com/office/drawing/2014/main" id="{A4973976-5439-46F9-98C1-BCB87A9774FB}"/>
              </a:ext>
            </a:extLst>
          </p:cNvPr>
          <p:cNvSpPr txBox="1"/>
          <p:nvPr/>
        </p:nvSpPr>
        <p:spPr>
          <a:xfrm>
            <a:off x="5537977" y="5798726"/>
            <a:ext cx="2736000" cy="276999"/>
          </a:xfrm>
          <a:prstGeom prst="rect">
            <a:avLst/>
          </a:prstGeom>
          <a:noFill/>
        </p:spPr>
        <p:txBody>
          <a:bodyPr wrap="square" rtlCol="0">
            <a:spAutoFit/>
          </a:bodyPr>
          <a:lstStyle/>
          <a:p>
            <a:r>
              <a:rPr lang="de-DE" sz="1200" dirty="0"/>
              <a:t>31.12.2030 / Volumen: 1.806 TEUR p.a.</a:t>
            </a:r>
          </a:p>
        </p:txBody>
      </p:sp>
      <p:sp>
        <p:nvSpPr>
          <p:cNvPr id="27" name="Textfeld 26">
            <a:extLst>
              <a:ext uri="{FF2B5EF4-FFF2-40B4-BE49-F238E27FC236}">
                <a16:creationId xmlns:a16="http://schemas.microsoft.com/office/drawing/2014/main" id="{B39319CC-D1D3-499D-86A3-17A8549F79DB}"/>
              </a:ext>
            </a:extLst>
          </p:cNvPr>
          <p:cNvSpPr txBox="1"/>
          <p:nvPr/>
        </p:nvSpPr>
        <p:spPr>
          <a:xfrm>
            <a:off x="8091706" y="2666156"/>
            <a:ext cx="2058626" cy="4616648"/>
          </a:xfrm>
          <a:prstGeom prst="rect">
            <a:avLst/>
          </a:prstGeom>
          <a:noFill/>
        </p:spPr>
        <p:txBody>
          <a:bodyPr wrap="square">
            <a:spAutoFit/>
          </a:bodyPr>
          <a:lstStyle/>
          <a:p>
            <a:pPr marL="285750" indent="-285750">
              <a:buFont typeface="Arial" panose="020B0604020202020204" pitchFamily="34" charset="0"/>
              <a:buChar char="•"/>
            </a:pPr>
            <a:r>
              <a:rPr lang="de-DE" sz="1400" b="1">
                <a:solidFill>
                  <a:schemeClr val="bg1"/>
                </a:solidFill>
              </a:rPr>
              <a:t>Das Gesamtauftragsvolumen am 01.01.2021 für das Jahr 2021 betrug 15.500 TEUR</a:t>
            </a:r>
          </a:p>
          <a:p>
            <a:pPr marL="285750" indent="-285750">
              <a:buFont typeface="Arial" panose="020B0604020202020204" pitchFamily="34" charset="0"/>
              <a:buChar char="•"/>
            </a:pPr>
            <a:r>
              <a:rPr lang="de-DE" sz="1400" b="1">
                <a:solidFill>
                  <a:schemeClr val="bg1"/>
                </a:solidFill>
              </a:rPr>
              <a:t>Bis Ende 2022 bestehen Verträge im Wert von 12.751 TEUR p.a.</a:t>
            </a:r>
          </a:p>
          <a:p>
            <a:pPr marL="285750" indent="-285750">
              <a:buFont typeface="Arial" panose="020B0604020202020204" pitchFamily="34" charset="0"/>
              <a:buChar char="•"/>
            </a:pPr>
            <a:r>
              <a:rPr lang="de-DE" sz="1400" b="1">
                <a:solidFill>
                  <a:schemeClr val="bg1"/>
                </a:solidFill>
              </a:rPr>
              <a:t>Bis Ende 2023 bestehen Verträge im Wert von 8.151 TEUR p.a.</a:t>
            </a:r>
          </a:p>
          <a:p>
            <a:pPr marL="285750" indent="-285750">
              <a:buFont typeface="Arial" panose="020B0604020202020204" pitchFamily="34" charset="0"/>
              <a:buChar char="•"/>
            </a:pPr>
            <a:r>
              <a:rPr lang="de-DE" sz="1400" b="1">
                <a:solidFill>
                  <a:schemeClr val="bg1"/>
                </a:solidFill>
              </a:rPr>
              <a:t>Bis Ende 2024 bestehen Verträge im Wert von 6.306 TEUR p.a.</a:t>
            </a:r>
          </a:p>
          <a:p>
            <a:pPr marL="285750" indent="-285750">
              <a:buFont typeface="Arial" panose="020B0604020202020204" pitchFamily="34" charset="0"/>
              <a:buChar char="•"/>
            </a:pPr>
            <a:r>
              <a:rPr lang="de-DE" sz="1400" b="1">
                <a:solidFill>
                  <a:schemeClr val="bg1"/>
                </a:solidFill>
              </a:rPr>
              <a:t>Bis Ende 2025 bestehen Verträge im Wert von 5.800 TEUR p.a. </a:t>
            </a:r>
          </a:p>
        </p:txBody>
      </p:sp>
      <p:sp>
        <p:nvSpPr>
          <p:cNvPr id="57" name="object 18">
            <a:extLst>
              <a:ext uri="{FF2B5EF4-FFF2-40B4-BE49-F238E27FC236}">
                <a16:creationId xmlns:a16="http://schemas.microsoft.com/office/drawing/2014/main" id="{3787D1BF-E5B9-4345-B11C-EA23E9E3058F}"/>
              </a:ext>
            </a:extLst>
          </p:cNvPr>
          <p:cNvSpPr/>
          <p:nvPr/>
        </p:nvSpPr>
        <p:spPr>
          <a:xfrm>
            <a:off x="8203803" y="1266315"/>
            <a:ext cx="1872000" cy="4718929"/>
          </a:xfrm>
          <a:custGeom>
            <a:avLst/>
            <a:gdLst/>
            <a:ahLst/>
            <a:cxnLst/>
            <a:rect l="l" t="t" r="r" b="b"/>
            <a:pathLst>
              <a:path w="3761740" h="2159635">
                <a:moveTo>
                  <a:pt x="0" y="0"/>
                </a:moveTo>
                <a:lnTo>
                  <a:pt x="3761231" y="0"/>
                </a:lnTo>
                <a:lnTo>
                  <a:pt x="3761231" y="2159508"/>
                </a:lnTo>
                <a:lnTo>
                  <a:pt x="0" y="2159508"/>
                </a:lnTo>
                <a:lnTo>
                  <a:pt x="0" y="0"/>
                </a:lnTo>
                <a:close/>
              </a:path>
            </a:pathLst>
          </a:custGeom>
          <a:solidFill>
            <a:srgbClr val="F2F2F2"/>
          </a:solidFill>
        </p:spPr>
        <p:txBody>
          <a:bodyPr wrap="square" lIns="0" tIns="0" rIns="0" bIns="0" rtlCol="0"/>
          <a:lstStyle/>
          <a:p>
            <a:endParaRPr lang="de-DE" sz="1100" b="1"/>
          </a:p>
        </p:txBody>
      </p:sp>
      <p:sp>
        <p:nvSpPr>
          <p:cNvPr id="58" name="object 19">
            <a:extLst>
              <a:ext uri="{FF2B5EF4-FFF2-40B4-BE49-F238E27FC236}">
                <a16:creationId xmlns:a16="http://schemas.microsoft.com/office/drawing/2014/main" id="{8BBD5B0A-6D57-47B0-81D0-08BC7EB77756}"/>
              </a:ext>
            </a:extLst>
          </p:cNvPr>
          <p:cNvSpPr txBox="1"/>
          <p:nvPr/>
        </p:nvSpPr>
        <p:spPr>
          <a:xfrm>
            <a:off x="8129391" y="882225"/>
            <a:ext cx="2008381" cy="286617"/>
          </a:xfrm>
          <a:prstGeom prst="rect">
            <a:avLst/>
          </a:prstGeom>
          <a:noFill/>
        </p:spPr>
        <p:txBody>
          <a:bodyPr vert="horz" wrap="square" lIns="0" tIns="70485" rIns="0" bIns="0" rtlCol="0" anchor="ctr">
            <a:spAutoFit/>
          </a:bodyPr>
          <a:lstStyle/>
          <a:p>
            <a:pPr marL="100330">
              <a:lnSpc>
                <a:spcPct val="100000"/>
              </a:lnSpc>
              <a:spcBef>
                <a:spcPts val="555"/>
              </a:spcBef>
            </a:pPr>
            <a:endParaRPr lang="de-DE" sz="1400" b="1">
              <a:solidFill>
                <a:schemeClr val="bg1"/>
              </a:solidFill>
              <a:latin typeface="Calibri"/>
              <a:cs typeface="Calibri"/>
            </a:endParaRPr>
          </a:p>
        </p:txBody>
      </p:sp>
      <p:sp>
        <p:nvSpPr>
          <p:cNvPr id="59" name="object 13">
            <a:extLst>
              <a:ext uri="{FF2B5EF4-FFF2-40B4-BE49-F238E27FC236}">
                <a16:creationId xmlns:a16="http://schemas.microsoft.com/office/drawing/2014/main" id="{33E514D2-61AA-4D7F-B6D9-C89E4FABC9CA}"/>
              </a:ext>
            </a:extLst>
          </p:cNvPr>
          <p:cNvSpPr/>
          <p:nvPr/>
        </p:nvSpPr>
        <p:spPr>
          <a:xfrm>
            <a:off x="307575" y="938856"/>
            <a:ext cx="2968119" cy="5130487"/>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1A1A1A"/>
          </a:solidFill>
          <a:ln>
            <a:noFill/>
          </a:ln>
        </p:spPr>
        <p:txBody>
          <a:bodyPr wrap="square" lIns="0" tIns="0" rIns="0" bIns="0" rtlCol="0" anchor="t"/>
          <a:lstStyle/>
          <a:p>
            <a:pPr marL="72000" algn="just"/>
            <a:r>
              <a:rPr lang="de-DE" sz="1400" b="1" u="sng">
                <a:solidFill>
                  <a:schemeClr val="bg1"/>
                </a:solidFill>
              </a:rPr>
              <a:t>KUNDE</a:t>
            </a:r>
          </a:p>
        </p:txBody>
      </p:sp>
      <p:sp>
        <p:nvSpPr>
          <p:cNvPr id="62" name="object 19">
            <a:extLst>
              <a:ext uri="{FF2B5EF4-FFF2-40B4-BE49-F238E27FC236}">
                <a16:creationId xmlns:a16="http://schemas.microsoft.com/office/drawing/2014/main" id="{2534DD25-4EAF-4975-92B3-A19D65ADAE48}"/>
              </a:ext>
            </a:extLst>
          </p:cNvPr>
          <p:cNvSpPr txBox="1"/>
          <p:nvPr/>
        </p:nvSpPr>
        <p:spPr>
          <a:xfrm>
            <a:off x="3307012" y="4735823"/>
            <a:ext cx="2299885" cy="312820"/>
          </a:xfrm>
          <a:prstGeom prst="rect">
            <a:avLst/>
          </a:prstGeom>
          <a:solidFill>
            <a:srgbClr val="1A1A1A"/>
          </a:solidFill>
          <a:ln>
            <a:noFill/>
          </a:ln>
        </p:spPr>
        <p:txBody>
          <a:bodyPr vert="horz" wrap="square" lIns="0" tIns="70485" rIns="0" bIns="0" rtlCol="0" anchor="ctr">
            <a:spAutoFit/>
          </a:bodyPr>
          <a:lstStyle/>
          <a:p>
            <a:pPr marL="100330">
              <a:lnSpc>
                <a:spcPct val="100000"/>
              </a:lnSpc>
              <a:spcBef>
                <a:spcPts val="555"/>
              </a:spcBef>
            </a:pPr>
            <a:endParaRPr sz="1600" b="1">
              <a:solidFill>
                <a:schemeClr val="bg1"/>
              </a:solidFill>
              <a:latin typeface="Calibri"/>
              <a:cs typeface="Calibri"/>
            </a:endParaRPr>
          </a:p>
        </p:txBody>
      </p:sp>
      <p:sp>
        <p:nvSpPr>
          <p:cNvPr id="63" name="object 19">
            <a:extLst>
              <a:ext uri="{FF2B5EF4-FFF2-40B4-BE49-F238E27FC236}">
                <a16:creationId xmlns:a16="http://schemas.microsoft.com/office/drawing/2014/main" id="{FE32B5F8-CFA4-4AFD-B8FF-55D7EF65CB92}"/>
              </a:ext>
            </a:extLst>
          </p:cNvPr>
          <p:cNvSpPr txBox="1"/>
          <p:nvPr/>
        </p:nvSpPr>
        <p:spPr>
          <a:xfrm>
            <a:off x="3307012" y="5745705"/>
            <a:ext cx="2299885" cy="312820"/>
          </a:xfrm>
          <a:prstGeom prst="rect">
            <a:avLst/>
          </a:prstGeom>
          <a:solidFill>
            <a:srgbClr val="1A1A1A"/>
          </a:solidFill>
          <a:ln>
            <a:noFill/>
          </a:ln>
        </p:spPr>
        <p:txBody>
          <a:bodyPr vert="horz" wrap="square" lIns="0" tIns="70485" rIns="0" bIns="0" rtlCol="0" anchor="ctr">
            <a:spAutoFit/>
          </a:bodyPr>
          <a:lstStyle/>
          <a:p>
            <a:pPr marL="100330">
              <a:lnSpc>
                <a:spcPct val="100000"/>
              </a:lnSpc>
              <a:spcBef>
                <a:spcPts val="555"/>
              </a:spcBef>
            </a:pPr>
            <a:endParaRPr sz="1600" b="1">
              <a:solidFill>
                <a:schemeClr val="bg1"/>
              </a:solidFill>
              <a:latin typeface="Calibri"/>
              <a:cs typeface="Calibri"/>
            </a:endParaRPr>
          </a:p>
        </p:txBody>
      </p:sp>
      <p:sp>
        <p:nvSpPr>
          <p:cNvPr id="64" name="object 19">
            <a:extLst>
              <a:ext uri="{FF2B5EF4-FFF2-40B4-BE49-F238E27FC236}">
                <a16:creationId xmlns:a16="http://schemas.microsoft.com/office/drawing/2014/main" id="{A4F264BC-8598-4DB6-9CF8-1840D3ECDAA0}"/>
              </a:ext>
            </a:extLst>
          </p:cNvPr>
          <p:cNvSpPr txBox="1"/>
          <p:nvPr/>
        </p:nvSpPr>
        <p:spPr>
          <a:xfrm>
            <a:off x="3307012" y="5240766"/>
            <a:ext cx="2299885" cy="312820"/>
          </a:xfrm>
          <a:prstGeom prst="rect">
            <a:avLst/>
          </a:prstGeom>
          <a:solidFill>
            <a:srgbClr val="1A1A1A"/>
          </a:solidFill>
          <a:ln>
            <a:noFill/>
          </a:ln>
        </p:spPr>
        <p:txBody>
          <a:bodyPr vert="horz" wrap="square" lIns="0" tIns="70485" rIns="0" bIns="0" rtlCol="0" anchor="ctr">
            <a:spAutoFit/>
          </a:bodyPr>
          <a:lstStyle/>
          <a:p>
            <a:pPr marL="100330">
              <a:lnSpc>
                <a:spcPct val="100000"/>
              </a:lnSpc>
              <a:spcBef>
                <a:spcPts val="555"/>
              </a:spcBef>
            </a:pPr>
            <a:endParaRPr sz="1600" b="1">
              <a:solidFill>
                <a:schemeClr val="bg1"/>
              </a:solidFill>
              <a:latin typeface="Calibri"/>
              <a:cs typeface="Calibri"/>
            </a:endParaRPr>
          </a:p>
        </p:txBody>
      </p:sp>
      <p:sp>
        <p:nvSpPr>
          <p:cNvPr id="65" name="object 19">
            <a:extLst>
              <a:ext uri="{FF2B5EF4-FFF2-40B4-BE49-F238E27FC236}">
                <a16:creationId xmlns:a16="http://schemas.microsoft.com/office/drawing/2014/main" id="{2786B2E5-B7EF-427C-87B2-9F41EFCB6BAC}"/>
              </a:ext>
            </a:extLst>
          </p:cNvPr>
          <p:cNvSpPr txBox="1"/>
          <p:nvPr/>
        </p:nvSpPr>
        <p:spPr>
          <a:xfrm>
            <a:off x="3307012" y="4255750"/>
            <a:ext cx="2299885" cy="312820"/>
          </a:xfrm>
          <a:prstGeom prst="rect">
            <a:avLst/>
          </a:prstGeom>
          <a:solidFill>
            <a:srgbClr val="1A1A1A"/>
          </a:solidFill>
          <a:ln>
            <a:noFill/>
          </a:ln>
        </p:spPr>
        <p:txBody>
          <a:bodyPr vert="horz" wrap="square" lIns="0" tIns="70485" rIns="0" bIns="0" rtlCol="0" anchor="ctr">
            <a:spAutoFit/>
          </a:bodyPr>
          <a:lstStyle/>
          <a:p>
            <a:pPr marL="100330">
              <a:lnSpc>
                <a:spcPct val="100000"/>
              </a:lnSpc>
              <a:spcBef>
                <a:spcPts val="555"/>
              </a:spcBef>
            </a:pPr>
            <a:endParaRPr sz="1600" b="1">
              <a:solidFill>
                <a:schemeClr val="bg1"/>
              </a:solidFill>
              <a:latin typeface="Calibri"/>
              <a:cs typeface="Calibri"/>
            </a:endParaRPr>
          </a:p>
        </p:txBody>
      </p:sp>
      <p:sp>
        <p:nvSpPr>
          <p:cNvPr id="66" name="object 19">
            <a:extLst>
              <a:ext uri="{FF2B5EF4-FFF2-40B4-BE49-F238E27FC236}">
                <a16:creationId xmlns:a16="http://schemas.microsoft.com/office/drawing/2014/main" id="{7710EBAF-58C1-48D3-9FDF-6B3FAF144291}"/>
              </a:ext>
            </a:extLst>
          </p:cNvPr>
          <p:cNvSpPr txBox="1"/>
          <p:nvPr/>
        </p:nvSpPr>
        <p:spPr>
          <a:xfrm>
            <a:off x="3307012" y="3725937"/>
            <a:ext cx="1731746" cy="312820"/>
          </a:xfrm>
          <a:prstGeom prst="rect">
            <a:avLst/>
          </a:prstGeom>
          <a:solidFill>
            <a:srgbClr val="1A1A1A"/>
          </a:solidFill>
          <a:ln>
            <a:noFill/>
          </a:ln>
        </p:spPr>
        <p:txBody>
          <a:bodyPr vert="horz" wrap="square" lIns="0" tIns="70485" rIns="0" bIns="0" rtlCol="0" anchor="ctr">
            <a:spAutoFit/>
          </a:bodyPr>
          <a:lstStyle/>
          <a:p>
            <a:pPr marL="100330">
              <a:lnSpc>
                <a:spcPct val="100000"/>
              </a:lnSpc>
              <a:spcBef>
                <a:spcPts val="555"/>
              </a:spcBef>
            </a:pPr>
            <a:endParaRPr sz="1600" b="1">
              <a:solidFill>
                <a:schemeClr val="bg1"/>
              </a:solidFill>
              <a:latin typeface="Calibri"/>
              <a:cs typeface="Calibri"/>
            </a:endParaRPr>
          </a:p>
        </p:txBody>
      </p:sp>
      <p:sp>
        <p:nvSpPr>
          <p:cNvPr id="67" name="object 19">
            <a:extLst>
              <a:ext uri="{FF2B5EF4-FFF2-40B4-BE49-F238E27FC236}">
                <a16:creationId xmlns:a16="http://schemas.microsoft.com/office/drawing/2014/main" id="{6CE25DC8-3BDE-4BCA-8656-0644EE5B8320}"/>
              </a:ext>
            </a:extLst>
          </p:cNvPr>
          <p:cNvSpPr txBox="1"/>
          <p:nvPr/>
        </p:nvSpPr>
        <p:spPr>
          <a:xfrm>
            <a:off x="3307012" y="3220994"/>
            <a:ext cx="1145178" cy="312820"/>
          </a:xfrm>
          <a:prstGeom prst="rect">
            <a:avLst/>
          </a:prstGeom>
          <a:solidFill>
            <a:srgbClr val="1A1A1A"/>
          </a:solidFill>
          <a:ln>
            <a:noFill/>
          </a:ln>
        </p:spPr>
        <p:txBody>
          <a:bodyPr vert="horz" wrap="square" lIns="0" tIns="70485" rIns="0" bIns="0" rtlCol="0" anchor="ctr">
            <a:spAutoFit/>
          </a:bodyPr>
          <a:lstStyle/>
          <a:p>
            <a:pPr marL="100330">
              <a:lnSpc>
                <a:spcPct val="100000"/>
              </a:lnSpc>
              <a:spcBef>
                <a:spcPts val="555"/>
              </a:spcBef>
            </a:pPr>
            <a:endParaRPr sz="1600" b="1">
              <a:solidFill>
                <a:schemeClr val="bg1"/>
              </a:solidFill>
              <a:latin typeface="Calibri"/>
              <a:cs typeface="Calibri"/>
            </a:endParaRPr>
          </a:p>
        </p:txBody>
      </p:sp>
      <p:sp>
        <p:nvSpPr>
          <p:cNvPr id="68" name="object 19">
            <a:extLst>
              <a:ext uri="{FF2B5EF4-FFF2-40B4-BE49-F238E27FC236}">
                <a16:creationId xmlns:a16="http://schemas.microsoft.com/office/drawing/2014/main" id="{AC6405B4-FB25-4BE4-AC58-7B88A554B372}"/>
              </a:ext>
            </a:extLst>
          </p:cNvPr>
          <p:cNvSpPr txBox="1"/>
          <p:nvPr/>
        </p:nvSpPr>
        <p:spPr>
          <a:xfrm>
            <a:off x="3307012" y="2716051"/>
            <a:ext cx="1145178" cy="312820"/>
          </a:xfrm>
          <a:prstGeom prst="rect">
            <a:avLst/>
          </a:prstGeom>
          <a:solidFill>
            <a:srgbClr val="1A1A1A"/>
          </a:solidFill>
          <a:ln>
            <a:noFill/>
          </a:ln>
        </p:spPr>
        <p:txBody>
          <a:bodyPr vert="horz" wrap="square" lIns="0" tIns="70485" rIns="0" bIns="0" rtlCol="0" anchor="ctr">
            <a:spAutoFit/>
          </a:bodyPr>
          <a:lstStyle/>
          <a:p>
            <a:pPr marL="100330">
              <a:lnSpc>
                <a:spcPct val="100000"/>
              </a:lnSpc>
              <a:spcBef>
                <a:spcPts val="555"/>
              </a:spcBef>
            </a:pPr>
            <a:endParaRPr sz="1600" b="1">
              <a:solidFill>
                <a:schemeClr val="bg1"/>
              </a:solidFill>
              <a:latin typeface="Calibri"/>
              <a:cs typeface="Calibri"/>
            </a:endParaRPr>
          </a:p>
        </p:txBody>
      </p:sp>
      <p:sp>
        <p:nvSpPr>
          <p:cNvPr id="69" name="object 19">
            <a:extLst>
              <a:ext uri="{FF2B5EF4-FFF2-40B4-BE49-F238E27FC236}">
                <a16:creationId xmlns:a16="http://schemas.microsoft.com/office/drawing/2014/main" id="{4319B990-F025-4A9F-ACB4-EEF68968995F}"/>
              </a:ext>
            </a:extLst>
          </p:cNvPr>
          <p:cNvSpPr txBox="1"/>
          <p:nvPr/>
        </p:nvSpPr>
        <p:spPr>
          <a:xfrm>
            <a:off x="3307012" y="2207933"/>
            <a:ext cx="1145178" cy="312820"/>
          </a:xfrm>
          <a:prstGeom prst="rect">
            <a:avLst/>
          </a:prstGeom>
          <a:solidFill>
            <a:srgbClr val="1A1A1A"/>
          </a:solidFill>
          <a:ln>
            <a:noFill/>
          </a:ln>
        </p:spPr>
        <p:txBody>
          <a:bodyPr vert="horz" wrap="square" lIns="0" tIns="70485" rIns="0" bIns="0" rtlCol="0" anchor="ctr">
            <a:spAutoFit/>
          </a:bodyPr>
          <a:lstStyle/>
          <a:p>
            <a:pPr marL="100330">
              <a:lnSpc>
                <a:spcPct val="100000"/>
              </a:lnSpc>
              <a:spcBef>
                <a:spcPts val="555"/>
              </a:spcBef>
            </a:pPr>
            <a:endParaRPr sz="1600" b="1">
              <a:solidFill>
                <a:schemeClr val="bg1"/>
              </a:solidFill>
              <a:latin typeface="Calibri"/>
              <a:cs typeface="Calibri"/>
            </a:endParaRPr>
          </a:p>
        </p:txBody>
      </p:sp>
      <p:sp>
        <p:nvSpPr>
          <p:cNvPr id="70" name="object 19">
            <a:extLst>
              <a:ext uri="{FF2B5EF4-FFF2-40B4-BE49-F238E27FC236}">
                <a16:creationId xmlns:a16="http://schemas.microsoft.com/office/drawing/2014/main" id="{CA7F30E2-42F7-4488-8155-52429F660B54}"/>
              </a:ext>
            </a:extLst>
          </p:cNvPr>
          <p:cNvSpPr txBox="1"/>
          <p:nvPr/>
        </p:nvSpPr>
        <p:spPr>
          <a:xfrm>
            <a:off x="3307012" y="1696640"/>
            <a:ext cx="573108" cy="312820"/>
          </a:xfrm>
          <a:prstGeom prst="rect">
            <a:avLst/>
          </a:prstGeom>
          <a:solidFill>
            <a:srgbClr val="1A1A1A"/>
          </a:solidFill>
          <a:ln>
            <a:noFill/>
          </a:ln>
        </p:spPr>
        <p:txBody>
          <a:bodyPr vert="horz" wrap="square" lIns="0" tIns="70485" rIns="0" bIns="0" rtlCol="0" anchor="ctr">
            <a:spAutoFit/>
          </a:bodyPr>
          <a:lstStyle/>
          <a:p>
            <a:pPr marL="100330">
              <a:lnSpc>
                <a:spcPct val="100000"/>
              </a:lnSpc>
              <a:spcBef>
                <a:spcPts val="555"/>
              </a:spcBef>
            </a:pPr>
            <a:endParaRPr sz="1600" b="1">
              <a:solidFill>
                <a:schemeClr val="bg1"/>
              </a:solidFill>
              <a:latin typeface="Calibri"/>
              <a:cs typeface="Calibri"/>
            </a:endParaRPr>
          </a:p>
        </p:txBody>
      </p:sp>
      <p:sp>
        <p:nvSpPr>
          <p:cNvPr id="72" name="object 19">
            <a:extLst>
              <a:ext uri="{FF2B5EF4-FFF2-40B4-BE49-F238E27FC236}">
                <a16:creationId xmlns:a16="http://schemas.microsoft.com/office/drawing/2014/main" id="{CB3274A9-EE3F-4D6E-A654-891F0E1FF737}"/>
              </a:ext>
            </a:extLst>
          </p:cNvPr>
          <p:cNvSpPr txBox="1"/>
          <p:nvPr/>
        </p:nvSpPr>
        <p:spPr>
          <a:xfrm>
            <a:off x="3307012" y="1184077"/>
            <a:ext cx="573108" cy="312820"/>
          </a:xfrm>
          <a:prstGeom prst="rect">
            <a:avLst/>
          </a:prstGeom>
          <a:solidFill>
            <a:srgbClr val="1A1A1A"/>
          </a:solidFill>
          <a:ln>
            <a:noFill/>
          </a:ln>
        </p:spPr>
        <p:txBody>
          <a:bodyPr vert="horz" wrap="square" lIns="0" tIns="70485" rIns="0" bIns="0" rtlCol="0" anchor="ctr">
            <a:spAutoFit/>
          </a:bodyPr>
          <a:lstStyle/>
          <a:p>
            <a:pPr marL="100330">
              <a:lnSpc>
                <a:spcPct val="100000"/>
              </a:lnSpc>
              <a:spcBef>
                <a:spcPts val="555"/>
              </a:spcBef>
            </a:pPr>
            <a:endParaRPr sz="1600" b="1">
              <a:solidFill>
                <a:schemeClr val="bg1"/>
              </a:solidFill>
              <a:latin typeface="Calibri"/>
              <a:cs typeface="Calibri"/>
            </a:endParaRPr>
          </a:p>
        </p:txBody>
      </p:sp>
      <p:sp>
        <p:nvSpPr>
          <p:cNvPr id="75" name="Textfeld 74">
            <a:extLst>
              <a:ext uri="{FF2B5EF4-FFF2-40B4-BE49-F238E27FC236}">
                <a16:creationId xmlns:a16="http://schemas.microsoft.com/office/drawing/2014/main" id="{02EB6C3F-2971-4869-A0DF-DE5298B6184E}"/>
              </a:ext>
            </a:extLst>
          </p:cNvPr>
          <p:cNvSpPr txBox="1"/>
          <p:nvPr/>
        </p:nvSpPr>
        <p:spPr>
          <a:xfrm>
            <a:off x="3281128" y="1239565"/>
            <a:ext cx="824118" cy="200055"/>
          </a:xfrm>
          <a:prstGeom prst="rect">
            <a:avLst/>
          </a:prstGeom>
          <a:noFill/>
        </p:spPr>
        <p:txBody>
          <a:bodyPr wrap="square">
            <a:spAutoFit/>
          </a:bodyPr>
          <a:lstStyle/>
          <a:p>
            <a:pPr marL="0" rtl="0" eaLnBrk="1" fontAlgn="b" latinLnBrk="0" hangingPunct="1">
              <a:spcBef>
                <a:spcPts val="1700"/>
              </a:spcBef>
              <a:spcAft>
                <a:spcPts val="0"/>
              </a:spcAft>
            </a:pPr>
            <a:r>
              <a:rPr lang="de-DE" sz="700" b="1">
                <a:solidFill>
                  <a:schemeClr val="bg1"/>
                </a:solidFill>
                <a:latin typeface="Calibri" panose="020F0502020204030204" pitchFamily="34" charset="0"/>
              </a:rPr>
              <a:t>12 Monate</a:t>
            </a:r>
            <a:endParaRPr lang="de-DE" sz="1100" b="1" i="0" u="none" strike="noStrike">
              <a:solidFill>
                <a:schemeClr val="bg1"/>
              </a:solidFill>
              <a:effectLst/>
              <a:latin typeface="Arial" panose="020B0604020202020204" pitchFamily="34" charset="0"/>
            </a:endParaRPr>
          </a:p>
        </p:txBody>
      </p:sp>
      <p:sp>
        <p:nvSpPr>
          <p:cNvPr id="77" name="Textfeld 76">
            <a:extLst>
              <a:ext uri="{FF2B5EF4-FFF2-40B4-BE49-F238E27FC236}">
                <a16:creationId xmlns:a16="http://schemas.microsoft.com/office/drawing/2014/main" id="{0BFE9421-57A7-428A-9798-19567D2352D4}"/>
              </a:ext>
            </a:extLst>
          </p:cNvPr>
          <p:cNvSpPr txBox="1"/>
          <p:nvPr/>
        </p:nvSpPr>
        <p:spPr>
          <a:xfrm>
            <a:off x="3288636" y="1751494"/>
            <a:ext cx="824118" cy="200055"/>
          </a:xfrm>
          <a:prstGeom prst="rect">
            <a:avLst/>
          </a:prstGeom>
          <a:noFill/>
        </p:spPr>
        <p:txBody>
          <a:bodyPr wrap="square">
            <a:spAutoFit/>
          </a:bodyPr>
          <a:lstStyle/>
          <a:p>
            <a:pPr marL="0" rtl="0" eaLnBrk="1" fontAlgn="b" latinLnBrk="0" hangingPunct="1">
              <a:spcBef>
                <a:spcPts val="1700"/>
              </a:spcBef>
              <a:spcAft>
                <a:spcPts val="0"/>
              </a:spcAft>
            </a:pPr>
            <a:r>
              <a:rPr lang="de-DE" sz="700" b="1">
                <a:solidFill>
                  <a:schemeClr val="bg1"/>
                </a:solidFill>
                <a:latin typeface="Calibri" panose="020F0502020204030204" pitchFamily="34" charset="0"/>
              </a:rPr>
              <a:t>12 Monate</a:t>
            </a:r>
            <a:endParaRPr lang="de-DE" sz="1100" b="1" i="0" u="none" strike="noStrike">
              <a:solidFill>
                <a:schemeClr val="bg1"/>
              </a:solidFill>
              <a:effectLst/>
              <a:latin typeface="Arial" panose="020B0604020202020204" pitchFamily="34" charset="0"/>
            </a:endParaRPr>
          </a:p>
        </p:txBody>
      </p:sp>
      <p:sp>
        <p:nvSpPr>
          <p:cNvPr id="78" name="Textfeld 77">
            <a:extLst>
              <a:ext uri="{FF2B5EF4-FFF2-40B4-BE49-F238E27FC236}">
                <a16:creationId xmlns:a16="http://schemas.microsoft.com/office/drawing/2014/main" id="{F56D9CFF-C1E3-46F0-AFC3-5454A93A24EA}"/>
              </a:ext>
            </a:extLst>
          </p:cNvPr>
          <p:cNvSpPr txBox="1"/>
          <p:nvPr/>
        </p:nvSpPr>
        <p:spPr>
          <a:xfrm>
            <a:off x="3559645" y="2242227"/>
            <a:ext cx="738309" cy="230832"/>
          </a:xfrm>
          <a:prstGeom prst="rect">
            <a:avLst/>
          </a:prstGeom>
          <a:noFill/>
        </p:spPr>
        <p:txBody>
          <a:bodyPr wrap="square">
            <a:spAutoFit/>
          </a:bodyPr>
          <a:lstStyle/>
          <a:p>
            <a:pPr marL="0" rtl="0" eaLnBrk="1" fontAlgn="b" latinLnBrk="0" hangingPunct="1">
              <a:spcBef>
                <a:spcPts val="1700"/>
              </a:spcBef>
              <a:spcAft>
                <a:spcPts val="0"/>
              </a:spcAft>
            </a:pPr>
            <a:r>
              <a:rPr lang="de-DE" sz="900" b="1">
                <a:solidFill>
                  <a:schemeClr val="bg1"/>
                </a:solidFill>
                <a:latin typeface="Calibri" panose="020F0502020204030204" pitchFamily="34" charset="0"/>
              </a:rPr>
              <a:t>24 Monate</a:t>
            </a:r>
            <a:endParaRPr lang="de-DE" sz="1400" b="1" i="0" u="none" strike="noStrike">
              <a:solidFill>
                <a:schemeClr val="bg1"/>
              </a:solidFill>
              <a:effectLst/>
              <a:latin typeface="Arial" panose="020B0604020202020204" pitchFamily="34" charset="0"/>
            </a:endParaRPr>
          </a:p>
        </p:txBody>
      </p:sp>
      <p:sp>
        <p:nvSpPr>
          <p:cNvPr id="79" name="Textfeld 78">
            <a:extLst>
              <a:ext uri="{FF2B5EF4-FFF2-40B4-BE49-F238E27FC236}">
                <a16:creationId xmlns:a16="http://schemas.microsoft.com/office/drawing/2014/main" id="{11CFE5A0-4A8C-446E-A33B-EF682D75E621}"/>
              </a:ext>
            </a:extLst>
          </p:cNvPr>
          <p:cNvSpPr txBox="1"/>
          <p:nvPr/>
        </p:nvSpPr>
        <p:spPr>
          <a:xfrm>
            <a:off x="3559646" y="2746946"/>
            <a:ext cx="738308" cy="230832"/>
          </a:xfrm>
          <a:prstGeom prst="rect">
            <a:avLst/>
          </a:prstGeom>
          <a:noFill/>
          <a:ln>
            <a:noFill/>
          </a:ln>
        </p:spPr>
        <p:txBody>
          <a:bodyPr wrap="square">
            <a:spAutoFit/>
          </a:bodyPr>
          <a:lstStyle/>
          <a:p>
            <a:pPr marL="0" rtl="0" eaLnBrk="1" fontAlgn="b" latinLnBrk="0" hangingPunct="1">
              <a:spcBef>
                <a:spcPts val="1700"/>
              </a:spcBef>
              <a:spcAft>
                <a:spcPts val="0"/>
              </a:spcAft>
            </a:pPr>
            <a:r>
              <a:rPr lang="de-DE" sz="900" b="1" dirty="0">
                <a:solidFill>
                  <a:schemeClr val="bg1"/>
                </a:solidFill>
                <a:latin typeface="Calibri" panose="020F0502020204030204" pitchFamily="34" charset="0"/>
              </a:rPr>
              <a:t>24 Monate</a:t>
            </a:r>
            <a:endParaRPr lang="de-DE" sz="1400" b="1" i="0" u="none" strike="noStrike" dirty="0">
              <a:solidFill>
                <a:schemeClr val="bg1"/>
              </a:solidFill>
              <a:effectLst/>
              <a:latin typeface="Arial" panose="020B0604020202020204" pitchFamily="34" charset="0"/>
            </a:endParaRPr>
          </a:p>
        </p:txBody>
      </p:sp>
      <p:sp>
        <p:nvSpPr>
          <p:cNvPr id="80" name="Textfeld 79">
            <a:extLst>
              <a:ext uri="{FF2B5EF4-FFF2-40B4-BE49-F238E27FC236}">
                <a16:creationId xmlns:a16="http://schemas.microsoft.com/office/drawing/2014/main" id="{63DBD23F-D91F-494A-B58D-3E275C21543A}"/>
              </a:ext>
            </a:extLst>
          </p:cNvPr>
          <p:cNvSpPr txBox="1"/>
          <p:nvPr/>
        </p:nvSpPr>
        <p:spPr>
          <a:xfrm>
            <a:off x="3562614" y="3254236"/>
            <a:ext cx="735340" cy="230832"/>
          </a:xfrm>
          <a:prstGeom prst="rect">
            <a:avLst/>
          </a:prstGeom>
          <a:noFill/>
          <a:ln>
            <a:noFill/>
          </a:ln>
        </p:spPr>
        <p:txBody>
          <a:bodyPr wrap="square">
            <a:spAutoFit/>
          </a:bodyPr>
          <a:lstStyle/>
          <a:p>
            <a:pPr marL="0" rtl="0" eaLnBrk="1" fontAlgn="b" latinLnBrk="0" hangingPunct="1">
              <a:spcBef>
                <a:spcPts val="1700"/>
              </a:spcBef>
              <a:spcAft>
                <a:spcPts val="0"/>
              </a:spcAft>
            </a:pPr>
            <a:r>
              <a:rPr lang="de-DE" sz="900" b="1" dirty="0">
                <a:solidFill>
                  <a:schemeClr val="bg1"/>
                </a:solidFill>
                <a:latin typeface="Calibri" panose="020F0502020204030204" pitchFamily="34" charset="0"/>
              </a:rPr>
              <a:t>24 Monate</a:t>
            </a:r>
            <a:endParaRPr lang="de-DE" sz="1400" b="1" i="0" u="none" strike="noStrike" dirty="0">
              <a:solidFill>
                <a:schemeClr val="bg1"/>
              </a:solidFill>
              <a:effectLst/>
              <a:latin typeface="Arial" panose="020B0604020202020204" pitchFamily="34" charset="0"/>
            </a:endParaRPr>
          </a:p>
        </p:txBody>
      </p:sp>
      <p:sp>
        <p:nvSpPr>
          <p:cNvPr id="82" name="Textfeld 81">
            <a:extLst>
              <a:ext uri="{FF2B5EF4-FFF2-40B4-BE49-F238E27FC236}">
                <a16:creationId xmlns:a16="http://schemas.microsoft.com/office/drawing/2014/main" id="{00BB49C2-8C21-4039-89B6-4D857BBF22B2}"/>
              </a:ext>
            </a:extLst>
          </p:cNvPr>
          <p:cNvSpPr txBox="1"/>
          <p:nvPr/>
        </p:nvSpPr>
        <p:spPr>
          <a:xfrm>
            <a:off x="3774472" y="3736994"/>
            <a:ext cx="1182941" cy="276999"/>
          </a:xfrm>
          <a:prstGeom prst="rect">
            <a:avLst/>
          </a:prstGeom>
          <a:solidFill>
            <a:srgbClr val="1A1A1A"/>
          </a:solidFill>
          <a:ln>
            <a:noFill/>
          </a:ln>
        </p:spPr>
        <p:txBody>
          <a:bodyPr wrap="square">
            <a:spAutoFit/>
          </a:bodyPr>
          <a:lstStyle/>
          <a:p>
            <a:pPr marL="0" rtl="0" eaLnBrk="1" fontAlgn="b" latinLnBrk="0" hangingPunct="1">
              <a:spcBef>
                <a:spcPts val="1700"/>
              </a:spcBef>
              <a:spcAft>
                <a:spcPts val="0"/>
              </a:spcAft>
            </a:pPr>
            <a:r>
              <a:rPr lang="de-DE" sz="1200" b="1" dirty="0">
                <a:solidFill>
                  <a:schemeClr val="bg1"/>
                </a:solidFill>
                <a:latin typeface="Calibri" panose="020F0502020204030204" pitchFamily="34" charset="0"/>
              </a:rPr>
              <a:t>36 Monate</a:t>
            </a:r>
            <a:endParaRPr lang="de-DE" sz="1200" b="1" i="0" u="none" strike="noStrike" dirty="0">
              <a:solidFill>
                <a:schemeClr val="bg1"/>
              </a:solidFill>
              <a:effectLst/>
              <a:latin typeface="Arial" panose="020B0604020202020204" pitchFamily="34" charset="0"/>
            </a:endParaRPr>
          </a:p>
        </p:txBody>
      </p:sp>
      <p:sp>
        <p:nvSpPr>
          <p:cNvPr id="87" name="Textfeld 86">
            <a:extLst>
              <a:ext uri="{FF2B5EF4-FFF2-40B4-BE49-F238E27FC236}">
                <a16:creationId xmlns:a16="http://schemas.microsoft.com/office/drawing/2014/main" id="{CA2F4253-C436-40BF-8B8F-A7996FC6AC2A}"/>
              </a:ext>
            </a:extLst>
          </p:cNvPr>
          <p:cNvSpPr txBox="1"/>
          <p:nvPr/>
        </p:nvSpPr>
        <p:spPr>
          <a:xfrm>
            <a:off x="4014781" y="4255750"/>
            <a:ext cx="1195606" cy="276999"/>
          </a:xfrm>
          <a:prstGeom prst="rect">
            <a:avLst/>
          </a:prstGeom>
          <a:noFill/>
        </p:spPr>
        <p:txBody>
          <a:bodyPr wrap="square">
            <a:spAutoFit/>
          </a:bodyPr>
          <a:lstStyle/>
          <a:p>
            <a:pPr marL="0" rtl="0" eaLnBrk="1" fontAlgn="b" latinLnBrk="0" hangingPunct="1">
              <a:spcBef>
                <a:spcPts val="1700"/>
              </a:spcBef>
              <a:spcAft>
                <a:spcPts val="0"/>
              </a:spcAft>
            </a:pPr>
            <a:r>
              <a:rPr lang="de-DE" sz="1200" b="1" i="0" u="none" strike="noStrike">
                <a:solidFill>
                  <a:schemeClr val="bg1"/>
                </a:solidFill>
                <a:effectLst/>
                <a:latin typeface="Calibri" panose="020F0502020204030204" pitchFamily="34" charset="0"/>
              </a:rPr>
              <a:t>48 Monate</a:t>
            </a:r>
            <a:endParaRPr lang="de-DE" sz="1200" b="1" i="0" u="none" strike="noStrike">
              <a:solidFill>
                <a:schemeClr val="bg1"/>
              </a:solidFill>
              <a:effectLst/>
              <a:latin typeface="Arial" panose="020B0604020202020204" pitchFamily="34" charset="0"/>
            </a:endParaRPr>
          </a:p>
        </p:txBody>
      </p:sp>
      <p:sp>
        <p:nvSpPr>
          <p:cNvPr id="88" name="Textfeld 87">
            <a:extLst>
              <a:ext uri="{FF2B5EF4-FFF2-40B4-BE49-F238E27FC236}">
                <a16:creationId xmlns:a16="http://schemas.microsoft.com/office/drawing/2014/main" id="{A15C70F3-91D3-4373-9B30-5819780D1BED}"/>
              </a:ext>
            </a:extLst>
          </p:cNvPr>
          <p:cNvSpPr txBox="1"/>
          <p:nvPr/>
        </p:nvSpPr>
        <p:spPr>
          <a:xfrm>
            <a:off x="4017680" y="4754465"/>
            <a:ext cx="1195606" cy="276999"/>
          </a:xfrm>
          <a:prstGeom prst="rect">
            <a:avLst/>
          </a:prstGeom>
          <a:noFill/>
        </p:spPr>
        <p:txBody>
          <a:bodyPr wrap="square">
            <a:spAutoFit/>
          </a:bodyPr>
          <a:lstStyle/>
          <a:p>
            <a:pPr marL="0" rtl="0" eaLnBrk="1" fontAlgn="b" latinLnBrk="0" hangingPunct="1">
              <a:spcBef>
                <a:spcPts val="1700"/>
              </a:spcBef>
              <a:spcAft>
                <a:spcPts val="0"/>
              </a:spcAft>
            </a:pPr>
            <a:r>
              <a:rPr lang="de-DE" sz="1200" b="1" i="0" u="none" strike="noStrike">
                <a:solidFill>
                  <a:schemeClr val="bg1"/>
                </a:solidFill>
                <a:effectLst/>
                <a:latin typeface="Calibri" panose="020F0502020204030204" pitchFamily="34" charset="0"/>
              </a:rPr>
              <a:t>48 Monate</a:t>
            </a:r>
            <a:endParaRPr lang="de-DE" sz="1200" b="1" i="0" u="none" strike="noStrike">
              <a:solidFill>
                <a:schemeClr val="bg1"/>
              </a:solidFill>
              <a:effectLst/>
              <a:latin typeface="Arial" panose="020B0604020202020204" pitchFamily="34" charset="0"/>
            </a:endParaRPr>
          </a:p>
        </p:txBody>
      </p:sp>
      <p:sp>
        <p:nvSpPr>
          <p:cNvPr id="89" name="Textfeld 88">
            <a:extLst>
              <a:ext uri="{FF2B5EF4-FFF2-40B4-BE49-F238E27FC236}">
                <a16:creationId xmlns:a16="http://schemas.microsoft.com/office/drawing/2014/main" id="{EAE11343-2376-4E36-A828-A76FCD8D7C1F}"/>
              </a:ext>
            </a:extLst>
          </p:cNvPr>
          <p:cNvSpPr txBox="1"/>
          <p:nvPr/>
        </p:nvSpPr>
        <p:spPr>
          <a:xfrm>
            <a:off x="4005139" y="5261042"/>
            <a:ext cx="1727932" cy="276999"/>
          </a:xfrm>
          <a:prstGeom prst="rect">
            <a:avLst/>
          </a:prstGeom>
          <a:noFill/>
        </p:spPr>
        <p:txBody>
          <a:bodyPr wrap="square">
            <a:spAutoFit/>
          </a:bodyPr>
          <a:lstStyle/>
          <a:p>
            <a:pPr marL="0" rtl="0" eaLnBrk="1" fontAlgn="b" latinLnBrk="0" hangingPunct="1">
              <a:spcBef>
                <a:spcPts val="1700"/>
              </a:spcBef>
              <a:spcAft>
                <a:spcPts val="0"/>
              </a:spcAft>
            </a:pPr>
            <a:r>
              <a:rPr lang="de-DE" sz="1200" b="1" i="0" u="none" strike="noStrike">
                <a:solidFill>
                  <a:schemeClr val="bg1"/>
                </a:solidFill>
                <a:effectLst/>
                <a:latin typeface="Calibri" panose="020F0502020204030204" pitchFamily="34" charset="0"/>
              </a:rPr>
              <a:t>48 Monate</a:t>
            </a:r>
            <a:endParaRPr lang="de-DE" sz="1200" b="1" i="0" u="none" strike="noStrike">
              <a:solidFill>
                <a:schemeClr val="bg1"/>
              </a:solidFill>
              <a:effectLst/>
              <a:latin typeface="Arial" panose="020B0604020202020204" pitchFamily="34" charset="0"/>
            </a:endParaRPr>
          </a:p>
        </p:txBody>
      </p:sp>
      <p:sp>
        <p:nvSpPr>
          <p:cNvPr id="90" name="Textfeld 89">
            <a:extLst>
              <a:ext uri="{FF2B5EF4-FFF2-40B4-BE49-F238E27FC236}">
                <a16:creationId xmlns:a16="http://schemas.microsoft.com/office/drawing/2014/main" id="{116DAF39-2A1A-4FF9-B4B8-4A15BB8F42B3}"/>
              </a:ext>
            </a:extLst>
          </p:cNvPr>
          <p:cNvSpPr txBox="1"/>
          <p:nvPr/>
        </p:nvSpPr>
        <p:spPr>
          <a:xfrm>
            <a:off x="4005139" y="5745705"/>
            <a:ext cx="1195606" cy="276999"/>
          </a:xfrm>
          <a:prstGeom prst="rect">
            <a:avLst/>
          </a:prstGeom>
          <a:noFill/>
        </p:spPr>
        <p:txBody>
          <a:bodyPr wrap="square">
            <a:spAutoFit/>
          </a:bodyPr>
          <a:lstStyle/>
          <a:p>
            <a:pPr marL="0" rtl="0" eaLnBrk="1" fontAlgn="b" latinLnBrk="0" hangingPunct="1">
              <a:spcBef>
                <a:spcPts val="1700"/>
              </a:spcBef>
              <a:spcAft>
                <a:spcPts val="0"/>
              </a:spcAft>
            </a:pPr>
            <a:r>
              <a:rPr lang="de-DE" sz="1200" b="1" i="0" u="none" strike="noStrike">
                <a:solidFill>
                  <a:schemeClr val="bg1"/>
                </a:solidFill>
                <a:effectLst/>
                <a:latin typeface="Calibri" panose="020F0502020204030204" pitchFamily="34" charset="0"/>
              </a:rPr>
              <a:t>48 Monate</a:t>
            </a:r>
            <a:endParaRPr lang="de-DE" sz="1200" b="1" i="0" u="none" strike="noStrike">
              <a:solidFill>
                <a:schemeClr val="bg1"/>
              </a:solidFill>
              <a:effectLst/>
              <a:latin typeface="Arial" panose="020B0604020202020204" pitchFamily="34" charset="0"/>
            </a:endParaRPr>
          </a:p>
        </p:txBody>
      </p:sp>
      <p:sp>
        <p:nvSpPr>
          <p:cNvPr id="93" name="Textfeld 92">
            <a:extLst>
              <a:ext uri="{FF2B5EF4-FFF2-40B4-BE49-F238E27FC236}">
                <a16:creationId xmlns:a16="http://schemas.microsoft.com/office/drawing/2014/main" id="{1208C8EB-AE21-42CC-9CCA-8146F58E3038}"/>
              </a:ext>
            </a:extLst>
          </p:cNvPr>
          <p:cNvSpPr txBox="1"/>
          <p:nvPr/>
        </p:nvSpPr>
        <p:spPr>
          <a:xfrm>
            <a:off x="8247083" y="1297422"/>
            <a:ext cx="1810363" cy="4424687"/>
          </a:xfrm>
          <a:prstGeom prst="rect">
            <a:avLst/>
          </a:prstGeom>
          <a:noFill/>
        </p:spPr>
        <p:txBody>
          <a:bodyPr wrap="square">
            <a:noAutofit/>
          </a:bodyPr>
          <a:lstStyle/>
          <a:p>
            <a:r>
              <a:rPr lang="de-DE" sz="1200" b="1" dirty="0"/>
              <a:t>Das Gesamtauftragsvolumen am 01.01.2026 für das Jahr 2026 betrug 15.500 TEUR</a:t>
            </a:r>
          </a:p>
          <a:p>
            <a:endParaRPr lang="de-DE" sz="1200" b="1" dirty="0"/>
          </a:p>
          <a:p>
            <a:r>
              <a:rPr lang="de-DE" sz="1200" b="1" dirty="0"/>
              <a:t>Bis Ende 2027 bestehen Verträge im Wert von 12.751 TEUR p.a.</a:t>
            </a:r>
          </a:p>
          <a:p>
            <a:endParaRPr lang="de-DE" sz="1200" b="1" dirty="0"/>
          </a:p>
          <a:p>
            <a:r>
              <a:rPr lang="de-DE" sz="1200" b="1" dirty="0"/>
              <a:t>Bis Ende 2028 bestehen Verträge im Wert von 8.151 TEUR p.a.</a:t>
            </a:r>
          </a:p>
          <a:p>
            <a:endParaRPr lang="de-DE" sz="1200" b="1" dirty="0"/>
          </a:p>
          <a:p>
            <a:r>
              <a:rPr lang="de-DE" sz="1200" b="1" dirty="0"/>
              <a:t>Bis Ende 2029 bestehen Verträge im Wert von 6.306 TEUR p.a.</a:t>
            </a:r>
          </a:p>
          <a:p>
            <a:endParaRPr lang="de-DE" sz="1200" b="1" dirty="0"/>
          </a:p>
          <a:p>
            <a:r>
              <a:rPr lang="de-DE" sz="1200" b="1" dirty="0"/>
              <a:t>Bis Ende 2030 bestehen Verträge im Wert von 5.800 TEUR p.a. </a:t>
            </a:r>
          </a:p>
        </p:txBody>
      </p:sp>
      <p:sp>
        <p:nvSpPr>
          <p:cNvPr id="94" name="Textfeld 93">
            <a:extLst>
              <a:ext uri="{FF2B5EF4-FFF2-40B4-BE49-F238E27FC236}">
                <a16:creationId xmlns:a16="http://schemas.microsoft.com/office/drawing/2014/main" id="{527BA8B0-EE97-48DE-801B-244F630EF6CA}"/>
              </a:ext>
            </a:extLst>
          </p:cNvPr>
          <p:cNvSpPr txBox="1"/>
          <p:nvPr/>
        </p:nvSpPr>
        <p:spPr>
          <a:xfrm>
            <a:off x="3229936" y="887401"/>
            <a:ext cx="1731746" cy="230832"/>
          </a:xfrm>
          <a:prstGeom prst="rect">
            <a:avLst/>
          </a:prstGeom>
          <a:noFill/>
        </p:spPr>
        <p:txBody>
          <a:bodyPr wrap="square">
            <a:spAutoFit/>
          </a:bodyPr>
          <a:lstStyle/>
          <a:p>
            <a:pPr marL="0" rtl="0" eaLnBrk="1" fontAlgn="b" latinLnBrk="0" hangingPunct="1">
              <a:spcBef>
                <a:spcPts val="1700"/>
              </a:spcBef>
              <a:spcAft>
                <a:spcPts val="0"/>
              </a:spcAft>
            </a:pPr>
            <a:r>
              <a:rPr lang="de-DE" sz="900" b="1" i="0" u="none" strike="noStrike">
                <a:solidFill>
                  <a:srgbClr val="000000"/>
                </a:solidFill>
                <a:effectLst/>
                <a:latin typeface="Calibri" panose="020F0502020204030204" pitchFamily="34" charset="0"/>
              </a:rPr>
              <a:t>RESTLICHE VERTRAGSLAUFZEIT</a:t>
            </a:r>
            <a:endParaRPr lang="de-DE" sz="1400" b="1" i="0" u="none" strike="noStrike">
              <a:solidFill>
                <a:srgbClr val="000000"/>
              </a:solidFill>
              <a:effectLst/>
              <a:latin typeface="Arial" panose="020B0604020202020204" pitchFamily="34" charset="0"/>
            </a:endParaRPr>
          </a:p>
        </p:txBody>
      </p:sp>
      <p:sp>
        <p:nvSpPr>
          <p:cNvPr id="96" name="Textfeld 95">
            <a:extLst>
              <a:ext uri="{FF2B5EF4-FFF2-40B4-BE49-F238E27FC236}">
                <a16:creationId xmlns:a16="http://schemas.microsoft.com/office/drawing/2014/main" id="{9042836F-14C8-4343-8B24-F358278677AB}"/>
              </a:ext>
            </a:extLst>
          </p:cNvPr>
          <p:cNvSpPr txBox="1"/>
          <p:nvPr/>
        </p:nvSpPr>
        <p:spPr>
          <a:xfrm>
            <a:off x="5525025" y="887401"/>
            <a:ext cx="1005799" cy="230832"/>
          </a:xfrm>
          <a:prstGeom prst="rect">
            <a:avLst/>
          </a:prstGeom>
          <a:noFill/>
        </p:spPr>
        <p:txBody>
          <a:bodyPr wrap="square">
            <a:spAutoFit/>
          </a:bodyPr>
          <a:lstStyle>
            <a:defPPr>
              <a:defRPr lang="de-DE"/>
            </a:defPPr>
            <a:lvl1pPr fontAlgn="b">
              <a:spcBef>
                <a:spcPts val="1700"/>
              </a:spcBef>
              <a:spcAft>
                <a:spcPts val="0"/>
              </a:spcAft>
              <a:defRPr sz="900" b="1" i="0" u="none" strike="noStrike">
                <a:solidFill>
                  <a:schemeClr val="bg1"/>
                </a:solidFill>
                <a:effectLst/>
                <a:latin typeface="Calibri" panose="020F0502020204030204" pitchFamily="34" charset="0"/>
              </a:defRPr>
            </a:lvl1pPr>
          </a:lstStyle>
          <a:p>
            <a:r>
              <a:rPr lang="de-DE">
                <a:solidFill>
                  <a:srgbClr val="000000"/>
                </a:solidFill>
              </a:rPr>
              <a:t>VERTRAGSENDE</a:t>
            </a:r>
          </a:p>
        </p:txBody>
      </p:sp>
      <p:sp>
        <p:nvSpPr>
          <p:cNvPr id="97" name="Textfeld 96">
            <a:extLst>
              <a:ext uri="{FF2B5EF4-FFF2-40B4-BE49-F238E27FC236}">
                <a16:creationId xmlns:a16="http://schemas.microsoft.com/office/drawing/2014/main" id="{CF3737CA-E279-450A-9CC2-FCA155AEACEF}"/>
              </a:ext>
            </a:extLst>
          </p:cNvPr>
          <p:cNvSpPr txBox="1"/>
          <p:nvPr/>
        </p:nvSpPr>
        <p:spPr>
          <a:xfrm>
            <a:off x="6367489" y="887401"/>
            <a:ext cx="1854599" cy="230832"/>
          </a:xfrm>
          <a:prstGeom prst="rect">
            <a:avLst/>
          </a:prstGeom>
          <a:noFill/>
        </p:spPr>
        <p:txBody>
          <a:bodyPr wrap="square">
            <a:spAutoFit/>
          </a:bodyPr>
          <a:lstStyle/>
          <a:p>
            <a:pPr marL="0" rtl="0" eaLnBrk="1" fontAlgn="b" latinLnBrk="0" hangingPunct="1">
              <a:spcBef>
                <a:spcPts val="1700"/>
              </a:spcBef>
              <a:spcAft>
                <a:spcPts val="0"/>
              </a:spcAft>
            </a:pPr>
            <a:r>
              <a:rPr lang="de-DE" sz="900" b="1">
                <a:solidFill>
                  <a:srgbClr val="000000"/>
                </a:solidFill>
                <a:latin typeface="Calibri" panose="020F0502020204030204" pitchFamily="34" charset="0"/>
              </a:rPr>
              <a:t>RESTLICHES AUFTRAGSVOLUMEN</a:t>
            </a:r>
          </a:p>
        </p:txBody>
      </p:sp>
      <p:sp>
        <p:nvSpPr>
          <p:cNvPr id="100" name="Textfeld 99">
            <a:extLst>
              <a:ext uri="{FF2B5EF4-FFF2-40B4-BE49-F238E27FC236}">
                <a16:creationId xmlns:a16="http://schemas.microsoft.com/office/drawing/2014/main" id="{B8B548F2-83E2-4971-80EC-C72839CCA906}"/>
              </a:ext>
            </a:extLst>
          </p:cNvPr>
          <p:cNvSpPr txBox="1"/>
          <p:nvPr/>
        </p:nvSpPr>
        <p:spPr>
          <a:xfrm>
            <a:off x="390419" y="1237711"/>
            <a:ext cx="2978832" cy="276999"/>
          </a:xfrm>
          <a:prstGeom prst="rect">
            <a:avLst/>
          </a:prstGeom>
          <a:noFill/>
        </p:spPr>
        <p:txBody>
          <a:bodyPr wrap="square">
            <a:spAutoFit/>
          </a:bodyPr>
          <a:lstStyle/>
          <a:p>
            <a:pPr marL="0" rtl="0" eaLnBrk="1" fontAlgn="b" latinLnBrk="0" hangingPunct="1">
              <a:spcBef>
                <a:spcPts val="1700"/>
              </a:spcBef>
              <a:spcAft>
                <a:spcPts val="0"/>
              </a:spcAft>
            </a:pPr>
            <a:r>
              <a:rPr lang="de-DE" sz="1200" b="1" i="0" u="none" strike="noStrike" kern="1200">
                <a:solidFill>
                  <a:schemeClr val="bg1"/>
                </a:solidFill>
                <a:effectLst/>
                <a:latin typeface="Calibri" panose="020F0502020204030204" pitchFamily="34" charset="0"/>
              </a:rPr>
              <a:t>GP AG (Werkverkehre Luftpost)</a:t>
            </a:r>
            <a:endParaRPr lang="de-DE" sz="1200" b="1" i="0" u="none" strike="noStrike">
              <a:solidFill>
                <a:schemeClr val="bg1"/>
              </a:solidFill>
              <a:effectLst/>
              <a:latin typeface="Arial" panose="020B0604020202020204" pitchFamily="34" charset="0"/>
            </a:endParaRPr>
          </a:p>
        </p:txBody>
      </p:sp>
      <p:sp>
        <p:nvSpPr>
          <p:cNvPr id="102" name="Textfeld 101">
            <a:extLst>
              <a:ext uri="{FF2B5EF4-FFF2-40B4-BE49-F238E27FC236}">
                <a16:creationId xmlns:a16="http://schemas.microsoft.com/office/drawing/2014/main" id="{0783E436-368B-4A3A-B3AB-1B98E64B08B1}"/>
              </a:ext>
            </a:extLst>
          </p:cNvPr>
          <p:cNvSpPr txBox="1"/>
          <p:nvPr/>
        </p:nvSpPr>
        <p:spPr>
          <a:xfrm>
            <a:off x="376454" y="1609436"/>
            <a:ext cx="2776321" cy="461665"/>
          </a:xfrm>
          <a:prstGeom prst="rect">
            <a:avLst/>
          </a:prstGeom>
          <a:noFill/>
        </p:spPr>
        <p:txBody>
          <a:bodyPr wrap="square">
            <a:spAutoFit/>
          </a:bodyPr>
          <a:lstStyle/>
          <a:p>
            <a:pPr fontAlgn="b">
              <a:spcBef>
                <a:spcPts val="1700"/>
              </a:spcBef>
            </a:pPr>
            <a:r>
              <a:rPr lang="de-DE" sz="1200" b="1" i="0" u="none" strike="noStrike" kern="1200">
                <a:solidFill>
                  <a:schemeClr val="bg1"/>
                </a:solidFill>
                <a:effectLst/>
                <a:latin typeface="Calibri" panose="020F0502020204030204" pitchFamily="34" charset="0"/>
              </a:rPr>
              <a:t>Entsorgungsvertrag Stadtwerke ABC (unbefristet Entsorgungslogistik)</a:t>
            </a:r>
            <a:endParaRPr lang="de-DE" sz="1200" b="1" i="0" u="none" strike="noStrike">
              <a:solidFill>
                <a:schemeClr val="bg1"/>
              </a:solidFill>
              <a:effectLst/>
              <a:latin typeface="Arial" panose="020B0604020202020204" pitchFamily="34" charset="0"/>
            </a:endParaRPr>
          </a:p>
        </p:txBody>
      </p:sp>
      <p:sp>
        <p:nvSpPr>
          <p:cNvPr id="103" name="Textfeld 102">
            <a:extLst>
              <a:ext uri="{FF2B5EF4-FFF2-40B4-BE49-F238E27FC236}">
                <a16:creationId xmlns:a16="http://schemas.microsoft.com/office/drawing/2014/main" id="{78C7C554-F084-4317-8BD4-B5D170FC2CBB}"/>
              </a:ext>
            </a:extLst>
          </p:cNvPr>
          <p:cNvSpPr txBox="1"/>
          <p:nvPr/>
        </p:nvSpPr>
        <p:spPr>
          <a:xfrm>
            <a:off x="389956" y="2128718"/>
            <a:ext cx="2978832" cy="461665"/>
          </a:xfrm>
          <a:prstGeom prst="rect">
            <a:avLst/>
          </a:prstGeom>
          <a:noFill/>
        </p:spPr>
        <p:txBody>
          <a:bodyPr wrap="square">
            <a:spAutoFit/>
          </a:bodyPr>
          <a:lstStyle/>
          <a:p>
            <a:pPr marL="0" rtl="0" eaLnBrk="1" fontAlgn="b" latinLnBrk="0" hangingPunct="1">
              <a:spcBef>
                <a:spcPts val="1700"/>
              </a:spcBef>
              <a:spcAft>
                <a:spcPts val="0"/>
              </a:spcAft>
            </a:pPr>
            <a:r>
              <a:rPr lang="de-DE" sz="1200" b="1" i="0" u="none" strike="noStrike" kern="1200">
                <a:solidFill>
                  <a:schemeClr val="bg1"/>
                </a:solidFill>
                <a:effectLst/>
                <a:latin typeface="Calibri" panose="020F0502020204030204" pitchFamily="34" charset="0"/>
              </a:rPr>
              <a:t>Spezialmülltransport Chemiewerk AG (Entsorgungslogistik)</a:t>
            </a:r>
            <a:endParaRPr lang="de-DE" sz="1200" b="1" i="0" u="none" strike="noStrike">
              <a:solidFill>
                <a:schemeClr val="bg1"/>
              </a:solidFill>
              <a:effectLst/>
              <a:latin typeface="Arial" panose="020B0604020202020204" pitchFamily="34" charset="0"/>
            </a:endParaRPr>
          </a:p>
        </p:txBody>
      </p:sp>
      <p:sp>
        <p:nvSpPr>
          <p:cNvPr id="104" name="Textfeld 103">
            <a:extLst>
              <a:ext uri="{FF2B5EF4-FFF2-40B4-BE49-F238E27FC236}">
                <a16:creationId xmlns:a16="http://schemas.microsoft.com/office/drawing/2014/main" id="{AC7B68E7-8130-4094-9939-9874B2470C80}"/>
              </a:ext>
            </a:extLst>
          </p:cNvPr>
          <p:cNvSpPr txBox="1"/>
          <p:nvPr/>
        </p:nvSpPr>
        <p:spPr>
          <a:xfrm>
            <a:off x="389956" y="2659680"/>
            <a:ext cx="2978832" cy="461665"/>
          </a:xfrm>
          <a:prstGeom prst="rect">
            <a:avLst/>
          </a:prstGeom>
          <a:noFill/>
        </p:spPr>
        <p:txBody>
          <a:bodyPr wrap="square">
            <a:spAutoFit/>
          </a:bodyPr>
          <a:lstStyle/>
          <a:p>
            <a:pPr fontAlgn="b">
              <a:spcBef>
                <a:spcPts val="1700"/>
              </a:spcBef>
            </a:pPr>
            <a:r>
              <a:rPr lang="de-DE" sz="1200" b="1" i="0" u="none" strike="noStrike" kern="1200">
                <a:solidFill>
                  <a:schemeClr val="bg1"/>
                </a:solidFill>
                <a:effectLst/>
                <a:latin typeface="Calibri" panose="020F0502020204030204" pitchFamily="34" charset="0"/>
              </a:rPr>
              <a:t>Simons Elektro AG (Lagerhaltung und Kommissionierung-J-I-T)</a:t>
            </a:r>
            <a:endParaRPr lang="de-DE" sz="1200" b="1" i="0" u="none" strike="noStrike">
              <a:solidFill>
                <a:schemeClr val="bg1"/>
              </a:solidFill>
              <a:effectLst/>
              <a:latin typeface="Arial" panose="020B0604020202020204" pitchFamily="34" charset="0"/>
            </a:endParaRPr>
          </a:p>
        </p:txBody>
      </p:sp>
      <p:sp>
        <p:nvSpPr>
          <p:cNvPr id="105" name="Textfeld 104">
            <a:extLst>
              <a:ext uri="{FF2B5EF4-FFF2-40B4-BE49-F238E27FC236}">
                <a16:creationId xmlns:a16="http://schemas.microsoft.com/office/drawing/2014/main" id="{BB71358E-5097-476C-B801-8F183BC849F2}"/>
              </a:ext>
            </a:extLst>
          </p:cNvPr>
          <p:cNvSpPr txBox="1"/>
          <p:nvPr/>
        </p:nvSpPr>
        <p:spPr>
          <a:xfrm>
            <a:off x="389959" y="3149298"/>
            <a:ext cx="2978832" cy="461665"/>
          </a:xfrm>
          <a:prstGeom prst="rect">
            <a:avLst/>
          </a:prstGeom>
          <a:noFill/>
        </p:spPr>
        <p:txBody>
          <a:bodyPr wrap="square">
            <a:spAutoFit/>
          </a:bodyPr>
          <a:lstStyle/>
          <a:p>
            <a:pPr marL="0" rtl="0" eaLnBrk="1" fontAlgn="b" latinLnBrk="0" hangingPunct="1">
              <a:spcBef>
                <a:spcPts val="1700"/>
              </a:spcBef>
              <a:spcAft>
                <a:spcPts val="0"/>
              </a:spcAft>
            </a:pPr>
            <a:r>
              <a:rPr lang="de-DE" sz="1200" b="1" i="0" u="none" strike="noStrike" kern="1200">
                <a:solidFill>
                  <a:schemeClr val="bg1"/>
                </a:solidFill>
                <a:effectLst/>
                <a:latin typeface="Calibri" panose="020F0502020204030204" pitchFamily="34" charset="0"/>
              </a:rPr>
              <a:t>Werbeartikel Company Inc. (Lagerhaltung und Kommissionierung)</a:t>
            </a:r>
            <a:endParaRPr lang="de-DE" sz="1200" b="1" i="0" u="none" strike="noStrike">
              <a:solidFill>
                <a:schemeClr val="bg1"/>
              </a:solidFill>
              <a:effectLst/>
              <a:latin typeface="Arial" panose="020B0604020202020204" pitchFamily="34" charset="0"/>
            </a:endParaRPr>
          </a:p>
        </p:txBody>
      </p:sp>
      <p:sp>
        <p:nvSpPr>
          <p:cNvPr id="106" name="Textfeld 105">
            <a:extLst>
              <a:ext uri="{FF2B5EF4-FFF2-40B4-BE49-F238E27FC236}">
                <a16:creationId xmlns:a16="http://schemas.microsoft.com/office/drawing/2014/main" id="{C95F9EDC-8245-4440-9E4B-70B2C8388F44}"/>
              </a:ext>
            </a:extLst>
          </p:cNvPr>
          <p:cNvSpPr txBox="1"/>
          <p:nvPr/>
        </p:nvSpPr>
        <p:spPr>
          <a:xfrm>
            <a:off x="419741" y="3638916"/>
            <a:ext cx="2762767" cy="461665"/>
          </a:xfrm>
          <a:prstGeom prst="rect">
            <a:avLst/>
          </a:prstGeom>
          <a:noFill/>
        </p:spPr>
        <p:txBody>
          <a:bodyPr wrap="square">
            <a:spAutoFit/>
          </a:bodyPr>
          <a:lstStyle/>
          <a:p>
            <a:pPr marL="0" rtl="0" eaLnBrk="1" fontAlgn="b" latinLnBrk="0" hangingPunct="1">
              <a:spcBef>
                <a:spcPts val="1700"/>
              </a:spcBef>
              <a:spcAft>
                <a:spcPts val="0"/>
              </a:spcAft>
            </a:pPr>
            <a:r>
              <a:rPr lang="de-DE" sz="1200" b="1" i="0" u="none" strike="noStrike" kern="1200">
                <a:solidFill>
                  <a:schemeClr val="bg1"/>
                </a:solidFill>
                <a:effectLst/>
                <a:latin typeface="Calibri" panose="020F0502020204030204" pitchFamily="34" charset="0"/>
              </a:rPr>
              <a:t>LHD Road Feeder Service (Werkverkehre Luftfracht)</a:t>
            </a:r>
            <a:endParaRPr lang="de-DE" sz="1200" b="1" i="0" u="none" strike="noStrike">
              <a:solidFill>
                <a:schemeClr val="bg1"/>
              </a:solidFill>
              <a:effectLst/>
              <a:latin typeface="Arial" panose="020B0604020202020204" pitchFamily="34" charset="0"/>
            </a:endParaRPr>
          </a:p>
        </p:txBody>
      </p:sp>
      <p:sp>
        <p:nvSpPr>
          <p:cNvPr id="108" name="Textfeld 107">
            <a:extLst>
              <a:ext uri="{FF2B5EF4-FFF2-40B4-BE49-F238E27FC236}">
                <a16:creationId xmlns:a16="http://schemas.microsoft.com/office/drawing/2014/main" id="{BCABAA96-C824-415E-8881-D0E781D7FAD8}"/>
              </a:ext>
            </a:extLst>
          </p:cNvPr>
          <p:cNvSpPr txBox="1"/>
          <p:nvPr/>
        </p:nvSpPr>
        <p:spPr>
          <a:xfrm>
            <a:off x="419741" y="4282974"/>
            <a:ext cx="2978832" cy="276999"/>
          </a:xfrm>
          <a:prstGeom prst="rect">
            <a:avLst/>
          </a:prstGeom>
          <a:noFill/>
        </p:spPr>
        <p:txBody>
          <a:bodyPr wrap="square">
            <a:spAutoFit/>
          </a:bodyPr>
          <a:lstStyle/>
          <a:p>
            <a:pPr marL="0" rtl="0" eaLnBrk="1" fontAlgn="b" latinLnBrk="0" hangingPunct="1">
              <a:spcBef>
                <a:spcPts val="1700"/>
              </a:spcBef>
              <a:spcAft>
                <a:spcPts val="0"/>
              </a:spcAft>
            </a:pPr>
            <a:r>
              <a:rPr lang="de-DE" sz="1200" b="1" i="0" u="none" strike="noStrike" kern="1200">
                <a:solidFill>
                  <a:schemeClr val="bg1"/>
                </a:solidFill>
                <a:effectLst/>
                <a:latin typeface="Calibri" panose="020F0502020204030204" pitchFamily="34" charset="0"/>
              </a:rPr>
              <a:t>Projekt fastmed (Werkverkehre Luftpost)</a:t>
            </a:r>
            <a:endParaRPr lang="de-DE" sz="1200" b="1" i="0" u="none" strike="noStrike">
              <a:solidFill>
                <a:schemeClr val="bg1"/>
              </a:solidFill>
              <a:effectLst/>
              <a:latin typeface="Arial" panose="020B0604020202020204" pitchFamily="34" charset="0"/>
            </a:endParaRPr>
          </a:p>
        </p:txBody>
      </p:sp>
      <p:sp>
        <p:nvSpPr>
          <p:cNvPr id="110" name="Textfeld 109">
            <a:extLst>
              <a:ext uri="{FF2B5EF4-FFF2-40B4-BE49-F238E27FC236}">
                <a16:creationId xmlns:a16="http://schemas.microsoft.com/office/drawing/2014/main" id="{4D2CC70A-7653-43DC-84DD-5C025D20878B}"/>
              </a:ext>
            </a:extLst>
          </p:cNvPr>
          <p:cNvSpPr txBox="1"/>
          <p:nvPr/>
        </p:nvSpPr>
        <p:spPr>
          <a:xfrm>
            <a:off x="423984" y="5294033"/>
            <a:ext cx="2978832" cy="276999"/>
          </a:xfrm>
          <a:prstGeom prst="rect">
            <a:avLst/>
          </a:prstGeom>
          <a:noFill/>
        </p:spPr>
        <p:txBody>
          <a:bodyPr wrap="square">
            <a:spAutoFit/>
          </a:bodyPr>
          <a:lstStyle/>
          <a:p>
            <a:pPr marL="0" rtl="0" eaLnBrk="1" fontAlgn="b" latinLnBrk="0" hangingPunct="1">
              <a:spcBef>
                <a:spcPts val="1700"/>
              </a:spcBef>
              <a:spcAft>
                <a:spcPts val="0"/>
              </a:spcAft>
            </a:pPr>
            <a:r>
              <a:rPr lang="de-DE" sz="1200" b="1" i="0" u="none" strike="noStrike" kern="1200">
                <a:solidFill>
                  <a:schemeClr val="bg1"/>
                </a:solidFill>
                <a:effectLst/>
                <a:latin typeface="Calibri" panose="020F0502020204030204" pitchFamily="34" charset="0"/>
              </a:rPr>
              <a:t>XYZ Werke (Werkverkehre 20t)</a:t>
            </a:r>
            <a:endParaRPr lang="de-DE" sz="1200" b="1" i="0" u="none" strike="noStrike">
              <a:solidFill>
                <a:schemeClr val="bg1"/>
              </a:solidFill>
              <a:effectLst/>
              <a:latin typeface="Arial" panose="020B0604020202020204" pitchFamily="34" charset="0"/>
            </a:endParaRPr>
          </a:p>
        </p:txBody>
      </p:sp>
      <p:sp>
        <p:nvSpPr>
          <p:cNvPr id="112" name="Textfeld 111">
            <a:extLst>
              <a:ext uri="{FF2B5EF4-FFF2-40B4-BE49-F238E27FC236}">
                <a16:creationId xmlns:a16="http://schemas.microsoft.com/office/drawing/2014/main" id="{3DABBC9D-5787-4FD6-AF9F-9C47FDD64869}"/>
              </a:ext>
            </a:extLst>
          </p:cNvPr>
          <p:cNvSpPr txBox="1"/>
          <p:nvPr/>
        </p:nvSpPr>
        <p:spPr>
          <a:xfrm>
            <a:off x="389956" y="5732175"/>
            <a:ext cx="2978832" cy="276999"/>
          </a:xfrm>
          <a:prstGeom prst="rect">
            <a:avLst/>
          </a:prstGeom>
          <a:noFill/>
        </p:spPr>
        <p:txBody>
          <a:bodyPr wrap="square">
            <a:spAutoFit/>
          </a:bodyPr>
          <a:lstStyle/>
          <a:p>
            <a:pPr marL="0" rtl="0" eaLnBrk="1" fontAlgn="b" latinLnBrk="0" hangingPunct="1">
              <a:spcBef>
                <a:spcPts val="1700"/>
              </a:spcBef>
              <a:spcAft>
                <a:spcPts val="0"/>
              </a:spcAft>
            </a:pPr>
            <a:r>
              <a:rPr lang="de-DE" sz="1200" b="1" i="0" u="none" strike="noStrike" kern="1200">
                <a:solidFill>
                  <a:schemeClr val="bg1"/>
                </a:solidFill>
                <a:effectLst/>
                <a:latin typeface="Calibri" panose="020F0502020204030204" pitchFamily="34" charset="0"/>
              </a:rPr>
              <a:t>Computer SE (Werkverkehre IT)</a:t>
            </a:r>
            <a:endParaRPr lang="de-DE" sz="2400" b="1" i="0" u="none" strike="noStrike">
              <a:solidFill>
                <a:schemeClr val="bg1"/>
              </a:solidFill>
              <a:effectLst/>
              <a:latin typeface="Arial" panose="020B0604020202020204" pitchFamily="34" charset="0"/>
            </a:endParaRPr>
          </a:p>
        </p:txBody>
      </p:sp>
      <p:sp>
        <p:nvSpPr>
          <p:cNvPr id="55" name="Textfeld 54">
            <a:extLst>
              <a:ext uri="{FF2B5EF4-FFF2-40B4-BE49-F238E27FC236}">
                <a16:creationId xmlns:a16="http://schemas.microsoft.com/office/drawing/2014/main" id="{88C4DB5F-DEDC-4D29-8E20-33AA42F13381}"/>
              </a:ext>
            </a:extLst>
          </p:cNvPr>
          <p:cNvSpPr txBox="1"/>
          <p:nvPr/>
        </p:nvSpPr>
        <p:spPr>
          <a:xfrm>
            <a:off x="8129390" y="926747"/>
            <a:ext cx="2031769" cy="288000"/>
          </a:xfrm>
          <a:prstGeom prst="rect">
            <a:avLst/>
          </a:prstGeom>
          <a:solidFill>
            <a:srgbClr val="1A1A1A"/>
          </a:solidFill>
          <a:ln>
            <a:noFill/>
          </a:ln>
        </p:spPr>
        <p:txBody>
          <a:bodyPr wrap="square">
            <a:spAutoFit/>
          </a:bodyPr>
          <a:lstStyle/>
          <a:p>
            <a:pPr marL="100330">
              <a:lnSpc>
                <a:spcPct val="100000"/>
              </a:lnSpc>
              <a:spcBef>
                <a:spcPts val="555"/>
              </a:spcBef>
            </a:pPr>
            <a:endParaRPr lang="de-DE" sz="1400" b="1">
              <a:solidFill>
                <a:schemeClr val="bg1"/>
              </a:solidFill>
              <a:latin typeface="Calibri"/>
              <a:cs typeface="Calibri"/>
            </a:endParaRPr>
          </a:p>
        </p:txBody>
      </p:sp>
      <p:sp>
        <p:nvSpPr>
          <p:cNvPr id="60" name="Textfeld 59">
            <a:extLst>
              <a:ext uri="{FF2B5EF4-FFF2-40B4-BE49-F238E27FC236}">
                <a16:creationId xmlns:a16="http://schemas.microsoft.com/office/drawing/2014/main" id="{A96B3BE2-0930-4734-AE74-6E1E4CA65168}"/>
              </a:ext>
            </a:extLst>
          </p:cNvPr>
          <p:cNvSpPr txBox="1"/>
          <p:nvPr/>
        </p:nvSpPr>
        <p:spPr>
          <a:xfrm>
            <a:off x="8005415" y="906989"/>
            <a:ext cx="1556401" cy="307777"/>
          </a:xfrm>
          <a:prstGeom prst="rect">
            <a:avLst/>
          </a:prstGeom>
          <a:noFill/>
        </p:spPr>
        <p:txBody>
          <a:bodyPr wrap="square">
            <a:spAutoFit/>
          </a:bodyPr>
          <a:lstStyle/>
          <a:p>
            <a:pPr marL="100330">
              <a:lnSpc>
                <a:spcPct val="100000"/>
              </a:lnSpc>
              <a:spcBef>
                <a:spcPts val="555"/>
              </a:spcBef>
            </a:pPr>
            <a:r>
              <a:rPr lang="de-DE" sz="1400" b="1">
                <a:solidFill>
                  <a:schemeClr val="bg1"/>
                </a:solidFill>
                <a:latin typeface="Calibri"/>
                <a:cs typeface="Calibri"/>
              </a:rPr>
              <a:t>Ausblick</a:t>
            </a:r>
          </a:p>
        </p:txBody>
      </p:sp>
      <p:sp>
        <p:nvSpPr>
          <p:cNvPr id="61" name="object 12">
            <a:extLst>
              <a:ext uri="{FF2B5EF4-FFF2-40B4-BE49-F238E27FC236}">
                <a16:creationId xmlns:a16="http://schemas.microsoft.com/office/drawing/2014/main" id="{D66CABA9-2F64-42AA-9341-8F04327AD13F}"/>
              </a:ext>
            </a:extLst>
          </p:cNvPr>
          <p:cNvSpPr/>
          <p:nvPr/>
        </p:nvSpPr>
        <p:spPr>
          <a:xfrm>
            <a:off x="8123999" y="925649"/>
            <a:ext cx="2037160" cy="5127159"/>
          </a:xfrm>
          <a:custGeom>
            <a:avLst/>
            <a:gdLst/>
            <a:ahLst/>
            <a:cxnLst/>
            <a:rect l="l" t="t" r="r" b="b"/>
            <a:pathLst>
              <a:path w="8051800" h="2345690">
                <a:moveTo>
                  <a:pt x="0" y="0"/>
                </a:moveTo>
                <a:lnTo>
                  <a:pt x="8051292" y="0"/>
                </a:lnTo>
                <a:lnTo>
                  <a:pt x="8051292" y="2345435"/>
                </a:lnTo>
                <a:lnTo>
                  <a:pt x="0" y="2345435"/>
                </a:lnTo>
                <a:lnTo>
                  <a:pt x="0" y="0"/>
                </a:lnTo>
                <a:close/>
              </a:path>
            </a:pathLst>
          </a:custGeom>
          <a:ln w="3175">
            <a:solidFill>
              <a:srgbClr val="A5A5A5"/>
            </a:solidFill>
          </a:ln>
        </p:spPr>
        <p:txBody>
          <a:bodyPr wrap="square" lIns="0" tIns="0" rIns="0" bIns="0" rtlCol="0"/>
          <a:lstStyle/>
          <a:p>
            <a:endParaRPr sz="1632"/>
          </a:p>
        </p:txBody>
      </p:sp>
    </p:spTree>
    <p:extLst>
      <p:ext uri="{BB962C8B-B14F-4D97-AF65-F5344CB8AC3E}">
        <p14:creationId xmlns:p14="http://schemas.microsoft.com/office/powerpoint/2010/main" val="2398288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7">
            <a:extLst>
              <a:ext uri="{FF2B5EF4-FFF2-40B4-BE49-F238E27FC236}">
                <a16:creationId xmlns:a16="http://schemas.microsoft.com/office/drawing/2014/main" id="{C5FE700C-C4E8-4BDB-8D5F-B3EE5E6468E2}"/>
              </a:ext>
            </a:extLst>
          </p:cNvPr>
          <p:cNvSpPr/>
          <p:nvPr/>
        </p:nvSpPr>
        <p:spPr>
          <a:xfrm>
            <a:off x="612648" y="1087629"/>
            <a:ext cx="10976246" cy="4817872"/>
          </a:xfrm>
          <a:custGeom>
            <a:avLst/>
            <a:gdLst/>
            <a:ahLst/>
            <a:cxnLst/>
            <a:rect l="l" t="t" r="r" b="b"/>
            <a:pathLst>
              <a:path w="10248900" h="5480684">
                <a:moveTo>
                  <a:pt x="0" y="0"/>
                </a:moveTo>
                <a:lnTo>
                  <a:pt x="10248899" y="0"/>
                </a:lnTo>
                <a:lnTo>
                  <a:pt x="10248899" y="5480304"/>
                </a:lnTo>
                <a:lnTo>
                  <a:pt x="0" y="5480304"/>
                </a:lnTo>
                <a:lnTo>
                  <a:pt x="0" y="0"/>
                </a:lnTo>
                <a:close/>
              </a:path>
            </a:pathLst>
          </a:custGeom>
          <a:solidFill>
            <a:srgbClr val="DDDDDD"/>
          </a:solidFill>
        </p:spPr>
        <p:txBody>
          <a:bodyPr wrap="square" lIns="0" tIns="0" rIns="0" bIns="0" rtlCol="0"/>
          <a:lstStyle/>
          <a:p>
            <a:endParaRPr/>
          </a:p>
        </p:txBody>
      </p:sp>
      <p:sp>
        <p:nvSpPr>
          <p:cNvPr id="7" name="object 18">
            <a:extLst>
              <a:ext uri="{FF2B5EF4-FFF2-40B4-BE49-F238E27FC236}">
                <a16:creationId xmlns:a16="http://schemas.microsoft.com/office/drawing/2014/main" id="{B7E4EFF3-8826-413E-BEFE-F0B20962B091}"/>
              </a:ext>
            </a:extLst>
          </p:cNvPr>
          <p:cNvSpPr/>
          <p:nvPr/>
        </p:nvSpPr>
        <p:spPr>
          <a:xfrm>
            <a:off x="612647" y="3140075"/>
            <a:ext cx="637580" cy="882650"/>
          </a:xfrm>
          <a:custGeom>
            <a:avLst/>
            <a:gdLst/>
            <a:ahLst/>
            <a:cxnLst/>
            <a:rect l="l" t="t" r="r" b="b"/>
            <a:pathLst>
              <a:path w="623570" h="882650">
                <a:moveTo>
                  <a:pt x="0" y="0"/>
                </a:moveTo>
                <a:lnTo>
                  <a:pt x="623316" y="0"/>
                </a:lnTo>
                <a:lnTo>
                  <a:pt x="623316" y="882395"/>
                </a:lnTo>
                <a:lnTo>
                  <a:pt x="0" y="882395"/>
                </a:lnTo>
                <a:lnTo>
                  <a:pt x="0" y="0"/>
                </a:lnTo>
                <a:close/>
              </a:path>
            </a:pathLst>
          </a:custGeom>
          <a:solidFill>
            <a:srgbClr val="1A1A1A"/>
          </a:solidFill>
          <a:ln>
            <a:noFill/>
          </a:ln>
        </p:spPr>
        <p:txBody>
          <a:bodyPr wrap="square" lIns="0" tIns="0" rIns="0" bIns="0" rtlCol="0"/>
          <a:lstStyle/>
          <a:p>
            <a:endParaRPr/>
          </a:p>
        </p:txBody>
      </p:sp>
      <p:sp>
        <p:nvSpPr>
          <p:cNvPr id="9" name="object 20">
            <a:extLst>
              <a:ext uri="{FF2B5EF4-FFF2-40B4-BE49-F238E27FC236}">
                <a16:creationId xmlns:a16="http://schemas.microsoft.com/office/drawing/2014/main" id="{CE385EEE-0422-4FD2-A5AA-60CCE66E777D}"/>
              </a:ext>
            </a:extLst>
          </p:cNvPr>
          <p:cNvSpPr/>
          <p:nvPr/>
        </p:nvSpPr>
        <p:spPr>
          <a:xfrm>
            <a:off x="1319529" y="3140075"/>
            <a:ext cx="10259823" cy="882650"/>
          </a:xfrm>
          <a:custGeom>
            <a:avLst/>
            <a:gdLst/>
            <a:ahLst/>
            <a:cxnLst/>
            <a:rect l="l" t="t" r="r" b="b"/>
            <a:pathLst>
              <a:path w="9552940" h="882650">
                <a:moveTo>
                  <a:pt x="0" y="0"/>
                </a:moveTo>
                <a:lnTo>
                  <a:pt x="9552432" y="0"/>
                </a:lnTo>
                <a:lnTo>
                  <a:pt x="9552432" y="882395"/>
                </a:lnTo>
                <a:lnTo>
                  <a:pt x="0" y="882395"/>
                </a:lnTo>
                <a:lnTo>
                  <a:pt x="0" y="0"/>
                </a:lnTo>
                <a:close/>
              </a:path>
            </a:pathLst>
          </a:custGeom>
          <a:solidFill>
            <a:srgbClr val="1A1A1A"/>
          </a:solidFill>
          <a:ln>
            <a:noFill/>
          </a:ln>
        </p:spPr>
        <p:txBody>
          <a:bodyPr wrap="square" lIns="0" tIns="0" rIns="0" bIns="0" rtlCol="0"/>
          <a:lstStyle/>
          <a:p>
            <a:endParaRPr/>
          </a:p>
        </p:txBody>
      </p:sp>
      <p:sp>
        <p:nvSpPr>
          <p:cNvPr id="13" name="Textfeld 12">
            <a:extLst>
              <a:ext uri="{FF2B5EF4-FFF2-40B4-BE49-F238E27FC236}">
                <a16:creationId xmlns:a16="http://schemas.microsoft.com/office/drawing/2014/main" id="{52E248B2-04F9-4ED0-8C03-BF13047A0857}"/>
              </a:ext>
            </a:extLst>
          </p:cNvPr>
          <p:cNvSpPr txBox="1"/>
          <p:nvPr/>
        </p:nvSpPr>
        <p:spPr>
          <a:xfrm>
            <a:off x="763917" y="3389550"/>
            <a:ext cx="381000" cy="423193"/>
          </a:xfrm>
          <a:prstGeom prst="rect">
            <a:avLst/>
          </a:prstGeom>
          <a:solidFill>
            <a:srgbClr val="1A1A1A"/>
          </a:solidFill>
          <a:ln>
            <a:noFill/>
          </a:ln>
        </p:spPr>
        <p:txBody>
          <a:bodyPr wrap="square">
            <a:spAutoFit/>
          </a:bodyPr>
          <a:lstStyle/>
          <a:p>
            <a:r>
              <a:rPr lang="de-DE" sz="2150" b="1" spc="-10">
                <a:solidFill>
                  <a:schemeClr val="bg1"/>
                </a:solidFill>
                <a:latin typeface="Calibri"/>
                <a:cs typeface="Calibri"/>
              </a:rPr>
              <a:t>8</a:t>
            </a:r>
          </a:p>
        </p:txBody>
      </p:sp>
      <p:sp>
        <p:nvSpPr>
          <p:cNvPr id="2" name="object 21">
            <a:extLst>
              <a:ext uri="{FF2B5EF4-FFF2-40B4-BE49-F238E27FC236}">
                <a16:creationId xmlns:a16="http://schemas.microsoft.com/office/drawing/2014/main" id="{BE1FA086-CF7D-4B0C-AC66-901BAE5C2A26}"/>
              </a:ext>
            </a:extLst>
          </p:cNvPr>
          <p:cNvSpPr txBox="1"/>
          <p:nvPr/>
        </p:nvSpPr>
        <p:spPr>
          <a:xfrm>
            <a:off x="1668753" y="3403917"/>
            <a:ext cx="7506778" cy="383438"/>
          </a:xfrm>
          <a:prstGeom prst="rect">
            <a:avLst/>
          </a:prstGeom>
          <a:solidFill>
            <a:srgbClr val="1A1A1A"/>
          </a:solidFill>
          <a:ln>
            <a:noFill/>
          </a:ln>
        </p:spPr>
        <p:txBody>
          <a:bodyPr vert="horz" wrap="square" lIns="0" tIns="13970" rIns="0" bIns="0" rtlCol="0">
            <a:spAutoFit/>
          </a:bodyPr>
          <a:lstStyle/>
          <a:p>
            <a:pPr marL="12700">
              <a:lnSpc>
                <a:spcPct val="100000"/>
              </a:lnSpc>
              <a:spcBef>
                <a:spcPts val="110"/>
              </a:spcBef>
            </a:pPr>
            <a:r>
              <a:rPr lang="de-DE" sz="2400" b="1" spc="15">
                <a:solidFill>
                  <a:srgbClr val="FFFFFF"/>
                </a:solidFill>
                <a:latin typeface="+mn-lt"/>
                <a:cs typeface="Calibri"/>
              </a:rPr>
              <a:t>Informationen </a:t>
            </a:r>
            <a:r>
              <a:rPr lang="de-DE" sz="2400" b="1" kern="1200" spc="15">
                <a:solidFill>
                  <a:srgbClr val="FFFFFF"/>
                </a:solidFill>
                <a:latin typeface="+mn-lt"/>
                <a:ea typeface="+mn-ea"/>
                <a:cs typeface="Calibri"/>
              </a:rPr>
              <a:t>zur Angebotsabgabe</a:t>
            </a:r>
            <a:endParaRPr lang="de-DE" sz="2400" b="1" spc="-10">
              <a:solidFill>
                <a:schemeClr val="bg1"/>
              </a:solidFill>
              <a:latin typeface="Calibri"/>
              <a:cs typeface="Calibri"/>
            </a:endParaRPr>
          </a:p>
        </p:txBody>
      </p:sp>
    </p:spTree>
    <p:extLst>
      <p:ext uri="{BB962C8B-B14F-4D97-AF65-F5344CB8AC3E}">
        <p14:creationId xmlns:p14="http://schemas.microsoft.com/office/powerpoint/2010/main" val="2682827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6EBE8-3874-48DF-964A-B23A7CC7B215}"/>
              </a:ext>
            </a:extLst>
          </p:cNvPr>
          <p:cNvSpPr>
            <a:spLocks noGrp="1"/>
          </p:cNvSpPr>
          <p:nvPr>
            <p:ph type="title"/>
          </p:nvPr>
        </p:nvSpPr>
        <p:spPr>
          <a:xfrm>
            <a:off x="302807" y="125620"/>
            <a:ext cx="9903694" cy="684121"/>
          </a:xfrm>
        </p:spPr>
        <p:txBody>
          <a:bodyPr/>
          <a:lstStyle/>
          <a:p>
            <a:r>
              <a:rPr lang="de-DE"/>
              <a:t>Zeitplan</a:t>
            </a:r>
          </a:p>
        </p:txBody>
      </p:sp>
      <p:sp>
        <p:nvSpPr>
          <p:cNvPr id="4" name="Foliennummernplatzhalter 3">
            <a:extLst>
              <a:ext uri="{FF2B5EF4-FFF2-40B4-BE49-F238E27FC236}">
                <a16:creationId xmlns:a16="http://schemas.microsoft.com/office/drawing/2014/main" id="{6E3017C1-E4D2-4E50-A927-CB56C1AB2BC9}"/>
              </a:ext>
            </a:extLst>
          </p:cNvPr>
          <p:cNvSpPr>
            <a:spLocks noGrp="1"/>
          </p:cNvSpPr>
          <p:nvPr>
            <p:ph type="sldNum" sz="quarter" idx="4"/>
          </p:nvPr>
        </p:nvSpPr>
        <p:spPr/>
        <p:txBody>
          <a:bodyPr/>
          <a:lstStyle/>
          <a:p>
            <a:pPr algn="r"/>
            <a:r>
              <a:rPr lang="de-DE"/>
              <a:t>Seite </a:t>
            </a:r>
            <a:fld id="{67489CC3-7238-444E-A7A9-4B5CBD2CEC7D}" type="slidenum">
              <a:rPr lang="de-DE" smtClean="0"/>
              <a:pPr algn="r"/>
              <a:t>34</a:t>
            </a:fld>
            <a:endParaRPr lang="de-DE"/>
          </a:p>
        </p:txBody>
      </p:sp>
      <p:sp>
        <p:nvSpPr>
          <p:cNvPr id="18" name="object 13">
            <a:extLst>
              <a:ext uri="{FF2B5EF4-FFF2-40B4-BE49-F238E27FC236}">
                <a16:creationId xmlns:a16="http://schemas.microsoft.com/office/drawing/2014/main" id="{36495FCE-2D09-4C9B-8E23-F70CDAB12BE4}"/>
              </a:ext>
            </a:extLst>
          </p:cNvPr>
          <p:cNvSpPr/>
          <p:nvPr/>
        </p:nvSpPr>
        <p:spPr>
          <a:xfrm>
            <a:off x="848300" y="1270027"/>
            <a:ext cx="4752000"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marR="477520" algn="ctr"/>
            <a:r>
              <a:rPr lang="de-DE" sz="1200" spc="15">
                <a:latin typeface="Calibri"/>
                <a:cs typeface="Calibri"/>
              </a:rPr>
              <a:t>Einreichen der der indikativen Angebote auf Basis des Informations Memorandums.</a:t>
            </a:r>
            <a:endParaRPr lang="de-DE" sz="1200">
              <a:latin typeface="Calibri"/>
              <a:cs typeface="Calibri"/>
            </a:endParaRPr>
          </a:p>
        </p:txBody>
      </p:sp>
      <p:sp>
        <p:nvSpPr>
          <p:cNvPr id="20" name="object 13">
            <a:extLst>
              <a:ext uri="{FF2B5EF4-FFF2-40B4-BE49-F238E27FC236}">
                <a16:creationId xmlns:a16="http://schemas.microsoft.com/office/drawing/2014/main" id="{2198641A-262C-4463-A44C-B413CBAC4266}"/>
              </a:ext>
            </a:extLst>
          </p:cNvPr>
          <p:cNvSpPr/>
          <p:nvPr/>
        </p:nvSpPr>
        <p:spPr>
          <a:xfrm>
            <a:off x="850705" y="1835339"/>
            <a:ext cx="4752000"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marR="652780" algn="ctr">
              <a:spcBef>
                <a:spcPts val="5"/>
              </a:spcBef>
            </a:pPr>
            <a:r>
              <a:rPr lang="de-DE" sz="1200" spc="10">
                <a:latin typeface="Calibri"/>
                <a:cs typeface="Calibri"/>
              </a:rPr>
              <a:t>Evaluierung der indikativen Angebote / Auswahl der Investoren zu der nächsten Runde</a:t>
            </a:r>
            <a:endParaRPr lang="de-DE" sz="1200">
              <a:latin typeface="Calibri"/>
              <a:cs typeface="Calibri"/>
            </a:endParaRPr>
          </a:p>
        </p:txBody>
      </p:sp>
      <p:sp>
        <p:nvSpPr>
          <p:cNvPr id="21" name="object 13">
            <a:extLst>
              <a:ext uri="{FF2B5EF4-FFF2-40B4-BE49-F238E27FC236}">
                <a16:creationId xmlns:a16="http://schemas.microsoft.com/office/drawing/2014/main" id="{E800A6FC-EFFC-431B-BD9F-A03F5949DC5D}"/>
              </a:ext>
            </a:extLst>
          </p:cNvPr>
          <p:cNvSpPr/>
          <p:nvPr/>
        </p:nvSpPr>
        <p:spPr>
          <a:xfrm>
            <a:off x="850705" y="2415891"/>
            <a:ext cx="4752000"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algn="ctr"/>
            <a:r>
              <a:rPr lang="de-DE" sz="1200" spc="15">
                <a:latin typeface="Calibri"/>
                <a:cs typeface="Calibri"/>
              </a:rPr>
              <a:t>Management Präsentation</a:t>
            </a:r>
            <a:endParaRPr lang="de-DE" sz="1200">
              <a:latin typeface="Calibri"/>
              <a:cs typeface="Calibri"/>
            </a:endParaRPr>
          </a:p>
        </p:txBody>
      </p:sp>
      <p:sp>
        <p:nvSpPr>
          <p:cNvPr id="22" name="object 13">
            <a:extLst>
              <a:ext uri="{FF2B5EF4-FFF2-40B4-BE49-F238E27FC236}">
                <a16:creationId xmlns:a16="http://schemas.microsoft.com/office/drawing/2014/main" id="{A52513C8-96CA-49CB-92A3-608A5A96C4F0}"/>
              </a:ext>
            </a:extLst>
          </p:cNvPr>
          <p:cNvSpPr/>
          <p:nvPr/>
        </p:nvSpPr>
        <p:spPr>
          <a:xfrm>
            <a:off x="850705" y="2996443"/>
            <a:ext cx="4752000"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algn="ctr" defTabSz="914400" rtl="0" eaLnBrk="1" latinLnBrk="0" hangingPunct="1">
              <a:spcBef>
                <a:spcPts val="5"/>
              </a:spcBef>
            </a:pPr>
            <a:r>
              <a:rPr lang="de-DE" sz="1200" kern="1200" spc="15">
                <a:solidFill>
                  <a:schemeClr val="tx1"/>
                </a:solidFill>
                <a:latin typeface="Calibri"/>
                <a:ea typeface="+mn-ea"/>
                <a:cs typeface="Calibri"/>
              </a:rPr>
              <a:t>Due Diligence und Zugang zu weiteren Unternehmensinformationen über einen virtuellen Datenraum</a:t>
            </a:r>
          </a:p>
        </p:txBody>
      </p:sp>
      <p:sp>
        <p:nvSpPr>
          <p:cNvPr id="23" name="object 13">
            <a:extLst>
              <a:ext uri="{FF2B5EF4-FFF2-40B4-BE49-F238E27FC236}">
                <a16:creationId xmlns:a16="http://schemas.microsoft.com/office/drawing/2014/main" id="{D00140AC-4B30-482F-9849-4B070BA8115A}"/>
              </a:ext>
            </a:extLst>
          </p:cNvPr>
          <p:cNvSpPr/>
          <p:nvPr/>
        </p:nvSpPr>
        <p:spPr>
          <a:xfrm>
            <a:off x="848684" y="3576995"/>
            <a:ext cx="4752000"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algn="ctr" defTabSz="914400" rtl="0" eaLnBrk="1" latinLnBrk="0" hangingPunct="1">
              <a:spcBef>
                <a:spcPts val="5"/>
              </a:spcBef>
            </a:pPr>
            <a:r>
              <a:rPr lang="de-DE" sz="1200" kern="1200" spc="15">
                <a:solidFill>
                  <a:schemeClr val="tx1"/>
                </a:solidFill>
                <a:latin typeface="Calibri"/>
                <a:ea typeface="+mn-ea"/>
                <a:cs typeface="Calibri"/>
              </a:rPr>
              <a:t>Abgabe der bindenden Angebote und einreichen eines Letter of Intent (LOI)</a:t>
            </a:r>
          </a:p>
        </p:txBody>
      </p:sp>
      <p:sp>
        <p:nvSpPr>
          <p:cNvPr id="24" name="object 13">
            <a:extLst>
              <a:ext uri="{FF2B5EF4-FFF2-40B4-BE49-F238E27FC236}">
                <a16:creationId xmlns:a16="http://schemas.microsoft.com/office/drawing/2014/main" id="{225905B0-0BAC-4E64-817A-02A960C8EF42}"/>
              </a:ext>
            </a:extLst>
          </p:cNvPr>
          <p:cNvSpPr/>
          <p:nvPr/>
        </p:nvSpPr>
        <p:spPr>
          <a:xfrm>
            <a:off x="848684" y="4157547"/>
            <a:ext cx="4752000"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algn="ctr">
              <a:spcBef>
                <a:spcPts val="5"/>
              </a:spcBef>
            </a:pPr>
            <a:r>
              <a:rPr lang="de-DE" sz="1200" spc="10">
                <a:latin typeface="Calibri"/>
                <a:cs typeface="Calibri"/>
              </a:rPr>
              <a:t>Preisverhandlungen</a:t>
            </a:r>
            <a:endParaRPr lang="de-DE" sz="1200">
              <a:latin typeface="Calibri"/>
              <a:cs typeface="Calibri"/>
            </a:endParaRPr>
          </a:p>
        </p:txBody>
      </p:sp>
      <p:sp>
        <p:nvSpPr>
          <p:cNvPr id="25" name="object 13">
            <a:extLst>
              <a:ext uri="{FF2B5EF4-FFF2-40B4-BE49-F238E27FC236}">
                <a16:creationId xmlns:a16="http://schemas.microsoft.com/office/drawing/2014/main" id="{8ACF7EF3-57A2-4285-B496-2003335FF87A}"/>
              </a:ext>
            </a:extLst>
          </p:cNvPr>
          <p:cNvSpPr/>
          <p:nvPr/>
        </p:nvSpPr>
        <p:spPr>
          <a:xfrm>
            <a:off x="848684" y="4738101"/>
            <a:ext cx="4752000"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algn="ctr"/>
            <a:r>
              <a:rPr lang="de-DE" sz="1200" spc="10">
                <a:latin typeface="Calibri"/>
                <a:cs typeface="Calibri"/>
              </a:rPr>
              <a:t>Signing &amp; Closing</a:t>
            </a:r>
            <a:endParaRPr lang="de-DE" sz="1200">
              <a:latin typeface="Calibri"/>
              <a:cs typeface="Calibri"/>
            </a:endParaRPr>
          </a:p>
        </p:txBody>
      </p:sp>
      <p:sp>
        <p:nvSpPr>
          <p:cNvPr id="45" name="object 13">
            <a:extLst>
              <a:ext uri="{FF2B5EF4-FFF2-40B4-BE49-F238E27FC236}">
                <a16:creationId xmlns:a16="http://schemas.microsoft.com/office/drawing/2014/main" id="{0ADDAE7C-005C-4F8A-A6E1-0B98E556F725}"/>
              </a:ext>
            </a:extLst>
          </p:cNvPr>
          <p:cNvSpPr/>
          <p:nvPr/>
        </p:nvSpPr>
        <p:spPr>
          <a:xfrm>
            <a:off x="323832" y="934085"/>
            <a:ext cx="5278873" cy="287999"/>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1A1A1A"/>
          </a:solidFill>
          <a:ln>
            <a:noFill/>
          </a:ln>
        </p:spPr>
        <p:txBody>
          <a:bodyPr wrap="square" lIns="0" tIns="0" rIns="0" bIns="0" rtlCol="0" anchor="ctr"/>
          <a:lstStyle/>
          <a:p>
            <a:pPr marL="50165" marR="652780">
              <a:lnSpc>
                <a:spcPct val="102600"/>
              </a:lnSpc>
              <a:spcBef>
                <a:spcPts val="5"/>
              </a:spcBef>
            </a:pPr>
            <a:r>
              <a:rPr lang="de-DE" sz="1400" b="1">
                <a:solidFill>
                  <a:schemeClr val="bg1"/>
                </a:solidFill>
                <a:latin typeface="Calibri"/>
                <a:cs typeface="Calibri"/>
              </a:rPr>
              <a:t>Projektschritte</a:t>
            </a:r>
          </a:p>
        </p:txBody>
      </p:sp>
      <p:sp>
        <p:nvSpPr>
          <p:cNvPr id="47" name="object 13">
            <a:extLst>
              <a:ext uri="{FF2B5EF4-FFF2-40B4-BE49-F238E27FC236}">
                <a16:creationId xmlns:a16="http://schemas.microsoft.com/office/drawing/2014/main" id="{6F240B45-D9C0-48D2-9BD7-8595B30827A2}"/>
              </a:ext>
            </a:extLst>
          </p:cNvPr>
          <p:cNvSpPr/>
          <p:nvPr/>
        </p:nvSpPr>
        <p:spPr>
          <a:xfrm>
            <a:off x="5673472" y="930075"/>
            <a:ext cx="1327152" cy="287999"/>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1A1A1A"/>
          </a:solidFill>
          <a:ln>
            <a:noFill/>
          </a:ln>
        </p:spPr>
        <p:txBody>
          <a:bodyPr wrap="square" lIns="0" tIns="0" rIns="0" bIns="0" rtlCol="0" anchor="ctr"/>
          <a:lstStyle/>
          <a:p>
            <a:pPr marL="50165">
              <a:lnSpc>
                <a:spcPct val="100000"/>
              </a:lnSpc>
            </a:pPr>
            <a:r>
              <a:rPr lang="de-DE" sz="1400" b="1">
                <a:solidFill>
                  <a:schemeClr val="bg1"/>
                </a:solidFill>
                <a:latin typeface="Calibri"/>
                <a:cs typeface="Calibri"/>
              </a:rPr>
              <a:t>Timing</a:t>
            </a:r>
          </a:p>
        </p:txBody>
      </p:sp>
      <p:sp>
        <p:nvSpPr>
          <p:cNvPr id="55" name="object 13">
            <a:extLst>
              <a:ext uri="{FF2B5EF4-FFF2-40B4-BE49-F238E27FC236}">
                <a16:creationId xmlns:a16="http://schemas.microsoft.com/office/drawing/2014/main" id="{94C463A0-9F14-4C38-8915-A2809C4D29AD}"/>
              </a:ext>
            </a:extLst>
          </p:cNvPr>
          <p:cNvSpPr/>
          <p:nvPr/>
        </p:nvSpPr>
        <p:spPr>
          <a:xfrm>
            <a:off x="331053" y="4738101"/>
            <a:ext cx="427958"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algn="ctr"/>
            <a:r>
              <a:rPr lang="de-DE" sz="1400" b="1">
                <a:latin typeface="Calibri"/>
                <a:cs typeface="Calibri"/>
              </a:rPr>
              <a:t>7</a:t>
            </a:r>
          </a:p>
        </p:txBody>
      </p:sp>
      <p:sp>
        <p:nvSpPr>
          <p:cNvPr id="61" name="object 13">
            <a:extLst>
              <a:ext uri="{FF2B5EF4-FFF2-40B4-BE49-F238E27FC236}">
                <a16:creationId xmlns:a16="http://schemas.microsoft.com/office/drawing/2014/main" id="{1FEDE9F9-EAC0-4DC1-9FBF-860221500BD0}"/>
              </a:ext>
            </a:extLst>
          </p:cNvPr>
          <p:cNvSpPr/>
          <p:nvPr/>
        </p:nvSpPr>
        <p:spPr>
          <a:xfrm>
            <a:off x="323832" y="4158712"/>
            <a:ext cx="427958"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algn="ctr"/>
            <a:r>
              <a:rPr lang="de-DE" sz="1400" b="1">
                <a:latin typeface="Calibri"/>
                <a:cs typeface="Calibri"/>
              </a:rPr>
              <a:t>6</a:t>
            </a:r>
          </a:p>
        </p:txBody>
      </p:sp>
      <p:sp>
        <p:nvSpPr>
          <p:cNvPr id="62" name="object 13">
            <a:extLst>
              <a:ext uri="{FF2B5EF4-FFF2-40B4-BE49-F238E27FC236}">
                <a16:creationId xmlns:a16="http://schemas.microsoft.com/office/drawing/2014/main" id="{486A9542-895C-4CAC-80A4-890025E20DF9}"/>
              </a:ext>
            </a:extLst>
          </p:cNvPr>
          <p:cNvSpPr/>
          <p:nvPr/>
        </p:nvSpPr>
        <p:spPr>
          <a:xfrm>
            <a:off x="325853" y="2999928"/>
            <a:ext cx="427958"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algn="ctr"/>
            <a:r>
              <a:rPr lang="de-DE" sz="1400" b="1">
                <a:latin typeface="Calibri"/>
                <a:cs typeface="Calibri"/>
              </a:rPr>
              <a:t>4</a:t>
            </a:r>
          </a:p>
        </p:txBody>
      </p:sp>
      <p:sp>
        <p:nvSpPr>
          <p:cNvPr id="63" name="object 13">
            <a:extLst>
              <a:ext uri="{FF2B5EF4-FFF2-40B4-BE49-F238E27FC236}">
                <a16:creationId xmlns:a16="http://schemas.microsoft.com/office/drawing/2014/main" id="{CD793177-6195-4C04-98C9-5EE85FD3F422}"/>
              </a:ext>
            </a:extLst>
          </p:cNvPr>
          <p:cNvSpPr/>
          <p:nvPr/>
        </p:nvSpPr>
        <p:spPr>
          <a:xfrm>
            <a:off x="323832" y="3579320"/>
            <a:ext cx="427958"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algn="ctr"/>
            <a:r>
              <a:rPr lang="de-DE" sz="1400" b="1">
                <a:latin typeface="Calibri"/>
                <a:cs typeface="Calibri"/>
              </a:rPr>
              <a:t>5</a:t>
            </a:r>
          </a:p>
        </p:txBody>
      </p:sp>
      <p:sp>
        <p:nvSpPr>
          <p:cNvPr id="64" name="object 13">
            <a:extLst>
              <a:ext uri="{FF2B5EF4-FFF2-40B4-BE49-F238E27FC236}">
                <a16:creationId xmlns:a16="http://schemas.microsoft.com/office/drawing/2014/main" id="{CD0DBE9A-3BB6-4EEF-9A9A-1C2EF3FA6E3E}"/>
              </a:ext>
            </a:extLst>
          </p:cNvPr>
          <p:cNvSpPr/>
          <p:nvPr/>
        </p:nvSpPr>
        <p:spPr>
          <a:xfrm>
            <a:off x="325853" y="2420536"/>
            <a:ext cx="427958"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algn="ctr"/>
            <a:r>
              <a:rPr lang="de-DE" sz="1400" b="1">
                <a:latin typeface="Calibri"/>
                <a:cs typeface="Calibri"/>
              </a:rPr>
              <a:t>3</a:t>
            </a:r>
          </a:p>
        </p:txBody>
      </p:sp>
      <p:sp>
        <p:nvSpPr>
          <p:cNvPr id="65" name="object 13">
            <a:extLst>
              <a:ext uri="{FF2B5EF4-FFF2-40B4-BE49-F238E27FC236}">
                <a16:creationId xmlns:a16="http://schemas.microsoft.com/office/drawing/2014/main" id="{82D1505E-2FE8-43B6-BDB4-CFA93B231A13}"/>
              </a:ext>
            </a:extLst>
          </p:cNvPr>
          <p:cNvSpPr/>
          <p:nvPr/>
        </p:nvSpPr>
        <p:spPr>
          <a:xfrm>
            <a:off x="325853" y="1841144"/>
            <a:ext cx="427958"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algn="ctr"/>
            <a:r>
              <a:rPr lang="de-DE" sz="1400" b="1">
                <a:latin typeface="Calibri"/>
                <a:cs typeface="Calibri"/>
              </a:rPr>
              <a:t>2</a:t>
            </a:r>
          </a:p>
        </p:txBody>
      </p:sp>
      <p:sp>
        <p:nvSpPr>
          <p:cNvPr id="66" name="object 13">
            <a:extLst>
              <a:ext uri="{FF2B5EF4-FFF2-40B4-BE49-F238E27FC236}">
                <a16:creationId xmlns:a16="http://schemas.microsoft.com/office/drawing/2014/main" id="{F9B28882-771B-48E9-891A-DE4234676C45}"/>
              </a:ext>
            </a:extLst>
          </p:cNvPr>
          <p:cNvSpPr/>
          <p:nvPr/>
        </p:nvSpPr>
        <p:spPr>
          <a:xfrm>
            <a:off x="323832" y="1273657"/>
            <a:ext cx="427958"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algn="ctr"/>
            <a:r>
              <a:rPr lang="de-DE" sz="1400" b="1">
                <a:latin typeface="Calibri"/>
                <a:cs typeface="Calibri"/>
              </a:rPr>
              <a:t>1</a:t>
            </a:r>
          </a:p>
        </p:txBody>
      </p:sp>
      <p:sp>
        <p:nvSpPr>
          <p:cNvPr id="67" name="object 13">
            <a:extLst>
              <a:ext uri="{FF2B5EF4-FFF2-40B4-BE49-F238E27FC236}">
                <a16:creationId xmlns:a16="http://schemas.microsoft.com/office/drawing/2014/main" id="{E3F280D0-2C26-4003-A6DB-8E25F2AD5A45}"/>
              </a:ext>
            </a:extLst>
          </p:cNvPr>
          <p:cNvSpPr/>
          <p:nvPr/>
        </p:nvSpPr>
        <p:spPr>
          <a:xfrm>
            <a:off x="5673472" y="1258291"/>
            <a:ext cx="1327150"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algn="ctr"/>
            <a:r>
              <a:rPr lang="de-DE" sz="1200" dirty="0">
                <a:latin typeface="Calibri"/>
                <a:cs typeface="Calibri"/>
              </a:rPr>
              <a:t>05.04.2026</a:t>
            </a:r>
            <a:endParaRPr lang="de-DE" sz="1200" b="1" dirty="0">
              <a:latin typeface="Calibri"/>
              <a:cs typeface="Calibri"/>
            </a:endParaRPr>
          </a:p>
        </p:txBody>
      </p:sp>
      <p:sp>
        <p:nvSpPr>
          <p:cNvPr id="70" name="object 13">
            <a:extLst>
              <a:ext uri="{FF2B5EF4-FFF2-40B4-BE49-F238E27FC236}">
                <a16:creationId xmlns:a16="http://schemas.microsoft.com/office/drawing/2014/main" id="{DC12FB88-4C44-4F40-9F4E-515952387BDC}"/>
              </a:ext>
            </a:extLst>
          </p:cNvPr>
          <p:cNvSpPr/>
          <p:nvPr/>
        </p:nvSpPr>
        <p:spPr>
          <a:xfrm>
            <a:off x="5673472" y="1838959"/>
            <a:ext cx="1327150"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algn="ctr"/>
            <a:r>
              <a:rPr lang="de-DE" sz="1200" dirty="0">
                <a:latin typeface="Calibri"/>
                <a:cs typeface="Calibri"/>
              </a:rPr>
              <a:t>Bis 15.04.2026</a:t>
            </a:r>
          </a:p>
        </p:txBody>
      </p:sp>
      <p:sp>
        <p:nvSpPr>
          <p:cNvPr id="71" name="object 13">
            <a:extLst>
              <a:ext uri="{FF2B5EF4-FFF2-40B4-BE49-F238E27FC236}">
                <a16:creationId xmlns:a16="http://schemas.microsoft.com/office/drawing/2014/main" id="{7DCF0849-2E04-499D-8CE7-4DD6BD1AC256}"/>
              </a:ext>
            </a:extLst>
          </p:cNvPr>
          <p:cNvSpPr/>
          <p:nvPr/>
        </p:nvSpPr>
        <p:spPr>
          <a:xfrm>
            <a:off x="5673472" y="2419627"/>
            <a:ext cx="1327150"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algn="ctr"/>
            <a:r>
              <a:rPr lang="de-DE" sz="1200" dirty="0">
                <a:latin typeface="Calibri"/>
                <a:cs typeface="Calibri"/>
              </a:rPr>
              <a:t>Ab 22.04.2026</a:t>
            </a:r>
          </a:p>
        </p:txBody>
      </p:sp>
      <p:sp>
        <p:nvSpPr>
          <p:cNvPr id="72" name="object 13">
            <a:extLst>
              <a:ext uri="{FF2B5EF4-FFF2-40B4-BE49-F238E27FC236}">
                <a16:creationId xmlns:a16="http://schemas.microsoft.com/office/drawing/2014/main" id="{8AF37286-1554-4F0C-A977-062A533CA273}"/>
              </a:ext>
            </a:extLst>
          </p:cNvPr>
          <p:cNvSpPr/>
          <p:nvPr/>
        </p:nvSpPr>
        <p:spPr>
          <a:xfrm>
            <a:off x="5673472" y="3000295"/>
            <a:ext cx="1327150"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algn="ctr"/>
            <a:r>
              <a:rPr lang="de-DE" sz="1200" dirty="0">
                <a:latin typeface="Calibri"/>
                <a:cs typeface="Calibri"/>
              </a:rPr>
              <a:t>Apr. / Mai 2026</a:t>
            </a:r>
          </a:p>
        </p:txBody>
      </p:sp>
      <p:sp>
        <p:nvSpPr>
          <p:cNvPr id="73" name="object 13">
            <a:extLst>
              <a:ext uri="{FF2B5EF4-FFF2-40B4-BE49-F238E27FC236}">
                <a16:creationId xmlns:a16="http://schemas.microsoft.com/office/drawing/2014/main" id="{87CFFC20-435F-471C-9285-A509E4AEF9CF}"/>
              </a:ext>
            </a:extLst>
          </p:cNvPr>
          <p:cNvSpPr/>
          <p:nvPr/>
        </p:nvSpPr>
        <p:spPr>
          <a:xfrm>
            <a:off x="5671451" y="3580963"/>
            <a:ext cx="1327150"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algn="ctr"/>
            <a:r>
              <a:rPr lang="de-DE" sz="1200" dirty="0">
                <a:latin typeface="Calibri"/>
                <a:cs typeface="Calibri"/>
              </a:rPr>
              <a:t>Mai 2026</a:t>
            </a:r>
          </a:p>
        </p:txBody>
      </p:sp>
      <p:sp>
        <p:nvSpPr>
          <p:cNvPr id="74" name="object 13">
            <a:extLst>
              <a:ext uri="{FF2B5EF4-FFF2-40B4-BE49-F238E27FC236}">
                <a16:creationId xmlns:a16="http://schemas.microsoft.com/office/drawing/2014/main" id="{85D58293-0AED-4A73-A0E3-0202E81D2A81}"/>
              </a:ext>
            </a:extLst>
          </p:cNvPr>
          <p:cNvSpPr/>
          <p:nvPr/>
        </p:nvSpPr>
        <p:spPr>
          <a:xfrm>
            <a:off x="5671451" y="4161631"/>
            <a:ext cx="1327150"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algn="ctr"/>
            <a:r>
              <a:rPr lang="de-DE" sz="1200" dirty="0">
                <a:latin typeface="Calibri"/>
                <a:cs typeface="Calibri"/>
              </a:rPr>
              <a:t>Juni 2026</a:t>
            </a:r>
          </a:p>
        </p:txBody>
      </p:sp>
      <p:sp>
        <p:nvSpPr>
          <p:cNvPr id="75" name="object 13">
            <a:extLst>
              <a:ext uri="{FF2B5EF4-FFF2-40B4-BE49-F238E27FC236}">
                <a16:creationId xmlns:a16="http://schemas.microsoft.com/office/drawing/2014/main" id="{EB6BBDD6-31B1-4B07-A99E-921DAF14F32B}"/>
              </a:ext>
            </a:extLst>
          </p:cNvPr>
          <p:cNvSpPr/>
          <p:nvPr/>
        </p:nvSpPr>
        <p:spPr>
          <a:xfrm>
            <a:off x="5671451" y="4742296"/>
            <a:ext cx="1327150" cy="468000"/>
          </a:xfrm>
          <a:custGeom>
            <a:avLst/>
            <a:gdLst/>
            <a:ahLst/>
            <a:cxnLst/>
            <a:rect l="l" t="t" r="r" b="b"/>
            <a:pathLst>
              <a:path w="7899400" h="1841500">
                <a:moveTo>
                  <a:pt x="0" y="0"/>
                </a:moveTo>
                <a:lnTo>
                  <a:pt x="7898892" y="0"/>
                </a:lnTo>
                <a:lnTo>
                  <a:pt x="7898892" y="1840992"/>
                </a:lnTo>
                <a:lnTo>
                  <a:pt x="0" y="1840992"/>
                </a:lnTo>
                <a:lnTo>
                  <a:pt x="0" y="0"/>
                </a:lnTo>
                <a:close/>
              </a:path>
            </a:pathLst>
          </a:custGeom>
          <a:solidFill>
            <a:srgbClr val="F2F2F2"/>
          </a:solidFill>
        </p:spPr>
        <p:txBody>
          <a:bodyPr wrap="square" lIns="0" tIns="0" rIns="0" bIns="0" rtlCol="0" anchor="ctr"/>
          <a:lstStyle/>
          <a:p>
            <a:pPr algn="ctr"/>
            <a:r>
              <a:rPr lang="de-DE" sz="1200" dirty="0">
                <a:latin typeface="Calibri"/>
                <a:cs typeface="Calibri"/>
              </a:rPr>
              <a:t>Bis Juli 2026</a:t>
            </a:r>
          </a:p>
        </p:txBody>
      </p:sp>
      <p:sp>
        <p:nvSpPr>
          <p:cNvPr id="78" name="Textfeld 77">
            <a:extLst>
              <a:ext uri="{FF2B5EF4-FFF2-40B4-BE49-F238E27FC236}">
                <a16:creationId xmlns:a16="http://schemas.microsoft.com/office/drawing/2014/main" id="{3436098A-71BF-4F96-AE52-2CA14BC97149}"/>
              </a:ext>
            </a:extLst>
          </p:cNvPr>
          <p:cNvSpPr txBox="1"/>
          <p:nvPr/>
        </p:nvSpPr>
        <p:spPr>
          <a:xfrm>
            <a:off x="7069367" y="930075"/>
            <a:ext cx="3096000" cy="4276026"/>
          </a:xfrm>
          <a:prstGeom prst="rect">
            <a:avLst/>
          </a:prstGeom>
          <a:solidFill>
            <a:srgbClr val="1A1A1A"/>
          </a:solidFill>
          <a:ln>
            <a:noFill/>
          </a:ln>
        </p:spPr>
        <p:txBody>
          <a:bodyPr wrap="square">
            <a:noAutofit/>
          </a:bodyPr>
          <a:lstStyle/>
          <a:p>
            <a:pPr marL="50165" marR="652780">
              <a:lnSpc>
                <a:spcPct val="102600"/>
              </a:lnSpc>
              <a:spcBef>
                <a:spcPts val="5"/>
              </a:spcBef>
            </a:pPr>
            <a:endParaRPr lang="de-DE" sz="1400" b="1">
              <a:solidFill>
                <a:schemeClr val="bg1"/>
              </a:solidFill>
              <a:latin typeface="Calibri"/>
              <a:cs typeface="Calibri"/>
            </a:endParaRPr>
          </a:p>
        </p:txBody>
      </p:sp>
      <p:sp>
        <p:nvSpPr>
          <p:cNvPr id="30" name="Textfeld 29">
            <a:extLst>
              <a:ext uri="{FF2B5EF4-FFF2-40B4-BE49-F238E27FC236}">
                <a16:creationId xmlns:a16="http://schemas.microsoft.com/office/drawing/2014/main" id="{185B1EFF-04BE-47B4-AD11-2FE641AFA3F7}"/>
              </a:ext>
            </a:extLst>
          </p:cNvPr>
          <p:cNvSpPr txBox="1"/>
          <p:nvPr/>
        </p:nvSpPr>
        <p:spPr>
          <a:xfrm>
            <a:off x="7069368" y="930075"/>
            <a:ext cx="3096000" cy="2621230"/>
          </a:xfrm>
          <a:prstGeom prst="rect">
            <a:avLst/>
          </a:prstGeom>
          <a:noFill/>
        </p:spPr>
        <p:txBody>
          <a:bodyPr wrap="square">
            <a:spAutoFit/>
          </a:bodyPr>
          <a:lstStyle/>
          <a:p>
            <a:pPr marL="50165" marR="652780">
              <a:lnSpc>
                <a:spcPct val="102600"/>
              </a:lnSpc>
              <a:spcBef>
                <a:spcPts val="5"/>
              </a:spcBef>
            </a:pPr>
            <a:r>
              <a:rPr lang="de-DE" sz="1400" b="1" dirty="0">
                <a:solidFill>
                  <a:schemeClr val="bg1"/>
                </a:solidFill>
                <a:latin typeface="Calibri"/>
                <a:cs typeface="Calibri"/>
              </a:rPr>
              <a:t>Sprechen Sie uns an:</a:t>
            </a:r>
          </a:p>
          <a:p>
            <a:pPr marL="50165" marR="652780">
              <a:lnSpc>
                <a:spcPct val="102600"/>
              </a:lnSpc>
              <a:spcBef>
                <a:spcPts val="5"/>
              </a:spcBef>
            </a:pPr>
            <a:endParaRPr lang="de-DE" sz="1400" b="1" dirty="0">
              <a:solidFill>
                <a:schemeClr val="bg1"/>
              </a:solidFill>
              <a:latin typeface="Calibri"/>
              <a:cs typeface="Calibri"/>
            </a:endParaRPr>
          </a:p>
          <a:p>
            <a:pPr marL="50165" marR="652780">
              <a:lnSpc>
                <a:spcPct val="102600"/>
              </a:lnSpc>
              <a:spcBef>
                <a:spcPts val="5"/>
              </a:spcBef>
            </a:pPr>
            <a:r>
              <a:rPr lang="de-DE" sz="1200" b="1" dirty="0">
                <a:solidFill>
                  <a:schemeClr val="bg1"/>
                </a:solidFill>
                <a:latin typeface="Calibri"/>
                <a:cs typeface="Calibri"/>
              </a:rPr>
              <a:t>Florian Adomeit</a:t>
            </a:r>
          </a:p>
          <a:p>
            <a:pPr marL="50165" marR="652780">
              <a:lnSpc>
                <a:spcPct val="102600"/>
              </a:lnSpc>
              <a:spcBef>
                <a:spcPts val="5"/>
              </a:spcBef>
            </a:pPr>
            <a:r>
              <a:rPr lang="de-DE" sz="1200" b="1" dirty="0">
                <a:solidFill>
                  <a:schemeClr val="bg1"/>
                </a:solidFill>
                <a:latin typeface="Calibri"/>
                <a:cs typeface="Calibri"/>
              </a:rPr>
              <a:t>Managing Partner </a:t>
            </a:r>
          </a:p>
          <a:p>
            <a:pPr marL="50165" marR="652780">
              <a:lnSpc>
                <a:spcPct val="102600"/>
              </a:lnSpc>
              <a:spcBef>
                <a:spcPts val="5"/>
              </a:spcBef>
            </a:pPr>
            <a:endParaRPr lang="de-DE" sz="1200" b="1" dirty="0">
              <a:solidFill>
                <a:schemeClr val="bg1"/>
              </a:solidFill>
              <a:latin typeface="Calibri"/>
              <a:cs typeface="Calibri"/>
            </a:endParaRPr>
          </a:p>
          <a:p>
            <a:pPr marL="50165" marR="652780">
              <a:lnSpc>
                <a:spcPct val="102600"/>
              </a:lnSpc>
              <a:spcBef>
                <a:spcPts val="5"/>
              </a:spcBef>
            </a:pPr>
            <a:r>
              <a:rPr lang="de-DE" sz="1200" b="1" dirty="0" err="1">
                <a:solidFill>
                  <a:schemeClr val="bg1"/>
                </a:solidFill>
                <a:latin typeface="Calibri"/>
                <a:cs typeface="Calibri"/>
              </a:rPr>
              <a:t>florian.adomeit@amber.deals</a:t>
            </a:r>
            <a:endParaRPr lang="de-DE" sz="1200" b="1" dirty="0">
              <a:solidFill>
                <a:schemeClr val="bg1"/>
              </a:solidFill>
              <a:latin typeface="Calibri"/>
              <a:cs typeface="Calibri"/>
            </a:endParaRPr>
          </a:p>
          <a:p>
            <a:pPr marL="50165" marR="652780">
              <a:lnSpc>
                <a:spcPct val="102600"/>
              </a:lnSpc>
              <a:spcBef>
                <a:spcPts val="5"/>
              </a:spcBef>
            </a:pPr>
            <a:endParaRPr lang="de-DE" sz="1200" b="1" dirty="0">
              <a:solidFill>
                <a:schemeClr val="bg1"/>
              </a:solidFill>
              <a:latin typeface="Calibri"/>
              <a:cs typeface="Calibri"/>
            </a:endParaRPr>
          </a:p>
          <a:p>
            <a:pPr marL="50165" marR="652780">
              <a:lnSpc>
                <a:spcPct val="102600"/>
              </a:lnSpc>
              <a:spcBef>
                <a:spcPts val="5"/>
              </a:spcBef>
            </a:pPr>
            <a:endParaRPr lang="de-DE" sz="1200" b="1" dirty="0">
              <a:solidFill>
                <a:schemeClr val="bg1"/>
              </a:solidFill>
              <a:latin typeface="Calibri"/>
              <a:cs typeface="Calibri"/>
            </a:endParaRPr>
          </a:p>
          <a:p>
            <a:pPr marL="50165" marR="652780">
              <a:lnSpc>
                <a:spcPct val="102600"/>
              </a:lnSpc>
              <a:spcBef>
                <a:spcPts val="5"/>
              </a:spcBef>
            </a:pPr>
            <a:endParaRPr lang="de-DE" sz="1200" b="1" dirty="0">
              <a:solidFill>
                <a:schemeClr val="bg1"/>
              </a:solidFill>
              <a:latin typeface="Calibri"/>
              <a:cs typeface="Calibri"/>
            </a:endParaRPr>
          </a:p>
          <a:p>
            <a:pPr marL="50165" marR="652780">
              <a:lnSpc>
                <a:spcPct val="102600"/>
              </a:lnSpc>
              <a:spcBef>
                <a:spcPts val="5"/>
              </a:spcBef>
            </a:pPr>
            <a:r>
              <a:rPr lang="de-DE" sz="1200" b="1" dirty="0">
                <a:solidFill>
                  <a:schemeClr val="bg1"/>
                </a:solidFill>
                <a:latin typeface="Calibri"/>
                <a:cs typeface="Calibri"/>
              </a:rPr>
              <a:t>Kai Hesselmann</a:t>
            </a:r>
          </a:p>
          <a:p>
            <a:pPr marL="50165" marR="652780">
              <a:lnSpc>
                <a:spcPct val="102600"/>
              </a:lnSpc>
              <a:spcBef>
                <a:spcPts val="5"/>
              </a:spcBef>
            </a:pPr>
            <a:r>
              <a:rPr lang="de-DE" sz="1200" b="1" dirty="0">
                <a:solidFill>
                  <a:schemeClr val="bg1"/>
                </a:solidFill>
                <a:latin typeface="Calibri"/>
                <a:cs typeface="Calibri"/>
              </a:rPr>
              <a:t>Managing Partner</a:t>
            </a:r>
          </a:p>
          <a:p>
            <a:pPr marL="50165" marR="652780">
              <a:lnSpc>
                <a:spcPct val="102600"/>
              </a:lnSpc>
              <a:spcBef>
                <a:spcPts val="5"/>
              </a:spcBef>
            </a:pPr>
            <a:endParaRPr lang="de-DE" sz="1200" b="1" dirty="0">
              <a:solidFill>
                <a:schemeClr val="bg1"/>
              </a:solidFill>
              <a:latin typeface="Calibri"/>
              <a:cs typeface="Calibri"/>
            </a:endParaRPr>
          </a:p>
          <a:p>
            <a:pPr marL="50165" marR="652780">
              <a:lnSpc>
                <a:spcPct val="102600"/>
              </a:lnSpc>
              <a:spcBef>
                <a:spcPts val="5"/>
              </a:spcBef>
            </a:pPr>
            <a:r>
              <a:rPr lang="de-DE" sz="1200" b="1" dirty="0" err="1">
                <a:solidFill>
                  <a:schemeClr val="bg1"/>
                </a:solidFill>
                <a:latin typeface="Calibri"/>
                <a:cs typeface="Calibri"/>
              </a:rPr>
              <a:t>kai.hesselmann@amber.deals</a:t>
            </a:r>
            <a:endParaRPr lang="de-DE" sz="1200" b="1" dirty="0">
              <a:solidFill>
                <a:schemeClr val="bg1"/>
              </a:solidFill>
              <a:latin typeface="Calibri"/>
              <a:cs typeface="Calibri"/>
            </a:endParaRPr>
          </a:p>
        </p:txBody>
      </p:sp>
    </p:spTree>
    <p:extLst>
      <p:ext uri="{BB962C8B-B14F-4D97-AF65-F5344CB8AC3E}">
        <p14:creationId xmlns:p14="http://schemas.microsoft.com/office/powerpoint/2010/main" val="4063377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7">
            <a:extLst>
              <a:ext uri="{FF2B5EF4-FFF2-40B4-BE49-F238E27FC236}">
                <a16:creationId xmlns:a16="http://schemas.microsoft.com/office/drawing/2014/main" id="{C5FE700C-C4E8-4BDB-8D5F-B3EE5E6468E2}"/>
              </a:ext>
            </a:extLst>
          </p:cNvPr>
          <p:cNvSpPr/>
          <p:nvPr/>
        </p:nvSpPr>
        <p:spPr>
          <a:xfrm>
            <a:off x="612648" y="1087629"/>
            <a:ext cx="10976246" cy="4817872"/>
          </a:xfrm>
          <a:custGeom>
            <a:avLst/>
            <a:gdLst/>
            <a:ahLst/>
            <a:cxnLst/>
            <a:rect l="l" t="t" r="r" b="b"/>
            <a:pathLst>
              <a:path w="10248900" h="5480684">
                <a:moveTo>
                  <a:pt x="0" y="0"/>
                </a:moveTo>
                <a:lnTo>
                  <a:pt x="10248899" y="0"/>
                </a:lnTo>
                <a:lnTo>
                  <a:pt x="10248899" y="5480304"/>
                </a:lnTo>
                <a:lnTo>
                  <a:pt x="0" y="5480304"/>
                </a:lnTo>
                <a:lnTo>
                  <a:pt x="0" y="0"/>
                </a:lnTo>
                <a:close/>
              </a:path>
            </a:pathLst>
          </a:custGeom>
          <a:solidFill>
            <a:srgbClr val="DDDDDD"/>
          </a:solidFill>
        </p:spPr>
        <p:txBody>
          <a:bodyPr wrap="square" lIns="0" tIns="0" rIns="0" bIns="0" rtlCol="0"/>
          <a:lstStyle/>
          <a:p>
            <a:endParaRPr/>
          </a:p>
        </p:txBody>
      </p:sp>
      <p:sp>
        <p:nvSpPr>
          <p:cNvPr id="7" name="object 18">
            <a:extLst>
              <a:ext uri="{FF2B5EF4-FFF2-40B4-BE49-F238E27FC236}">
                <a16:creationId xmlns:a16="http://schemas.microsoft.com/office/drawing/2014/main" id="{B7E4EFF3-8826-413E-BEFE-F0B20962B091}"/>
              </a:ext>
            </a:extLst>
          </p:cNvPr>
          <p:cNvSpPr/>
          <p:nvPr/>
        </p:nvSpPr>
        <p:spPr>
          <a:xfrm>
            <a:off x="612647" y="3140075"/>
            <a:ext cx="637580" cy="882650"/>
          </a:xfrm>
          <a:custGeom>
            <a:avLst/>
            <a:gdLst/>
            <a:ahLst/>
            <a:cxnLst/>
            <a:rect l="l" t="t" r="r" b="b"/>
            <a:pathLst>
              <a:path w="623570" h="882650">
                <a:moveTo>
                  <a:pt x="0" y="0"/>
                </a:moveTo>
                <a:lnTo>
                  <a:pt x="623316" y="0"/>
                </a:lnTo>
                <a:lnTo>
                  <a:pt x="623316" y="882395"/>
                </a:lnTo>
                <a:lnTo>
                  <a:pt x="0" y="882395"/>
                </a:lnTo>
                <a:lnTo>
                  <a:pt x="0" y="0"/>
                </a:lnTo>
                <a:close/>
              </a:path>
            </a:pathLst>
          </a:custGeom>
          <a:solidFill>
            <a:srgbClr val="1A1A1A"/>
          </a:solidFill>
          <a:ln>
            <a:noFill/>
          </a:ln>
        </p:spPr>
        <p:txBody>
          <a:bodyPr wrap="square" lIns="0" tIns="0" rIns="0" bIns="0" rtlCol="0"/>
          <a:lstStyle/>
          <a:p>
            <a:endParaRPr/>
          </a:p>
        </p:txBody>
      </p:sp>
      <p:sp>
        <p:nvSpPr>
          <p:cNvPr id="9" name="object 20">
            <a:extLst>
              <a:ext uri="{FF2B5EF4-FFF2-40B4-BE49-F238E27FC236}">
                <a16:creationId xmlns:a16="http://schemas.microsoft.com/office/drawing/2014/main" id="{CE385EEE-0422-4FD2-A5AA-60CCE66E777D}"/>
              </a:ext>
            </a:extLst>
          </p:cNvPr>
          <p:cNvSpPr/>
          <p:nvPr/>
        </p:nvSpPr>
        <p:spPr>
          <a:xfrm>
            <a:off x="1319529" y="3140075"/>
            <a:ext cx="10259823" cy="882650"/>
          </a:xfrm>
          <a:custGeom>
            <a:avLst/>
            <a:gdLst/>
            <a:ahLst/>
            <a:cxnLst/>
            <a:rect l="l" t="t" r="r" b="b"/>
            <a:pathLst>
              <a:path w="9552940" h="882650">
                <a:moveTo>
                  <a:pt x="0" y="0"/>
                </a:moveTo>
                <a:lnTo>
                  <a:pt x="9552432" y="0"/>
                </a:lnTo>
                <a:lnTo>
                  <a:pt x="9552432" y="882395"/>
                </a:lnTo>
                <a:lnTo>
                  <a:pt x="0" y="882395"/>
                </a:lnTo>
                <a:lnTo>
                  <a:pt x="0" y="0"/>
                </a:lnTo>
                <a:close/>
              </a:path>
            </a:pathLst>
          </a:custGeom>
          <a:solidFill>
            <a:srgbClr val="1A1A1A"/>
          </a:solidFill>
          <a:ln>
            <a:noFill/>
          </a:ln>
        </p:spPr>
        <p:txBody>
          <a:bodyPr wrap="square" lIns="0" tIns="0" rIns="0" bIns="0" rtlCol="0"/>
          <a:lstStyle/>
          <a:p>
            <a:endParaRPr/>
          </a:p>
        </p:txBody>
      </p:sp>
      <p:sp>
        <p:nvSpPr>
          <p:cNvPr id="13" name="Textfeld 12">
            <a:extLst>
              <a:ext uri="{FF2B5EF4-FFF2-40B4-BE49-F238E27FC236}">
                <a16:creationId xmlns:a16="http://schemas.microsoft.com/office/drawing/2014/main" id="{52E248B2-04F9-4ED0-8C03-BF13047A0857}"/>
              </a:ext>
            </a:extLst>
          </p:cNvPr>
          <p:cNvSpPr txBox="1"/>
          <p:nvPr/>
        </p:nvSpPr>
        <p:spPr>
          <a:xfrm>
            <a:off x="763917" y="3389550"/>
            <a:ext cx="381000" cy="423193"/>
          </a:xfrm>
          <a:prstGeom prst="rect">
            <a:avLst/>
          </a:prstGeom>
          <a:solidFill>
            <a:srgbClr val="1A1A1A"/>
          </a:solidFill>
          <a:ln>
            <a:noFill/>
          </a:ln>
        </p:spPr>
        <p:txBody>
          <a:bodyPr wrap="square">
            <a:spAutoFit/>
          </a:bodyPr>
          <a:lstStyle/>
          <a:p>
            <a:r>
              <a:rPr lang="de-DE" sz="2150" b="1" spc="-10">
                <a:solidFill>
                  <a:schemeClr val="bg1"/>
                </a:solidFill>
                <a:latin typeface="Calibri"/>
                <a:cs typeface="Calibri"/>
              </a:rPr>
              <a:t>9</a:t>
            </a:r>
          </a:p>
        </p:txBody>
      </p:sp>
      <p:sp>
        <p:nvSpPr>
          <p:cNvPr id="2" name="object 21">
            <a:extLst>
              <a:ext uri="{FF2B5EF4-FFF2-40B4-BE49-F238E27FC236}">
                <a16:creationId xmlns:a16="http://schemas.microsoft.com/office/drawing/2014/main" id="{BE1FA086-CF7D-4B0C-AC66-901BAE5C2A26}"/>
              </a:ext>
            </a:extLst>
          </p:cNvPr>
          <p:cNvSpPr txBox="1"/>
          <p:nvPr/>
        </p:nvSpPr>
        <p:spPr>
          <a:xfrm>
            <a:off x="1668753" y="3403917"/>
            <a:ext cx="7506778" cy="383438"/>
          </a:xfrm>
          <a:prstGeom prst="rect">
            <a:avLst/>
          </a:prstGeom>
          <a:solidFill>
            <a:srgbClr val="1A1A1A"/>
          </a:solidFill>
          <a:ln>
            <a:noFill/>
          </a:ln>
        </p:spPr>
        <p:txBody>
          <a:bodyPr vert="horz" wrap="square" lIns="0" tIns="13970" rIns="0" bIns="0" rtlCol="0">
            <a:spAutoFit/>
          </a:bodyPr>
          <a:lstStyle/>
          <a:p>
            <a:pPr marL="12700">
              <a:lnSpc>
                <a:spcPct val="100000"/>
              </a:lnSpc>
              <a:spcBef>
                <a:spcPts val="110"/>
              </a:spcBef>
            </a:pPr>
            <a:r>
              <a:rPr lang="de-DE" sz="2400" b="1" spc="15">
                <a:solidFill>
                  <a:srgbClr val="FFFFFF"/>
                </a:solidFill>
                <a:cs typeface="Calibri"/>
              </a:rPr>
              <a:t>Appendix</a:t>
            </a:r>
            <a:endParaRPr lang="de-DE" sz="2400" b="1" spc="-10">
              <a:solidFill>
                <a:schemeClr val="bg1"/>
              </a:solidFill>
              <a:latin typeface="Calibri"/>
              <a:cs typeface="Calibri"/>
            </a:endParaRPr>
          </a:p>
        </p:txBody>
      </p:sp>
    </p:spTree>
    <p:extLst>
      <p:ext uri="{BB962C8B-B14F-4D97-AF65-F5344CB8AC3E}">
        <p14:creationId xmlns:p14="http://schemas.microsoft.com/office/powerpoint/2010/main" val="2440193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7">
            <a:extLst>
              <a:ext uri="{FF2B5EF4-FFF2-40B4-BE49-F238E27FC236}">
                <a16:creationId xmlns:a16="http://schemas.microsoft.com/office/drawing/2014/main" id="{C5FE700C-C4E8-4BDB-8D5F-B3EE5E6468E2}"/>
              </a:ext>
            </a:extLst>
          </p:cNvPr>
          <p:cNvSpPr/>
          <p:nvPr/>
        </p:nvSpPr>
        <p:spPr>
          <a:xfrm>
            <a:off x="612648" y="1087629"/>
            <a:ext cx="10976246" cy="4817872"/>
          </a:xfrm>
          <a:custGeom>
            <a:avLst/>
            <a:gdLst/>
            <a:ahLst/>
            <a:cxnLst/>
            <a:rect l="l" t="t" r="r" b="b"/>
            <a:pathLst>
              <a:path w="10248900" h="5480684">
                <a:moveTo>
                  <a:pt x="0" y="0"/>
                </a:moveTo>
                <a:lnTo>
                  <a:pt x="10248899" y="0"/>
                </a:lnTo>
                <a:lnTo>
                  <a:pt x="10248899" y="5480304"/>
                </a:lnTo>
                <a:lnTo>
                  <a:pt x="0" y="5480304"/>
                </a:lnTo>
                <a:lnTo>
                  <a:pt x="0" y="0"/>
                </a:lnTo>
                <a:close/>
              </a:path>
            </a:pathLst>
          </a:custGeom>
          <a:solidFill>
            <a:srgbClr val="DDDDDD"/>
          </a:solidFill>
        </p:spPr>
        <p:txBody>
          <a:bodyPr wrap="square" lIns="0" tIns="0" rIns="0" bIns="0" rtlCol="0"/>
          <a:lstStyle/>
          <a:p>
            <a:endParaRPr/>
          </a:p>
        </p:txBody>
      </p:sp>
      <p:sp>
        <p:nvSpPr>
          <p:cNvPr id="7" name="object 18">
            <a:extLst>
              <a:ext uri="{FF2B5EF4-FFF2-40B4-BE49-F238E27FC236}">
                <a16:creationId xmlns:a16="http://schemas.microsoft.com/office/drawing/2014/main" id="{B7E4EFF3-8826-413E-BEFE-F0B20962B091}"/>
              </a:ext>
            </a:extLst>
          </p:cNvPr>
          <p:cNvSpPr/>
          <p:nvPr/>
        </p:nvSpPr>
        <p:spPr>
          <a:xfrm>
            <a:off x="612647" y="3140075"/>
            <a:ext cx="637580" cy="882650"/>
          </a:xfrm>
          <a:custGeom>
            <a:avLst/>
            <a:gdLst/>
            <a:ahLst/>
            <a:cxnLst/>
            <a:rect l="l" t="t" r="r" b="b"/>
            <a:pathLst>
              <a:path w="623570" h="882650">
                <a:moveTo>
                  <a:pt x="0" y="0"/>
                </a:moveTo>
                <a:lnTo>
                  <a:pt x="623316" y="0"/>
                </a:lnTo>
                <a:lnTo>
                  <a:pt x="623316" y="882395"/>
                </a:lnTo>
                <a:lnTo>
                  <a:pt x="0" y="882395"/>
                </a:lnTo>
                <a:lnTo>
                  <a:pt x="0" y="0"/>
                </a:lnTo>
                <a:close/>
              </a:path>
            </a:pathLst>
          </a:custGeom>
          <a:solidFill>
            <a:srgbClr val="1A1A1A"/>
          </a:solidFill>
          <a:ln>
            <a:noFill/>
          </a:ln>
        </p:spPr>
        <p:txBody>
          <a:bodyPr wrap="square" lIns="0" tIns="0" rIns="0" bIns="0" rtlCol="0"/>
          <a:lstStyle/>
          <a:p>
            <a:endParaRPr/>
          </a:p>
        </p:txBody>
      </p:sp>
      <p:sp>
        <p:nvSpPr>
          <p:cNvPr id="9" name="object 20">
            <a:extLst>
              <a:ext uri="{FF2B5EF4-FFF2-40B4-BE49-F238E27FC236}">
                <a16:creationId xmlns:a16="http://schemas.microsoft.com/office/drawing/2014/main" id="{CE385EEE-0422-4FD2-A5AA-60CCE66E777D}"/>
              </a:ext>
            </a:extLst>
          </p:cNvPr>
          <p:cNvSpPr/>
          <p:nvPr/>
        </p:nvSpPr>
        <p:spPr>
          <a:xfrm>
            <a:off x="1319529" y="3140075"/>
            <a:ext cx="10259823" cy="882650"/>
          </a:xfrm>
          <a:custGeom>
            <a:avLst/>
            <a:gdLst/>
            <a:ahLst/>
            <a:cxnLst/>
            <a:rect l="l" t="t" r="r" b="b"/>
            <a:pathLst>
              <a:path w="9552940" h="882650">
                <a:moveTo>
                  <a:pt x="0" y="0"/>
                </a:moveTo>
                <a:lnTo>
                  <a:pt x="9552432" y="0"/>
                </a:lnTo>
                <a:lnTo>
                  <a:pt x="9552432" y="882395"/>
                </a:lnTo>
                <a:lnTo>
                  <a:pt x="0" y="882395"/>
                </a:lnTo>
                <a:lnTo>
                  <a:pt x="0" y="0"/>
                </a:lnTo>
                <a:close/>
              </a:path>
            </a:pathLst>
          </a:custGeom>
          <a:solidFill>
            <a:srgbClr val="1A1A1A"/>
          </a:solidFill>
          <a:ln>
            <a:noFill/>
          </a:ln>
        </p:spPr>
        <p:txBody>
          <a:bodyPr wrap="square" lIns="0" tIns="0" rIns="0" bIns="0" rtlCol="0"/>
          <a:lstStyle/>
          <a:p>
            <a:endParaRPr/>
          </a:p>
        </p:txBody>
      </p:sp>
      <p:sp>
        <p:nvSpPr>
          <p:cNvPr id="11" name="object 21">
            <a:extLst>
              <a:ext uri="{FF2B5EF4-FFF2-40B4-BE49-F238E27FC236}">
                <a16:creationId xmlns:a16="http://schemas.microsoft.com/office/drawing/2014/main" id="{B4145483-1C05-4863-9DEA-C0A414B294F3}"/>
              </a:ext>
            </a:extLst>
          </p:cNvPr>
          <p:cNvSpPr txBox="1"/>
          <p:nvPr/>
        </p:nvSpPr>
        <p:spPr>
          <a:xfrm>
            <a:off x="1668754" y="3403917"/>
            <a:ext cx="2256790" cy="354965"/>
          </a:xfrm>
          <a:prstGeom prst="rect">
            <a:avLst/>
          </a:prstGeom>
          <a:solidFill>
            <a:srgbClr val="1A1A1A"/>
          </a:solidFill>
        </p:spPr>
        <p:txBody>
          <a:bodyPr vert="horz" wrap="square" lIns="0" tIns="13970" rIns="0" bIns="0" rtlCol="0">
            <a:spAutoFit/>
          </a:bodyPr>
          <a:lstStyle/>
          <a:p>
            <a:pPr marL="12700">
              <a:lnSpc>
                <a:spcPct val="100000"/>
              </a:lnSpc>
              <a:spcBef>
                <a:spcPts val="110"/>
              </a:spcBef>
            </a:pPr>
            <a:r>
              <a:rPr lang="de-DE" sz="2150" b="1" spc="-10">
                <a:solidFill>
                  <a:schemeClr val="bg1"/>
                </a:solidFill>
                <a:latin typeface="Calibri"/>
                <a:cs typeface="Calibri"/>
              </a:rPr>
              <a:t>Executive Summary</a:t>
            </a:r>
            <a:endParaRPr sz="2150">
              <a:solidFill>
                <a:schemeClr val="bg1"/>
              </a:solidFill>
              <a:latin typeface="Calibri"/>
              <a:cs typeface="Calibri"/>
            </a:endParaRPr>
          </a:p>
        </p:txBody>
      </p:sp>
      <p:sp>
        <p:nvSpPr>
          <p:cNvPr id="13" name="Textfeld 12">
            <a:extLst>
              <a:ext uri="{FF2B5EF4-FFF2-40B4-BE49-F238E27FC236}">
                <a16:creationId xmlns:a16="http://schemas.microsoft.com/office/drawing/2014/main" id="{52E248B2-04F9-4ED0-8C03-BF13047A0857}"/>
              </a:ext>
            </a:extLst>
          </p:cNvPr>
          <p:cNvSpPr txBox="1"/>
          <p:nvPr/>
        </p:nvSpPr>
        <p:spPr>
          <a:xfrm>
            <a:off x="763917" y="3369802"/>
            <a:ext cx="381000" cy="423193"/>
          </a:xfrm>
          <a:prstGeom prst="rect">
            <a:avLst/>
          </a:prstGeom>
          <a:solidFill>
            <a:srgbClr val="1A1A1A"/>
          </a:solidFill>
        </p:spPr>
        <p:txBody>
          <a:bodyPr wrap="square">
            <a:spAutoFit/>
          </a:bodyPr>
          <a:lstStyle/>
          <a:p>
            <a:r>
              <a:rPr lang="de-DE" sz="2150" b="1" spc="-10">
                <a:solidFill>
                  <a:schemeClr val="bg1"/>
                </a:solidFill>
                <a:latin typeface="Calibri"/>
                <a:cs typeface="Calibri"/>
              </a:rPr>
              <a:t>1</a:t>
            </a:r>
          </a:p>
        </p:txBody>
      </p:sp>
    </p:spTree>
    <p:extLst>
      <p:ext uri="{BB962C8B-B14F-4D97-AF65-F5344CB8AC3E}">
        <p14:creationId xmlns:p14="http://schemas.microsoft.com/office/powerpoint/2010/main" val="294739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6EBE8-3874-48DF-964A-B23A7CC7B215}"/>
              </a:ext>
            </a:extLst>
          </p:cNvPr>
          <p:cNvSpPr>
            <a:spLocks noGrp="1"/>
          </p:cNvSpPr>
          <p:nvPr>
            <p:ph type="title"/>
          </p:nvPr>
        </p:nvSpPr>
        <p:spPr>
          <a:xfrm>
            <a:off x="302807" y="125620"/>
            <a:ext cx="9903694" cy="684121"/>
          </a:xfrm>
        </p:spPr>
        <p:txBody>
          <a:bodyPr/>
          <a:lstStyle/>
          <a:p>
            <a:r>
              <a:rPr lang="de-DE" dirty="0"/>
              <a:t>Executive Summary</a:t>
            </a:r>
          </a:p>
        </p:txBody>
      </p:sp>
      <p:sp>
        <p:nvSpPr>
          <p:cNvPr id="4" name="Foliennummernplatzhalter 3">
            <a:extLst>
              <a:ext uri="{FF2B5EF4-FFF2-40B4-BE49-F238E27FC236}">
                <a16:creationId xmlns:a16="http://schemas.microsoft.com/office/drawing/2014/main" id="{6E3017C1-E4D2-4E50-A927-CB56C1AB2BC9}"/>
              </a:ext>
            </a:extLst>
          </p:cNvPr>
          <p:cNvSpPr>
            <a:spLocks noGrp="1"/>
          </p:cNvSpPr>
          <p:nvPr>
            <p:ph type="sldNum" sz="quarter" idx="4"/>
          </p:nvPr>
        </p:nvSpPr>
        <p:spPr/>
        <p:txBody>
          <a:bodyPr/>
          <a:lstStyle/>
          <a:p>
            <a:pPr algn="r"/>
            <a:r>
              <a:rPr lang="de-DE"/>
              <a:t>Seite </a:t>
            </a:r>
            <a:fld id="{67489CC3-7238-444E-A7A9-4B5CBD2CEC7D}" type="slidenum">
              <a:rPr lang="de-DE" smtClean="0"/>
              <a:pPr algn="r"/>
              <a:t>5</a:t>
            </a:fld>
            <a:endParaRPr lang="de-DE"/>
          </a:p>
        </p:txBody>
      </p:sp>
      <p:sp>
        <p:nvSpPr>
          <p:cNvPr id="51" name="object 14">
            <a:extLst>
              <a:ext uri="{FF2B5EF4-FFF2-40B4-BE49-F238E27FC236}">
                <a16:creationId xmlns:a16="http://schemas.microsoft.com/office/drawing/2014/main" id="{A59A170C-BB85-4786-9CB9-17D4494E3A6E}"/>
              </a:ext>
            </a:extLst>
          </p:cNvPr>
          <p:cNvSpPr txBox="1"/>
          <p:nvPr/>
        </p:nvSpPr>
        <p:spPr>
          <a:xfrm>
            <a:off x="302807" y="921747"/>
            <a:ext cx="1872000" cy="4923975"/>
          </a:xfrm>
          <a:prstGeom prst="rect">
            <a:avLst/>
          </a:prstGeom>
          <a:solidFill>
            <a:srgbClr val="1A1A1A"/>
          </a:solidFill>
          <a:ln>
            <a:noFill/>
          </a:ln>
        </p:spPr>
        <p:txBody>
          <a:bodyPr vert="horz" wrap="square" lIns="0" tIns="69215" rIns="0" bIns="0" rtlCol="0">
            <a:noAutofit/>
          </a:bodyPr>
          <a:lstStyle/>
          <a:p>
            <a:pPr marL="77470" marR="76200">
              <a:lnSpc>
                <a:spcPct val="103299"/>
              </a:lnSpc>
              <a:spcBef>
                <a:spcPts val="545"/>
              </a:spcBef>
            </a:pPr>
            <a:r>
              <a:rPr lang="de-DE" sz="1200" b="1" spc="15" dirty="0">
                <a:solidFill>
                  <a:schemeClr val="bg1"/>
                </a:solidFill>
                <a:latin typeface="Calibri"/>
                <a:cs typeface="Calibri"/>
              </a:rPr>
              <a:t>Die </a:t>
            </a:r>
            <a:r>
              <a:rPr lang="de-DE" sz="1200" b="1" spc="15" dirty="0" err="1">
                <a:solidFill>
                  <a:schemeClr val="bg1"/>
                </a:solidFill>
                <a:latin typeface="Calibri"/>
                <a:cs typeface="Calibri"/>
              </a:rPr>
              <a:t>Deliverit</a:t>
            </a:r>
            <a:r>
              <a:rPr lang="de-DE" sz="1200" b="1" spc="15" dirty="0">
                <a:solidFill>
                  <a:schemeClr val="bg1"/>
                </a:solidFill>
                <a:latin typeface="Calibri"/>
                <a:cs typeface="Calibri"/>
              </a:rPr>
              <a:t> Logistics GmbH hat sich in den vergangenen Jahren strategisch neu </a:t>
            </a:r>
            <a:r>
              <a:rPr lang="de-DE" sz="1200" b="1" spc="15" dirty="0" err="1">
                <a:solidFill>
                  <a:schemeClr val="bg1"/>
                </a:solidFill>
                <a:latin typeface="Calibri"/>
                <a:cs typeface="Calibri"/>
              </a:rPr>
              <a:t>ausge</a:t>
            </a:r>
            <a:r>
              <a:rPr lang="de-DE" sz="1200" b="1" spc="15" dirty="0">
                <a:solidFill>
                  <a:schemeClr val="bg1"/>
                </a:solidFill>
                <a:latin typeface="Calibri"/>
                <a:cs typeface="Calibri"/>
              </a:rPr>
              <a:t>-richtet und erwartet in den kommenden Jahren einen signifikanten Anstieg der Profitabilität:</a:t>
            </a:r>
          </a:p>
          <a:p>
            <a:pPr marL="248920" marR="76200" indent="-171450">
              <a:lnSpc>
                <a:spcPct val="103299"/>
              </a:lnSpc>
              <a:spcBef>
                <a:spcPts val="545"/>
              </a:spcBef>
              <a:buFont typeface="Arial" panose="020B0604020202020204" pitchFamily="34" charset="0"/>
              <a:buChar char="•"/>
            </a:pPr>
            <a:endParaRPr lang="de-DE" sz="1200" b="1" spc="15" dirty="0">
              <a:solidFill>
                <a:schemeClr val="bg1"/>
              </a:solidFill>
              <a:latin typeface="Calibri"/>
              <a:cs typeface="Calibri"/>
            </a:endParaRPr>
          </a:p>
          <a:p>
            <a:pPr marL="248920" marR="76200" indent="-171450">
              <a:lnSpc>
                <a:spcPct val="103299"/>
              </a:lnSpc>
              <a:spcBef>
                <a:spcPts val="545"/>
              </a:spcBef>
              <a:buFont typeface="Arial" panose="020B0604020202020204" pitchFamily="34" charset="0"/>
              <a:buChar char="•"/>
            </a:pPr>
            <a:r>
              <a:rPr lang="de-DE" sz="1200" b="1" spc="15" dirty="0">
                <a:solidFill>
                  <a:schemeClr val="bg1"/>
                </a:solidFill>
                <a:latin typeface="Calibri"/>
                <a:cs typeface="Calibri"/>
              </a:rPr>
              <a:t>Steigerung der Frachtraten um 20 %</a:t>
            </a:r>
          </a:p>
          <a:p>
            <a:pPr marL="248920" marR="76200" indent="-171450">
              <a:lnSpc>
                <a:spcPct val="103299"/>
              </a:lnSpc>
              <a:spcBef>
                <a:spcPts val="545"/>
              </a:spcBef>
              <a:buFont typeface="Arial" panose="020B0604020202020204" pitchFamily="34" charset="0"/>
              <a:buChar char="•"/>
            </a:pPr>
            <a:endParaRPr lang="de-DE" sz="1200" b="1" spc="15" dirty="0">
              <a:solidFill>
                <a:schemeClr val="bg1"/>
              </a:solidFill>
              <a:latin typeface="Calibri"/>
              <a:cs typeface="Calibri"/>
            </a:endParaRPr>
          </a:p>
          <a:p>
            <a:pPr marL="77470" marR="76200">
              <a:lnSpc>
                <a:spcPct val="103299"/>
              </a:lnSpc>
              <a:spcBef>
                <a:spcPts val="545"/>
              </a:spcBef>
            </a:pPr>
            <a:endParaRPr lang="de-DE" sz="1200" b="1" spc="15" dirty="0">
              <a:solidFill>
                <a:schemeClr val="bg1"/>
              </a:solidFill>
              <a:latin typeface="Calibri"/>
              <a:cs typeface="Calibri"/>
            </a:endParaRPr>
          </a:p>
          <a:p>
            <a:pPr marL="248920" marR="76200" indent="-171450">
              <a:lnSpc>
                <a:spcPct val="103299"/>
              </a:lnSpc>
              <a:spcBef>
                <a:spcPts val="545"/>
              </a:spcBef>
              <a:buFont typeface="Arial" panose="020B0604020202020204" pitchFamily="34" charset="0"/>
              <a:buChar char="•"/>
            </a:pPr>
            <a:r>
              <a:rPr lang="de-DE" sz="1200" b="1" spc="15" dirty="0">
                <a:solidFill>
                  <a:schemeClr val="bg1"/>
                </a:solidFill>
                <a:latin typeface="Calibri"/>
                <a:cs typeface="Calibri"/>
              </a:rPr>
              <a:t>Senkung der Fixkosten um 20 %</a:t>
            </a:r>
          </a:p>
          <a:p>
            <a:pPr marL="248920" marR="76200" indent="-171450">
              <a:lnSpc>
                <a:spcPct val="103299"/>
              </a:lnSpc>
              <a:spcBef>
                <a:spcPts val="545"/>
              </a:spcBef>
              <a:buFont typeface="Arial" panose="020B0604020202020204" pitchFamily="34" charset="0"/>
              <a:buChar char="•"/>
            </a:pPr>
            <a:endParaRPr lang="de-DE" sz="1200" b="1" spc="15" dirty="0">
              <a:solidFill>
                <a:schemeClr val="bg1"/>
              </a:solidFill>
              <a:latin typeface="Calibri"/>
              <a:cs typeface="Calibri"/>
            </a:endParaRPr>
          </a:p>
          <a:p>
            <a:pPr marL="77470" marR="76200">
              <a:lnSpc>
                <a:spcPct val="103299"/>
              </a:lnSpc>
              <a:spcBef>
                <a:spcPts val="545"/>
              </a:spcBef>
            </a:pPr>
            <a:endParaRPr lang="de-DE" sz="1200" b="1" spc="15" dirty="0">
              <a:solidFill>
                <a:schemeClr val="bg1"/>
              </a:solidFill>
              <a:latin typeface="Calibri"/>
              <a:cs typeface="Calibri"/>
            </a:endParaRPr>
          </a:p>
          <a:p>
            <a:pPr marL="248920" marR="76200" indent="-171450">
              <a:lnSpc>
                <a:spcPct val="103299"/>
              </a:lnSpc>
              <a:spcBef>
                <a:spcPts val="545"/>
              </a:spcBef>
              <a:buFont typeface="Arial" panose="020B0604020202020204" pitchFamily="34" charset="0"/>
              <a:buChar char="•"/>
            </a:pPr>
            <a:r>
              <a:rPr lang="de-DE" sz="1200" b="1" spc="15" dirty="0">
                <a:solidFill>
                  <a:schemeClr val="bg1"/>
                </a:solidFill>
                <a:latin typeface="Calibri"/>
                <a:cs typeface="Calibri"/>
              </a:rPr>
              <a:t>Auslagerung von Material- und Personalrisiken an Subunternehmen </a:t>
            </a:r>
          </a:p>
          <a:p>
            <a:pPr marL="248920" marR="76200" indent="-171450">
              <a:lnSpc>
                <a:spcPct val="103299"/>
              </a:lnSpc>
              <a:spcBef>
                <a:spcPts val="545"/>
              </a:spcBef>
              <a:buFont typeface="Arial" panose="020B0604020202020204" pitchFamily="34" charset="0"/>
              <a:buChar char="•"/>
            </a:pPr>
            <a:endParaRPr lang="de-DE" sz="1200" b="1" spc="15" dirty="0">
              <a:solidFill>
                <a:schemeClr val="bg1"/>
              </a:solidFill>
              <a:latin typeface="Calibri"/>
              <a:cs typeface="Calibri"/>
            </a:endParaRPr>
          </a:p>
        </p:txBody>
      </p:sp>
      <p:sp>
        <p:nvSpPr>
          <p:cNvPr id="66" name="object 12">
            <a:extLst>
              <a:ext uri="{FF2B5EF4-FFF2-40B4-BE49-F238E27FC236}">
                <a16:creationId xmlns:a16="http://schemas.microsoft.com/office/drawing/2014/main" id="{3794FB81-5527-4D45-9ECB-BDFEF5DD35D9}"/>
              </a:ext>
            </a:extLst>
          </p:cNvPr>
          <p:cNvSpPr/>
          <p:nvPr/>
        </p:nvSpPr>
        <p:spPr>
          <a:xfrm>
            <a:off x="2261613" y="3572205"/>
            <a:ext cx="3888062" cy="2267931"/>
          </a:xfrm>
          <a:custGeom>
            <a:avLst/>
            <a:gdLst/>
            <a:ahLst/>
            <a:cxnLst/>
            <a:rect l="l" t="t" r="r" b="b"/>
            <a:pathLst>
              <a:path w="3915409" h="2642870">
                <a:moveTo>
                  <a:pt x="0" y="0"/>
                </a:moveTo>
                <a:lnTo>
                  <a:pt x="3915156" y="0"/>
                </a:lnTo>
                <a:lnTo>
                  <a:pt x="3915156" y="2642616"/>
                </a:lnTo>
                <a:lnTo>
                  <a:pt x="0" y="2642616"/>
                </a:lnTo>
                <a:lnTo>
                  <a:pt x="0" y="0"/>
                </a:lnTo>
                <a:close/>
              </a:path>
            </a:pathLst>
          </a:custGeom>
          <a:ln w="3175">
            <a:solidFill>
              <a:srgbClr val="A5A5A5"/>
            </a:solidFill>
          </a:ln>
        </p:spPr>
        <p:txBody>
          <a:bodyPr wrap="square" lIns="0" tIns="0" rIns="0" bIns="0" rtlCol="0"/>
          <a:lstStyle/>
          <a:p>
            <a:endParaRPr/>
          </a:p>
        </p:txBody>
      </p:sp>
      <p:sp>
        <p:nvSpPr>
          <p:cNvPr id="67" name="object 15">
            <a:extLst>
              <a:ext uri="{FF2B5EF4-FFF2-40B4-BE49-F238E27FC236}">
                <a16:creationId xmlns:a16="http://schemas.microsoft.com/office/drawing/2014/main" id="{E557853E-59A5-454A-9B4B-CEBB7C877C17}"/>
              </a:ext>
            </a:extLst>
          </p:cNvPr>
          <p:cNvSpPr/>
          <p:nvPr/>
        </p:nvSpPr>
        <p:spPr>
          <a:xfrm>
            <a:off x="2266525" y="3577459"/>
            <a:ext cx="3883150" cy="288000"/>
          </a:xfrm>
          <a:custGeom>
            <a:avLst/>
            <a:gdLst/>
            <a:ahLst/>
            <a:cxnLst/>
            <a:rect l="l" t="t" r="r" b="b"/>
            <a:pathLst>
              <a:path w="3916679" h="330834">
                <a:moveTo>
                  <a:pt x="0" y="0"/>
                </a:moveTo>
                <a:lnTo>
                  <a:pt x="3916680" y="0"/>
                </a:lnTo>
                <a:lnTo>
                  <a:pt x="3916680" y="330708"/>
                </a:lnTo>
                <a:lnTo>
                  <a:pt x="0" y="330708"/>
                </a:lnTo>
                <a:lnTo>
                  <a:pt x="0" y="0"/>
                </a:lnTo>
                <a:close/>
              </a:path>
            </a:pathLst>
          </a:custGeom>
          <a:solidFill>
            <a:srgbClr val="1A1A1A"/>
          </a:solidFill>
          <a:ln>
            <a:noFill/>
          </a:ln>
        </p:spPr>
        <p:txBody>
          <a:bodyPr wrap="square" lIns="0" tIns="0" rIns="0" bIns="0" rtlCol="0" anchor="ctr"/>
          <a:lstStyle/>
          <a:p>
            <a:pPr marL="99060">
              <a:lnSpc>
                <a:spcPct val="100000"/>
              </a:lnSpc>
              <a:spcBef>
                <a:spcPts val="565"/>
              </a:spcBef>
            </a:pPr>
            <a:r>
              <a:rPr lang="de-DE" sz="1400" b="1" spc="20">
                <a:solidFill>
                  <a:srgbClr val="FFFFFF"/>
                </a:solidFill>
                <a:latin typeface="Calibri"/>
                <a:cs typeface="Calibri"/>
              </a:rPr>
              <a:t>Finanzübersicht </a:t>
            </a:r>
          </a:p>
        </p:txBody>
      </p:sp>
      <p:sp>
        <p:nvSpPr>
          <p:cNvPr id="73" name="object 17">
            <a:extLst>
              <a:ext uri="{FF2B5EF4-FFF2-40B4-BE49-F238E27FC236}">
                <a16:creationId xmlns:a16="http://schemas.microsoft.com/office/drawing/2014/main" id="{269134DB-77A8-4131-B864-80FF33B6C66C}"/>
              </a:ext>
            </a:extLst>
          </p:cNvPr>
          <p:cNvSpPr/>
          <p:nvPr/>
        </p:nvSpPr>
        <p:spPr>
          <a:xfrm>
            <a:off x="6311394" y="3936314"/>
            <a:ext cx="3744000" cy="1828800"/>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solidFill>
            <a:srgbClr val="F2F2F2"/>
          </a:solidFill>
        </p:spPr>
        <p:txBody>
          <a:bodyPr wrap="square" lIns="0" tIns="0" rIns="0" bIns="0" rtlCol="0"/>
          <a:lstStyle/>
          <a:p>
            <a:endParaRPr/>
          </a:p>
        </p:txBody>
      </p:sp>
      <p:sp>
        <p:nvSpPr>
          <p:cNvPr id="74" name="object 12">
            <a:extLst>
              <a:ext uri="{FF2B5EF4-FFF2-40B4-BE49-F238E27FC236}">
                <a16:creationId xmlns:a16="http://schemas.microsoft.com/office/drawing/2014/main" id="{AC51117A-F810-498C-AC46-5E8E5E15F4B2}"/>
              </a:ext>
            </a:extLst>
          </p:cNvPr>
          <p:cNvSpPr/>
          <p:nvPr/>
        </p:nvSpPr>
        <p:spPr>
          <a:xfrm>
            <a:off x="6239363" y="3572205"/>
            <a:ext cx="3888062" cy="2267931"/>
          </a:xfrm>
          <a:custGeom>
            <a:avLst/>
            <a:gdLst/>
            <a:ahLst/>
            <a:cxnLst/>
            <a:rect l="l" t="t" r="r" b="b"/>
            <a:pathLst>
              <a:path w="3915409" h="2642870">
                <a:moveTo>
                  <a:pt x="0" y="0"/>
                </a:moveTo>
                <a:lnTo>
                  <a:pt x="3915156" y="0"/>
                </a:lnTo>
                <a:lnTo>
                  <a:pt x="3915156" y="2642616"/>
                </a:lnTo>
                <a:lnTo>
                  <a:pt x="0" y="2642616"/>
                </a:lnTo>
                <a:lnTo>
                  <a:pt x="0" y="0"/>
                </a:lnTo>
                <a:close/>
              </a:path>
            </a:pathLst>
          </a:custGeom>
          <a:ln w="3175">
            <a:solidFill>
              <a:srgbClr val="A5A5A5"/>
            </a:solidFill>
          </a:ln>
        </p:spPr>
        <p:txBody>
          <a:bodyPr wrap="square" lIns="0" tIns="0" rIns="0" bIns="0" rtlCol="0"/>
          <a:lstStyle/>
          <a:p>
            <a:endParaRPr/>
          </a:p>
        </p:txBody>
      </p:sp>
      <p:sp>
        <p:nvSpPr>
          <p:cNvPr id="75" name="object 15">
            <a:extLst>
              <a:ext uri="{FF2B5EF4-FFF2-40B4-BE49-F238E27FC236}">
                <a16:creationId xmlns:a16="http://schemas.microsoft.com/office/drawing/2014/main" id="{DCAF3B76-CDEA-4C81-94F2-E8F57384C5E5}"/>
              </a:ext>
            </a:extLst>
          </p:cNvPr>
          <p:cNvSpPr/>
          <p:nvPr/>
        </p:nvSpPr>
        <p:spPr>
          <a:xfrm>
            <a:off x="6244275" y="3577459"/>
            <a:ext cx="3883150" cy="288000"/>
          </a:xfrm>
          <a:custGeom>
            <a:avLst/>
            <a:gdLst/>
            <a:ahLst/>
            <a:cxnLst/>
            <a:rect l="l" t="t" r="r" b="b"/>
            <a:pathLst>
              <a:path w="3916679" h="330834">
                <a:moveTo>
                  <a:pt x="0" y="0"/>
                </a:moveTo>
                <a:lnTo>
                  <a:pt x="3916680" y="0"/>
                </a:lnTo>
                <a:lnTo>
                  <a:pt x="3916680" y="330708"/>
                </a:lnTo>
                <a:lnTo>
                  <a:pt x="0" y="330708"/>
                </a:lnTo>
                <a:lnTo>
                  <a:pt x="0" y="0"/>
                </a:lnTo>
                <a:close/>
              </a:path>
            </a:pathLst>
          </a:custGeom>
          <a:solidFill>
            <a:srgbClr val="1A1A1A"/>
          </a:solidFill>
          <a:ln>
            <a:noFill/>
          </a:ln>
        </p:spPr>
        <p:txBody>
          <a:bodyPr wrap="square" lIns="0" tIns="0" rIns="0" bIns="0" rtlCol="0" anchor="ctr"/>
          <a:lstStyle/>
          <a:p>
            <a:pPr marL="99060">
              <a:lnSpc>
                <a:spcPct val="100000"/>
              </a:lnSpc>
              <a:spcBef>
                <a:spcPts val="565"/>
              </a:spcBef>
            </a:pPr>
            <a:r>
              <a:rPr lang="de-DE" sz="1400" b="1" spc="20">
                <a:solidFill>
                  <a:srgbClr val="FFFFFF"/>
                </a:solidFill>
                <a:latin typeface="Calibri"/>
                <a:cs typeface="Calibri"/>
              </a:rPr>
              <a:t>Leistungsübersicht</a:t>
            </a:r>
          </a:p>
        </p:txBody>
      </p:sp>
      <p:sp>
        <p:nvSpPr>
          <p:cNvPr id="76" name="Textfeld 75">
            <a:extLst>
              <a:ext uri="{FF2B5EF4-FFF2-40B4-BE49-F238E27FC236}">
                <a16:creationId xmlns:a16="http://schemas.microsoft.com/office/drawing/2014/main" id="{D2468049-D719-432A-9DCC-0F5A04F0DF38}"/>
              </a:ext>
            </a:extLst>
          </p:cNvPr>
          <p:cNvSpPr txBox="1"/>
          <p:nvPr/>
        </p:nvSpPr>
        <p:spPr>
          <a:xfrm>
            <a:off x="6379250" y="3971458"/>
            <a:ext cx="3519391" cy="1754326"/>
          </a:xfrm>
          <a:prstGeom prst="rect">
            <a:avLst/>
          </a:prstGeom>
          <a:noFill/>
          <a:ln>
            <a:noFill/>
          </a:ln>
        </p:spPr>
        <p:txBody>
          <a:bodyPr wrap="square" rtlCol="0">
            <a:spAutoFit/>
          </a:bodyPr>
          <a:lstStyle/>
          <a:p>
            <a:pPr algn="just"/>
            <a:r>
              <a:rPr lang="de-DE" sz="1200"/>
              <a:t>Das Leistungsportfolio der Deliverit Logistics GmbH umfasst drei wesentliche Bereiche: </a:t>
            </a:r>
          </a:p>
          <a:p>
            <a:pPr marL="171450" indent="-171450" algn="just">
              <a:buFont typeface="Arial" panose="020B0604020202020204" pitchFamily="34" charset="0"/>
              <a:buChar char="•"/>
            </a:pPr>
            <a:r>
              <a:rPr lang="de-DE" sz="1200" b="1"/>
              <a:t>Eigenverkehre von Industrie</a:t>
            </a:r>
          </a:p>
          <a:p>
            <a:pPr marL="171450" indent="-171450" algn="just">
              <a:buFont typeface="Arial" panose="020B0604020202020204" pitchFamily="34" charset="0"/>
              <a:buChar char="•"/>
            </a:pPr>
            <a:r>
              <a:rPr lang="de-DE" sz="1200" b="1"/>
              <a:t>Lagerhaltung &amp; Kommissionierung</a:t>
            </a:r>
            <a:r>
              <a:rPr lang="de-DE" sz="1200"/>
              <a:t> </a:t>
            </a:r>
          </a:p>
          <a:p>
            <a:pPr marL="171450" indent="-171450" algn="just">
              <a:buFont typeface="Arial" panose="020B0604020202020204" pitchFamily="34" charset="0"/>
              <a:buChar char="•"/>
            </a:pPr>
            <a:r>
              <a:rPr lang="de-DE" sz="1200" b="1"/>
              <a:t>Entsorgungslogistik</a:t>
            </a:r>
          </a:p>
          <a:p>
            <a:pPr algn="just"/>
            <a:r>
              <a:rPr lang="de-DE" sz="1200"/>
              <a:t>Durch eine Kombination der Aufträge aus den einzelnen Bereichen schafft es Deliverit, die Leerfahrtstrecke zu minimieren. Aktuell werden rund 3% der Strecke leer gefahren. </a:t>
            </a:r>
          </a:p>
        </p:txBody>
      </p:sp>
      <p:sp>
        <p:nvSpPr>
          <p:cNvPr id="77" name="object 28">
            <a:extLst>
              <a:ext uri="{FF2B5EF4-FFF2-40B4-BE49-F238E27FC236}">
                <a16:creationId xmlns:a16="http://schemas.microsoft.com/office/drawing/2014/main" id="{E31452C3-4C2C-4B8B-AC06-C30407ABE3B8}"/>
              </a:ext>
            </a:extLst>
          </p:cNvPr>
          <p:cNvSpPr/>
          <p:nvPr/>
        </p:nvSpPr>
        <p:spPr>
          <a:xfrm>
            <a:off x="9789589" y="3605318"/>
            <a:ext cx="215548" cy="232281"/>
          </a:xfrm>
          <a:custGeom>
            <a:avLst/>
            <a:gdLst/>
            <a:ahLst/>
            <a:cxnLst/>
            <a:rect l="l" t="t" r="r" b="b"/>
            <a:pathLst>
              <a:path w="285114" h="257809">
                <a:moveTo>
                  <a:pt x="182880" y="70104"/>
                </a:moveTo>
                <a:lnTo>
                  <a:pt x="102108" y="70104"/>
                </a:lnTo>
                <a:lnTo>
                  <a:pt x="141732" y="0"/>
                </a:lnTo>
                <a:lnTo>
                  <a:pt x="182880" y="70104"/>
                </a:lnTo>
                <a:close/>
              </a:path>
              <a:path w="285114" h="257809">
                <a:moveTo>
                  <a:pt x="163068" y="117348"/>
                </a:moveTo>
                <a:lnTo>
                  <a:pt x="121920" y="117348"/>
                </a:lnTo>
                <a:lnTo>
                  <a:pt x="121920" y="70104"/>
                </a:lnTo>
                <a:lnTo>
                  <a:pt x="163068" y="70104"/>
                </a:lnTo>
                <a:lnTo>
                  <a:pt x="163068" y="117348"/>
                </a:lnTo>
                <a:close/>
              </a:path>
              <a:path w="285114" h="257809">
                <a:moveTo>
                  <a:pt x="33528" y="257556"/>
                </a:moveTo>
                <a:lnTo>
                  <a:pt x="20574" y="254865"/>
                </a:lnTo>
                <a:lnTo>
                  <a:pt x="9906" y="247459"/>
                </a:lnTo>
                <a:lnTo>
                  <a:pt x="2667" y="236339"/>
                </a:lnTo>
                <a:lnTo>
                  <a:pt x="0" y="222504"/>
                </a:lnTo>
                <a:lnTo>
                  <a:pt x="857" y="214574"/>
                </a:lnTo>
                <a:lnTo>
                  <a:pt x="3428" y="207073"/>
                </a:lnTo>
                <a:lnTo>
                  <a:pt x="7715" y="200429"/>
                </a:lnTo>
                <a:lnTo>
                  <a:pt x="13715" y="195072"/>
                </a:lnTo>
                <a:lnTo>
                  <a:pt x="13715" y="117348"/>
                </a:lnTo>
                <a:lnTo>
                  <a:pt x="271272" y="117348"/>
                </a:lnTo>
                <a:lnTo>
                  <a:pt x="271272" y="158496"/>
                </a:lnTo>
                <a:lnTo>
                  <a:pt x="54864" y="158496"/>
                </a:lnTo>
                <a:lnTo>
                  <a:pt x="54864" y="195072"/>
                </a:lnTo>
                <a:lnTo>
                  <a:pt x="60221" y="200429"/>
                </a:lnTo>
                <a:lnTo>
                  <a:pt x="64579" y="207073"/>
                </a:lnTo>
                <a:lnTo>
                  <a:pt x="67508" y="214574"/>
                </a:lnTo>
                <a:lnTo>
                  <a:pt x="68579" y="222504"/>
                </a:lnTo>
                <a:lnTo>
                  <a:pt x="65889" y="236339"/>
                </a:lnTo>
                <a:lnTo>
                  <a:pt x="58483" y="247459"/>
                </a:lnTo>
                <a:lnTo>
                  <a:pt x="47363" y="254865"/>
                </a:lnTo>
                <a:lnTo>
                  <a:pt x="33528" y="257556"/>
                </a:lnTo>
                <a:close/>
              </a:path>
              <a:path w="285114" h="257809">
                <a:moveTo>
                  <a:pt x="141732" y="257556"/>
                </a:moveTo>
                <a:lnTo>
                  <a:pt x="128778" y="254865"/>
                </a:lnTo>
                <a:lnTo>
                  <a:pt x="118109" y="247459"/>
                </a:lnTo>
                <a:lnTo>
                  <a:pt x="110870" y="236339"/>
                </a:lnTo>
                <a:lnTo>
                  <a:pt x="108203" y="222504"/>
                </a:lnTo>
                <a:lnTo>
                  <a:pt x="109061" y="214574"/>
                </a:lnTo>
                <a:lnTo>
                  <a:pt x="111633" y="207073"/>
                </a:lnTo>
                <a:lnTo>
                  <a:pt x="115919" y="200429"/>
                </a:lnTo>
                <a:lnTo>
                  <a:pt x="121920" y="195072"/>
                </a:lnTo>
                <a:lnTo>
                  <a:pt x="121920" y="158496"/>
                </a:lnTo>
                <a:lnTo>
                  <a:pt x="163068" y="158496"/>
                </a:lnTo>
                <a:lnTo>
                  <a:pt x="163068" y="195072"/>
                </a:lnTo>
                <a:lnTo>
                  <a:pt x="168425" y="200429"/>
                </a:lnTo>
                <a:lnTo>
                  <a:pt x="172783" y="207073"/>
                </a:lnTo>
                <a:lnTo>
                  <a:pt x="175712" y="214574"/>
                </a:lnTo>
                <a:lnTo>
                  <a:pt x="176784" y="222504"/>
                </a:lnTo>
                <a:lnTo>
                  <a:pt x="174093" y="236339"/>
                </a:lnTo>
                <a:lnTo>
                  <a:pt x="166687" y="247459"/>
                </a:lnTo>
                <a:lnTo>
                  <a:pt x="155567" y="254865"/>
                </a:lnTo>
                <a:lnTo>
                  <a:pt x="141732" y="257556"/>
                </a:lnTo>
                <a:close/>
              </a:path>
              <a:path w="285114" h="257809">
                <a:moveTo>
                  <a:pt x="249936" y="257556"/>
                </a:moveTo>
                <a:lnTo>
                  <a:pt x="236982" y="254865"/>
                </a:lnTo>
                <a:lnTo>
                  <a:pt x="226314" y="247459"/>
                </a:lnTo>
                <a:lnTo>
                  <a:pt x="219075" y="236339"/>
                </a:lnTo>
                <a:lnTo>
                  <a:pt x="216408" y="222504"/>
                </a:lnTo>
                <a:lnTo>
                  <a:pt x="217265" y="214574"/>
                </a:lnTo>
                <a:lnTo>
                  <a:pt x="219837" y="207073"/>
                </a:lnTo>
                <a:lnTo>
                  <a:pt x="224123" y="200429"/>
                </a:lnTo>
                <a:lnTo>
                  <a:pt x="230124" y="195072"/>
                </a:lnTo>
                <a:lnTo>
                  <a:pt x="230124" y="158496"/>
                </a:lnTo>
                <a:lnTo>
                  <a:pt x="271272" y="158496"/>
                </a:lnTo>
                <a:lnTo>
                  <a:pt x="271272" y="195072"/>
                </a:lnTo>
                <a:lnTo>
                  <a:pt x="276629" y="200429"/>
                </a:lnTo>
                <a:lnTo>
                  <a:pt x="280987" y="207073"/>
                </a:lnTo>
                <a:lnTo>
                  <a:pt x="283916" y="214574"/>
                </a:lnTo>
                <a:lnTo>
                  <a:pt x="284988" y="222504"/>
                </a:lnTo>
                <a:lnTo>
                  <a:pt x="282297" y="236339"/>
                </a:lnTo>
                <a:lnTo>
                  <a:pt x="274891" y="247459"/>
                </a:lnTo>
                <a:lnTo>
                  <a:pt x="263771" y="254865"/>
                </a:lnTo>
                <a:lnTo>
                  <a:pt x="249936" y="257556"/>
                </a:lnTo>
                <a:close/>
              </a:path>
            </a:pathLst>
          </a:custGeom>
          <a:solidFill>
            <a:srgbClr val="B1C3E4"/>
          </a:solidFill>
        </p:spPr>
        <p:txBody>
          <a:bodyPr wrap="square" lIns="0" tIns="0" rIns="0" bIns="0" rtlCol="0"/>
          <a:lstStyle/>
          <a:p>
            <a:endParaRPr/>
          </a:p>
        </p:txBody>
      </p:sp>
      <p:sp>
        <p:nvSpPr>
          <p:cNvPr id="78" name="object 17">
            <a:extLst>
              <a:ext uri="{FF2B5EF4-FFF2-40B4-BE49-F238E27FC236}">
                <a16:creationId xmlns:a16="http://schemas.microsoft.com/office/drawing/2014/main" id="{5620FDB6-FF8C-426F-A565-1BD17CCFE545}"/>
              </a:ext>
            </a:extLst>
          </p:cNvPr>
          <p:cNvSpPr/>
          <p:nvPr/>
        </p:nvSpPr>
        <p:spPr>
          <a:xfrm>
            <a:off x="6320770" y="1291738"/>
            <a:ext cx="3744000" cy="2137262"/>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solidFill>
            <a:srgbClr val="F2F2F2"/>
          </a:solidFill>
        </p:spPr>
        <p:txBody>
          <a:bodyPr wrap="square" lIns="0" tIns="0" rIns="0" bIns="0" rtlCol="0"/>
          <a:lstStyle/>
          <a:p>
            <a:endParaRPr/>
          </a:p>
        </p:txBody>
      </p:sp>
      <p:sp>
        <p:nvSpPr>
          <p:cNvPr id="79" name="object 15">
            <a:extLst>
              <a:ext uri="{FF2B5EF4-FFF2-40B4-BE49-F238E27FC236}">
                <a16:creationId xmlns:a16="http://schemas.microsoft.com/office/drawing/2014/main" id="{F71C79E6-27A2-482E-92F1-349BDD172C7F}"/>
              </a:ext>
            </a:extLst>
          </p:cNvPr>
          <p:cNvSpPr/>
          <p:nvPr/>
        </p:nvSpPr>
        <p:spPr>
          <a:xfrm>
            <a:off x="6255418" y="922975"/>
            <a:ext cx="3882855" cy="288000"/>
          </a:xfrm>
          <a:custGeom>
            <a:avLst/>
            <a:gdLst/>
            <a:ahLst/>
            <a:cxnLst/>
            <a:rect l="l" t="t" r="r" b="b"/>
            <a:pathLst>
              <a:path w="3916679" h="330834">
                <a:moveTo>
                  <a:pt x="0" y="0"/>
                </a:moveTo>
                <a:lnTo>
                  <a:pt x="3916680" y="0"/>
                </a:lnTo>
                <a:lnTo>
                  <a:pt x="3916680" y="330708"/>
                </a:lnTo>
                <a:lnTo>
                  <a:pt x="0" y="330708"/>
                </a:lnTo>
                <a:lnTo>
                  <a:pt x="0" y="0"/>
                </a:lnTo>
                <a:close/>
              </a:path>
            </a:pathLst>
          </a:custGeom>
          <a:solidFill>
            <a:srgbClr val="1A1A1A"/>
          </a:solidFill>
          <a:ln>
            <a:noFill/>
          </a:ln>
        </p:spPr>
        <p:txBody>
          <a:bodyPr wrap="square" lIns="0" tIns="0" rIns="0" bIns="0" rtlCol="0" anchor="ctr"/>
          <a:lstStyle/>
          <a:p>
            <a:pPr marL="99060">
              <a:lnSpc>
                <a:spcPct val="100000"/>
              </a:lnSpc>
              <a:spcBef>
                <a:spcPts val="565"/>
              </a:spcBef>
            </a:pPr>
            <a:r>
              <a:rPr lang="de-DE" sz="1400" b="1" spc="20">
                <a:solidFill>
                  <a:srgbClr val="FFFFFF"/>
                </a:solidFill>
                <a:latin typeface="Calibri"/>
                <a:cs typeface="Calibri"/>
              </a:rPr>
              <a:t>Kunden</a:t>
            </a:r>
          </a:p>
        </p:txBody>
      </p:sp>
      <p:sp>
        <p:nvSpPr>
          <p:cNvPr id="80" name="object 12">
            <a:extLst>
              <a:ext uri="{FF2B5EF4-FFF2-40B4-BE49-F238E27FC236}">
                <a16:creationId xmlns:a16="http://schemas.microsoft.com/office/drawing/2014/main" id="{87A65F6B-22AB-4CAA-9D53-DE43311A1252}"/>
              </a:ext>
            </a:extLst>
          </p:cNvPr>
          <p:cNvSpPr/>
          <p:nvPr/>
        </p:nvSpPr>
        <p:spPr>
          <a:xfrm>
            <a:off x="6250273" y="917737"/>
            <a:ext cx="3888000" cy="2574498"/>
          </a:xfrm>
          <a:custGeom>
            <a:avLst/>
            <a:gdLst/>
            <a:ahLst/>
            <a:cxnLst/>
            <a:rect l="l" t="t" r="r" b="b"/>
            <a:pathLst>
              <a:path w="3915409" h="2642870">
                <a:moveTo>
                  <a:pt x="0" y="0"/>
                </a:moveTo>
                <a:lnTo>
                  <a:pt x="3915156" y="0"/>
                </a:lnTo>
                <a:lnTo>
                  <a:pt x="3915156" y="2642616"/>
                </a:lnTo>
                <a:lnTo>
                  <a:pt x="0" y="2642616"/>
                </a:lnTo>
                <a:lnTo>
                  <a:pt x="0" y="0"/>
                </a:lnTo>
                <a:close/>
              </a:path>
            </a:pathLst>
          </a:custGeom>
          <a:ln w="3175">
            <a:solidFill>
              <a:srgbClr val="A5A5A5"/>
            </a:solidFill>
          </a:ln>
        </p:spPr>
        <p:txBody>
          <a:bodyPr wrap="square" lIns="0" tIns="0" rIns="0" bIns="0" rtlCol="0"/>
          <a:lstStyle/>
          <a:p>
            <a:endParaRPr/>
          </a:p>
        </p:txBody>
      </p:sp>
      <p:sp>
        <p:nvSpPr>
          <p:cNvPr id="81" name="object 25">
            <a:extLst>
              <a:ext uri="{FF2B5EF4-FFF2-40B4-BE49-F238E27FC236}">
                <a16:creationId xmlns:a16="http://schemas.microsoft.com/office/drawing/2014/main" id="{D7DB0868-FA2B-4367-91C0-C49195B5EDE7}"/>
              </a:ext>
            </a:extLst>
          </p:cNvPr>
          <p:cNvSpPr/>
          <p:nvPr/>
        </p:nvSpPr>
        <p:spPr>
          <a:xfrm>
            <a:off x="9816532" y="953355"/>
            <a:ext cx="188605" cy="223815"/>
          </a:xfrm>
          <a:prstGeom prst="rect">
            <a:avLst/>
          </a:prstGeom>
          <a:blipFill>
            <a:blip r:embed="rId2" cstate="print"/>
            <a:stretch>
              <a:fillRect/>
            </a:stretch>
          </a:blipFill>
        </p:spPr>
        <p:txBody>
          <a:bodyPr wrap="square" lIns="0" tIns="0" rIns="0" bIns="0" rtlCol="0"/>
          <a:lstStyle/>
          <a:p>
            <a:endParaRPr/>
          </a:p>
        </p:txBody>
      </p:sp>
      <p:pic>
        <p:nvPicPr>
          <p:cNvPr id="82" name="Grafik 81" descr="Adressbuch Silhouette">
            <a:extLst>
              <a:ext uri="{FF2B5EF4-FFF2-40B4-BE49-F238E27FC236}">
                <a16:creationId xmlns:a16="http://schemas.microsoft.com/office/drawing/2014/main" id="{B2B4C61E-9036-455E-8295-0DA743B5D6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53522" y="2063937"/>
            <a:ext cx="369963" cy="369963"/>
          </a:xfrm>
          <a:prstGeom prst="rect">
            <a:avLst/>
          </a:prstGeom>
        </p:spPr>
      </p:pic>
      <p:pic>
        <p:nvPicPr>
          <p:cNvPr id="83" name="Grafik 82" descr="Adressbuch Silhouette">
            <a:extLst>
              <a:ext uri="{FF2B5EF4-FFF2-40B4-BE49-F238E27FC236}">
                <a16:creationId xmlns:a16="http://schemas.microsoft.com/office/drawing/2014/main" id="{98535E81-E2B0-4D68-B162-D1945891C3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6516" y="2330136"/>
            <a:ext cx="398287" cy="398287"/>
          </a:xfrm>
          <a:prstGeom prst="rect">
            <a:avLst/>
          </a:prstGeom>
        </p:spPr>
      </p:pic>
      <p:pic>
        <p:nvPicPr>
          <p:cNvPr id="84" name="Grafik 83" descr="Adressbuch Silhouette">
            <a:extLst>
              <a:ext uri="{FF2B5EF4-FFF2-40B4-BE49-F238E27FC236}">
                <a16:creationId xmlns:a16="http://schemas.microsoft.com/office/drawing/2014/main" id="{5F1C515D-8AC4-4AFA-B999-91EFD226E8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54533" y="2111511"/>
            <a:ext cx="258159" cy="258159"/>
          </a:xfrm>
          <a:prstGeom prst="rect">
            <a:avLst/>
          </a:prstGeom>
        </p:spPr>
      </p:pic>
      <p:pic>
        <p:nvPicPr>
          <p:cNvPr id="85" name="Grafik 84" descr="Adressbuch Silhouette">
            <a:extLst>
              <a:ext uri="{FF2B5EF4-FFF2-40B4-BE49-F238E27FC236}">
                <a16:creationId xmlns:a16="http://schemas.microsoft.com/office/drawing/2014/main" id="{F32BDA8F-3551-47AA-8AC8-8E3A57EB9C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7506" y="2850094"/>
            <a:ext cx="357675" cy="357675"/>
          </a:xfrm>
          <a:prstGeom prst="rect">
            <a:avLst/>
          </a:prstGeom>
        </p:spPr>
      </p:pic>
      <p:pic>
        <p:nvPicPr>
          <p:cNvPr id="86" name="Grafik 85" descr="Adressbuch Silhouette">
            <a:extLst>
              <a:ext uri="{FF2B5EF4-FFF2-40B4-BE49-F238E27FC236}">
                <a16:creationId xmlns:a16="http://schemas.microsoft.com/office/drawing/2014/main" id="{C76543B2-6780-4741-8F7A-B8DD7A37C0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8765" y="2124271"/>
            <a:ext cx="337341" cy="337341"/>
          </a:xfrm>
          <a:prstGeom prst="rect">
            <a:avLst/>
          </a:prstGeom>
        </p:spPr>
      </p:pic>
      <p:pic>
        <p:nvPicPr>
          <p:cNvPr id="87" name="Grafik 86" descr="Adressbuch Silhouette">
            <a:extLst>
              <a:ext uri="{FF2B5EF4-FFF2-40B4-BE49-F238E27FC236}">
                <a16:creationId xmlns:a16="http://schemas.microsoft.com/office/drawing/2014/main" id="{DEE7B94C-9C5C-4D7E-8482-C5B0B0BB3D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41240" y="2706249"/>
            <a:ext cx="398287" cy="398287"/>
          </a:xfrm>
          <a:prstGeom prst="rect">
            <a:avLst/>
          </a:prstGeom>
        </p:spPr>
      </p:pic>
      <p:pic>
        <p:nvPicPr>
          <p:cNvPr id="88" name="Grafik 87" descr="Adressbuch Silhouette">
            <a:extLst>
              <a:ext uri="{FF2B5EF4-FFF2-40B4-BE49-F238E27FC236}">
                <a16:creationId xmlns:a16="http://schemas.microsoft.com/office/drawing/2014/main" id="{BDBDD184-A415-48A8-8235-9D7719AC11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694" y="2442254"/>
            <a:ext cx="515649" cy="515649"/>
          </a:xfrm>
          <a:prstGeom prst="rect">
            <a:avLst/>
          </a:prstGeom>
        </p:spPr>
      </p:pic>
      <p:pic>
        <p:nvPicPr>
          <p:cNvPr id="89" name="Grafik 88" descr="Adressbuch Silhouette">
            <a:extLst>
              <a:ext uri="{FF2B5EF4-FFF2-40B4-BE49-F238E27FC236}">
                <a16:creationId xmlns:a16="http://schemas.microsoft.com/office/drawing/2014/main" id="{23862AA9-66DF-48C6-AC5D-541DAE05E1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0010" y="3009780"/>
            <a:ext cx="258159" cy="258159"/>
          </a:xfrm>
          <a:prstGeom prst="rect">
            <a:avLst/>
          </a:prstGeom>
        </p:spPr>
      </p:pic>
      <p:pic>
        <p:nvPicPr>
          <p:cNvPr id="90" name="Grafik 89" descr="Adressbuch Silhouette">
            <a:extLst>
              <a:ext uri="{FF2B5EF4-FFF2-40B4-BE49-F238E27FC236}">
                <a16:creationId xmlns:a16="http://schemas.microsoft.com/office/drawing/2014/main" id="{D6275DD5-3271-4714-89B8-8E4B60F65D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8946" y="2111303"/>
            <a:ext cx="201826" cy="201826"/>
          </a:xfrm>
          <a:prstGeom prst="rect">
            <a:avLst/>
          </a:prstGeom>
        </p:spPr>
      </p:pic>
      <p:pic>
        <p:nvPicPr>
          <p:cNvPr id="91" name="Grafik 90" descr="Adressbuch Silhouette">
            <a:extLst>
              <a:ext uri="{FF2B5EF4-FFF2-40B4-BE49-F238E27FC236}">
                <a16:creationId xmlns:a16="http://schemas.microsoft.com/office/drawing/2014/main" id="{CC2E3E03-D36F-4E9C-B344-542F0CC9DC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49322" y="2572060"/>
            <a:ext cx="296425" cy="296425"/>
          </a:xfrm>
          <a:prstGeom prst="rect">
            <a:avLst/>
          </a:prstGeom>
        </p:spPr>
      </p:pic>
      <p:pic>
        <p:nvPicPr>
          <p:cNvPr id="92" name="Grafik 91" descr="Adressbuch Silhouette">
            <a:extLst>
              <a:ext uri="{FF2B5EF4-FFF2-40B4-BE49-F238E27FC236}">
                <a16:creationId xmlns:a16="http://schemas.microsoft.com/office/drawing/2014/main" id="{76D64308-23E5-476C-919E-DC821A2233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2506" y="3061040"/>
            <a:ext cx="201826" cy="201826"/>
          </a:xfrm>
          <a:prstGeom prst="rect">
            <a:avLst/>
          </a:prstGeom>
        </p:spPr>
      </p:pic>
      <p:pic>
        <p:nvPicPr>
          <p:cNvPr id="93" name="Grafik 92" descr="Adressbuch Silhouette">
            <a:extLst>
              <a:ext uri="{FF2B5EF4-FFF2-40B4-BE49-F238E27FC236}">
                <a16:creationId xmlns:a16="http://schemas.microsoft.com/office/drawing/2014/main" id="{1012CBA4-814F-4032-A09E-6E69D56C3A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82167" y="2173639"/>
            <a:ext cx="398287" cy="398287"/>
          </a:xfrm>
          <a:prstGeom prst="rect">
            <a:avLst/>
          </a:prstGeom>
        </p:spPr>
      </p:pic>
      <p:pic>
        <p:nvPicPr>
          <p:cNvPr id="94" name="Grafik 93" descr="Adressbuch Silhouette">
            <a:extLst>
              <a:ext uri="{FF2B5EF4-FFF2-40B4-BE49-F238E27FC236}">
                <a16:creationId xmlns:a16="http://schemas.microsoft.com/office/drawing/2014/main" id="{C1F12573-7F0F-4516-882B-14A17383D4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3483" y="2912260"/>
            <a:ext cx="201826" cy="201826"/>
          </a:xfrm>
          <a:prstGeom prst="rect">
            <a:avLst/>
          </a:prstGeom>
        </p:spPr>
      </p:pic>
      <p:sp>
        <p:nvSpPr>
          <p:cNvPr id="95" name="Textfeld 94">
            <a:extLst>
              <a:ext uri="{FF2B5EF4-FFF2-40B4-BE49-F238E27FC236}">
                <a16:creationId xmlns:a16="http://schemas.microsoft.com/office/drawing/2014/main" id="{5A1F4BCD-4160-4EF1-853A-64D77848B72D}"/>
              </a:ext>
            </a:extLst>
          </p:cNvPr>
          <p:cNvSpPr txBox="1"/>
          <p:nvPr/>
        </p:nvSpPr>
        <p:spPr>
          <a:xfrm>
            <a:off x="6344888" y="1353617"/>
            <a:ext cx="3719378" cy="646331"/>
          </a:xfrm>
          <a:prstGeom prst="rect">
            <a:avLst/>
          </a:prstGeom>
          <a:noFill/>
        </p:spPr>
        <p:txBody>
          <a:bodyPr wrap="square">
            <a:spAutoFit/>
          </a:bodyPr>
          <a:lstStyle/>
          <a:p>
            <a:pPr algn="ctr"/>
            <a:r>
              <a:rPr lang="de-DE" sz="1200"/>
              <a:t>Deliverit hat europaweit über 200 Kunden</a:t>
            </a:r>
          </a:p>
          <a:p>
            <a:pPr algn="ctr"/>
            <a:r>
              <a:rPr lang="de-DE" sz="1200"/>
              <a:t> (u.a. Logistikdienstleister/ Postunternehmen, Bundesbehörden, Landesämter)</a:t>
            </a:r>
          </a:p>
        </p:txBody>
      </p:sp>
      <p:sp>
        <p:nvSpPr>
          <p:cNvPr id="96" name="object 17">
            <a:extLst>
              <a:ext uri="{FF2B5EF4-FFF2-40B4-BE49-F238E27FC236}">
                <a16:creationId xmlns:a16="http://schemas.microsoft.com/office/drawing/2014/main" id="{16309698-A5B1-443B-B9D4-B29C01CCFD41}"/>
              </a:ext>
            </a:extLst>
          </p:cNvPr>
          <p:cNvSpPr/>
          <p:nvPr/>
        </p:nvSpPr>
        <p:spPr>
          <a:xfrm>
            <a:off x="2327821" y="1290693"/>
            <a:ext cx="3763236" cy="2137262"/>
          </a:xfrm>
          <a:custGeom>
            <a:avLst/>
            <a:gdLst/>
            <a:ahLst/>
            <a:cxnLst/>
            <a:rect l="l" t="t" r="r" b="b"/>
            <a:pathLst>
              <a:path w="3761740" h="1336675">
                <a:moveTo>
                  <a:pt x="3761231" y="1336548"/>
                </a:moveTo>
                <a:lnTo>
                  <a:pt x="0" y="1336548"/>
                </a:lnTo>
                <a:lnTo>
                  <a:pt x="0" y="0"/>
                </a:lnTo>
                <a:lnTo>
                  <a:pt x="3761231" y="0"/>
                </a:lnTo>
                <a:lnTo>
                  <a:pt x="3761231" y="1336548"/>
                </a:lnTo>
                <a:close/>
              </a:path>
            </a:pathLst>
          </a:custGeom>
          <a:solidFill>
            <a:srgbClr val="F2F2F2"/>
          </a:solidFill>
        </p:spPr>
        <p:txBody>
          <a:bodyPr wrap="square" lIns="0" tIns="0" rIns="0" bIns="0" rtlCol="0"/>
          <a:lstStyle/>
          <a:p>
            <a:endParaRPr/>
          </a:p>
        </p:txBody>
      </p:sp>
      <p:sp>
        <p:nvSpPr>
          <p:cNvPr id="97" name="object 15">
            <a:extLst>
              <a:ext uri="{FF2B5EF4-FFF2-40B4-BE49-F238E27FC236}">
                <a16:creationId xmlns:a16="http://schemas.microsoft.com/office/drawing/2014/main" id="{E3EFDFFB-6DC4-4A7B-956B-40B9FE5A23D9}"/>
              </a:ext>
            </a:extLst>
          </p:cNvPr>
          <p:cNvSpPr/>
          <p:nvPr/>
        </p:nvSpPr>
        <p:spPr>
          <a:xfrm>
            <a:off x="2261675" y="924311"/>
            <a:ext cx="3883649" cy="288000"/>
          </a:xfrm>
          <a:custGeom>
            <a:avLst/>
            <a:gdLst/>
            <a:ahLst/>
            <a:cxnLst/>
            <a:rect l="l" t="t" r="r" b="b"/>
            <a:pathLst>
              <a:path w="3916679" h="330834">
                <a:moveTo>
                  <a:pt x="0" y="0"/>
                </a:moveTo>
                <a:lnTo>
                  <a:pt x="3916680" y="0"/>
                </a:lnTo>
                <a:lnTo>
                  <a:pt x="3916680" y="330708"/>
                </a:lnTo>
                <a:lnTo>
                  <a:pt x="0" y="330708"/>
                </a:lnTo>
                <a:lnTo>
                  <a:pt x="0" y="0"/>
                </a:lnTo>
                <a:close/>
              </a:path>
            </a:pathLst>
          </a:custGeom>
          <a:solidFill>
            <a:srgbClr val="1A1A1A"/>
          </a:solidFill>
          <a:ln>
            <a:noFill/>
          </a:ln>
        </p:spPr>
        <p:txBody>
          <a:bodyPr wrap="square" lIns="0" tIns="0" rIns="0" bIns="0" rtlCol="0" anchor="ctr"/>
          <a:lstStyle/>
          <a:p>
            <a:pPr marL="99060">
              <a:lnSpc>
                <a:spcPct val="100000"/>
              </a:lnSpc>
              <a:spcBef>
                <a:spcPts val="565"/>
              </a:spcBef>
            </a:pPr>
            <a:r>
              <a:rPr lang="de-DE" sz="1400" b="1" spc="20">
                <a:solidFill>
                  <a:srgbClr val="FFFFFF"/>
                </a:solidFill>
                <a:latin typeface="Calibri"/>
                <a:cs typeface="Calibri"/>
              </a:rPr>
              <a:t>Übersicht</a:t>
            </a:r>
          </a:p>
        </p:txBody>
      </p:sp>
      <p:sp>
        <p:nvSpPr>
          <p:cNvPr id="98" name="object 12">
            <a:extLst>
              <a:ext uri="{FF2B5EF4-FFF2-40B4-BE49-F238E27FC236}">
                <a16:creationId xmlns:a16="http://schemas.microsoft.com/office/drawing/2014/main" id="{D37814E4-9BA5-4421-BD43-7BE4D1A37F37}"/>
              </a:ext>
            </a:extLst>
          </p:cNvPr>
          <p:cNvSpPr/>
          <p:nvPr/>
        </p:nvSpPr>
        <p:spPr>
          <a:xfrm>
            <a:off x="2257324" y="916692"/>
            <a:ext cx="3888000" cy="2574498"/>
          </a:xfrm>
          <a:custGeom>
            <a:avLst/>
            <a:gdLst/>
            <a:ahLst/>
            <a:cxnLst/>
            <a:rect l="l" t="t" r="r" b="b"/>
            <a:pathLst>
              <a:path w="3915409" h="2642870">
                <a:moveTo>
                  <a:pt x="0" y="0"/>
                </a:moveTo>
                <a:lnTo>
                  <a:pt x="3915156" y="0"/>
                </a:lnTo>
                <a:lnTo>
                  <a:pt x="3915156" y="2642616"/>
                </a:lnTo>
                <a:lnTo>
                  <a:pt x="0" y="2642616"/>
                </a:lnTo>
                <a:lnTo>
                  <a:pt x="0" y="0"/>
                </a:lnTo>
                <a:close/>
              </a:path>
            </a:pathLst>
          </a:custGeom>
          <a:ln w="3175">
            <a:solidFill>
              <a:srgbClr val="A5A5A5"/>
            </a:solidFill>
          </a:ln>
        </p:spPr>
        <p:txBody>
          <a:bodyPr wrap="square" lIns="0" tIns="0" rIns="0" bIns="0" rtlCol="0"/>
          <a:lstStyle/>
          <a:p>
            <a:endParaRPr/>
          </a:p>
        </p:txBody>
      </p:sp>
      <p:sp>
        <p:nvSpPr>
          <p:cNvPr id="114" name="object 27">
            <a:extLst>
              <a:ext uri="{FF2B5EF4-FFF2-40B4-BE49-F238E27FC236}">
                <a16:creationId xmlns:a16="http://schemas.microsoft.com/office/drawing/2014/main" id="{15833DFF-A501-4EB9-BC7D-34C949FC1EA7}"/>
              </a:ext>
            </a:extLst>
          </p:cNvPr>
          <p:cNvSpPr/>
          <p:nvPr/>
        </p:nvSpPr>
        <p:spPr>
          <a:xfrm>
            <a:off x="5719329" y="3626171"/>
            <a:ext cx="267859" cy="194979"/>
          </a:xfrm>
          <a:prstGeom prst="rect">
            <a:avLst/>
          </a:prstGeom>
          <a:blipFill>
            <a:blip r:embed="rId5" cstate="print"/>
            <a:stretch>
              <a:fillRect/>
            </a:stretch>
          </a:blipFill>
          <a:ln>
            <a:noFill/>
          </a:ln>
        </p:spPr>
        <p:txBody>
          <a:bodyPr wrap="square" lIns="0" tIns="0" rIns="0" bIns="0" rtlCol="0"/>
          <a:lstStyle/>
          <a:p>
            <a:endParaRPr/>
          </a:p>
        </p:txBody>
      </p:sp>
      <p:graphicFrame>
        <p:nvGraphicFramePr>
          <p:cNvPr id="115" name="Diagramm 114">
            <a:extLst>
              <a:ext uri="{FF2B5EF4-FFF2-40B4-BE49-F238E27FC236}">
                <a16:creationId xmlns:a16="http://schemas.microsoft.com/office/drawing/2014/main" id="{417C0A6F-50D9-4FD4-8167-41C6E98857EA}"/>
              </a:ext>
            </a:extLst>
          </p:cNvPr>
          <p:cNvGraphicFramePr/>
          <p:nvPr>
            <p:extLst>
              <p:ext uri="{D42A27DB-BD31-4B8C-83A1-F6EECF244321}">
                <p14:modId xmlns:p14="http://schemas.microsoft.com/office/powerpoint/2010/main" val="2537661076"/>
              </p:ext>
            </p:extLst>
          </p:nvPr>
        </p:nvGraphicFramePr>
        <p:xfrm>
          <a:off x="2270266" y="3936547"/>
          <a:ext cx="3897676" cy="1837556"/>
        </p:xfrm>
        <a:graphic>
          <a:graphicData uri="http://schemas.openxmlformats.org/drawingml/2006/chart">
            <c:chart xmlns:c="http://schemas.openxmlformats.org/drawingml/2006/chart" xmlns:r="http://schemas.openxmlformats.org/officeDocument/2006/relationships" r:id="rId6"/>
          </a:graphicData>
        </a:graphic>
      </p:graphicFrame>
      <p:sp>
        <p:nvSpPr>
          <p:cNvPr id="116" name="Textfeld 115">
            <a:extLst>
              <a:ext uri="{FF2B5EF4-FFF2-40B4-BE49-F238E27FC236}">
                <a16:creationId xmlns:a16="http://schemas.microsoft.com/office/drawing/2014/main" id="{CAFD6648-EC67-480A-B633-AAF3B4BED4CE}"/>
              </a:ext>
            </a:extLst>
          </p:cNvPr>
          <p:cNvSpPr txBox="1"/>
          <p:nvPr/>
        </p:nvSpPr>
        <p:spPr>
          <a:xfrm>
            <a:off x="2331876" y="1419119"/>
            <a:ext cx="3803551" cy="1949375"/>
          </a:xfrm>
          <a:prstGeom prst="rect">
            <a:avLst/>
          </a:prstGeom>
          <a:noFill/>
          <a:ln>
            <a:noFill/>
          </a:ln>
        </p:spPr>
        <p:txBody>
          <a:bodyPr wrap="square" rtlCol="0">
            <a:spAutoFit/>
          </a:bodyPr>
          <a:lstStyle/>
          <a:p>
            <a:pPr algn="just"/>
            <a:r>
              <a:rPr lang="de-DE" sz="1200" dirty="0"/>
              <a:t>Die </a:t>
            </a:r>
            <a:r>
              <a:rPr lang="de-DE" sz="1200" dirty="0" err="1"/>
              <a:t>Deliverit</a:t>
            </a:r>
            <a:r>
              <a:rPr lang="de-DE" sz="1200" dirty="0"/>
              <a:t> </a:t>
            </a:r>
            <a:r>
              <a:rPr lang="de-DE" sz="1200" dirty="0" err="1"/>
              <a:t>Logistics</a:t>
            </a:r>
            <a:r>
              <a:rPr lang="de-DE" sz="1200" dirty="0"/>
              <a:t> GmbH ist ein Spezialist für Transport- und Logistikdienstleistungen im Güternah- und Fernverkehrsbereich mit Standorten in Frankfurt a.M. und Essen und über 30 Jahren Erfahrung. </a:t>
            </a:r>
          </a:p>
          <a:p>
            <a:pPr algn="just"/>
            <a:endParaRPr lang="de-DE" sz="1200" dirty="0"/>
          </a:p>
          <a:p>
            <a:pPr algn="just"/>
            <a:r>
              <a:rPr lang="de-DE" sz="1200" dirty="0"/>
              <a:t>Aktuell beschäftigt das Unternehmen 101 Mitarbeiter. Davon sind 10 in der Verwaltung tätig, 55 sind Vollzeit-Fahrer und 36 Fahrer sind auf 450€ Basis angestellt. </a:t>
            </a:r>
          </a:p>
          <a:p>
            <a:pPr algn="just"/>
            <a:r>
              <a:rPr lang="de-DE" sz="1200" dirty="0"/>
              <a:t>Darüber hinaus sind zeitweise bis zu 250 Fahrer von Subunternehmern für die </a:t>
            </a:r>
            <a:r>
              <a:rPr lang="de-DE" sz="1200" dirty="0" err="1"/>
              <a:t>Deliverit</a:t>
            </a:r>
            <a:r>
              <a:rPr lang="de-DE" sz="1200" dirty="0"/>
              <a:t> </a:t>
            </a:r>
            <a:r>
              <a:rPr lang="de-DE" sz="1200" dirty="0" err="1"/>
              <a:t>Logistics</a:t>
            </a:r>
            <a:r>
              <a:rPr lang="de-DE" sz="1200" dirty="0"/>
              <a:t> GmbH tätig. </a:t>
            </a:r>
          </a:p>
        </p:txBody>
      </p:sp>
    </p:spTree>
    <p:extLst>
      <p:ext uri="{BB962C8B-B14F-4D97-AF65-F5344CB8AC3E}">
        <p14:creationId xmlns:p14="http://schemas.microsoft.com/office/powerpoint/2010/main" val="138651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6EBE8-3874-48DF-964A-B23A7CC7B215}"/>
              </a:ext>
            </a:extLst>
          </p:cNvPr>
          <p:cNvSpPr>
            <a:spLocks noGrp="1"/>
          </p:cNvSpPr>
          <p:nvPr>
            <p:ph type="title"/>
          </p:nvPr>
        </p:nvSpPr>
        <p:spPr>
          <a:xfrm>
            <a:off x="302807" y="125620"/>
            <a:ext cx="9903694" cy="684121"/>
          </a:xfrm>
        </p:spPr>
        <p:txBody>
          <a:bodyPr/>
          <a:lstStyle/>
          <a:p>
            <a:r>
              <a:rPr lang="de-DE" dirty="0"/>
              <a:t>Investment Highlights</a:t>
            </a:r>
          </a:p>
        </p:txBody>
      </p:sp>
      <p:sp>
        <p:nvSpPr>
          <p:cNvPr id="4" name="Foliennummernplatzhalter 3">
            <a:extLst>
              <a:ext uri="{FF2B5EF4-FFF2-40B4-BE49-F238E27FC236}">
                <a16:creationId xmlns:a16="http://schemas.microsoft.com/office/drawing/2014/main" id="{6E3017C1-E4D2-4E50-A927-CB56C1AB2BC9}"/>
              </a:ext>
            </a:extLst>
          </p:cNvPr>
          <p:cNvSpPr>
            <a:spLocks noGrp="1"/>
          </p:cNvSpPr>
          <p:nvPr>
            <p:ph type="sldNum" sz="quarter" idx="4"/>
          </p:nvPr>
        </p:nvSpPr>
        <p:spPr/>
        <p:txBody>
          <a:bodyPr/>
          <a:lstStyle/>
          <a:p>
            <a:pPr algn="r"/>
            <a:r>
              <a:rPr lang="de-DE"/>
              <a:t>Seite </a:t>
            </a:r>
            <a:fld id="{67489CC3-7238-444E-A7A9-4B5CBD2CEC7D}" type="slidenum">
              <a:rPr lang="de-DE" smtClean="0"/>
              <a:pPr algn="r"/>
              <a:t>6</a:t>
            </a:fld>
            <a:endParaRPr lang="de-DE"/>
          </a:p>
        </p:txBody>
      </p:sp>
      <p:grpSp>
        <p:nvGrpSpPr>
          <p:cNvPr id="5" name="Gruppieren 4">
            <a:extLst>
              <a:ext uri="{FF2B5EF4-FFF2-40B4-BE49-F238E27FC236}">
                <a16:creationId xmlns:a16="http://schemas.microsoft.com/office/drawing/2014/main" id="{22FBAB8B-4773-A913-D922-382571BB846F}"/>
              </a:ext>
            </a:extLst>
          </p:cNvPr>
          <p:cNvGrpSpPr/>
          <p:nvPr/>
        </p:nvGrpSpPr>
        <p:grpSpPr>
          <a:xfrm>
            <a:off x="-3180864" y="49780"/>
            <a:ext cx="13201879" cy="6651149"/>
            <a:chOff x="-3180864" y="49780"/>
            <a:chExt cx="13201879" cy="6651149"/>
          </a:xfrm>
        </p:grpSpPr>
        <p:sp>
          <p:nvSpPr>
            <p:cNvPr id="7" name="Freihandform 6">
              <a:extLst>
                <a:ext uri="{FF2B5EF4-FFF2-40B4-BE49-F238E27FC236}">
                  <a16:creationId xmlns:a16="http://schemas.microsoft.com/office/drawing/2014/main" id="{7611F7D9-FCE0-4014-E990-E56A5C73C711}"/>
                </a:ext>
              </a:extLst>
            </p:cNvPr>
            <p:cNvSpPr/>
            <p:nvPr/>
          </p:nvSpPr>
          <p:spPr>
            <a:xfrm>
              <a:off x="2748912" y="1129591"/>
              <a:ext cx="7272103" cy="449014"/>
            </a:xfrm>
            <a:custGeom>
              <a:avLst/>
              <a:gdLst>
                <a:gd name="connsiteX0" fmla="*/ 0 w 7272103"/>
                <a:gd name="connsiteY0" fmla="*/ 0 h 449014"/>
                <a:gd name="connsiteX1" fmla="*/ 7272103 w 7272103"/>
                <a:gd name="connsiteY1" fmla="*/ 0 h 449014"/>
                <a:gd name="connsiteX2" fmla="*/ 7272103 w 7272103"/>
                <a:gd name="connsiteY2" fmla="*/ 449014 h 449014"/>
                <a:gd name="connsiteX3" fmla="*/ 0 w 7272103"/>
                <a:gd name="connsiteY3" fmla="*/ 449014 h 449014"/>
                <a:gd name="connsiteX4" fmla="*/ 0 w 7272103"/>
                <a:gd name="connsiteY4" fmla="*/ 0 h 449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2103" h="449014">
                  <a:moveTo>
                    <a:pt x="0" y="0"/>
                  </a:moveTo>
                  <a:lnTo>
                    <a:pt x="7272103" y="0"/>
                  </a:lnTo>
                  <a:lnTo>
                    <a:pt x="7272103" y="449014"/>
                  </a:lnTo>
                  <a:lnTo>
                    <a:pt x="0" y="449014"/>
                  </a:lnTo>
                  <a:lnTo>
                    <a:pt x="0" y="0"/>
                  </a:lnTo>
                  <a:close/>
                </a:path>
              </a:pathLst>
            </a:custGeom>
            <a:solidFill>
              <a:srgbClr val="1A1A1A"/>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6405" tIns="35560" rIns="35560" bIns="35560" numCol="1" spcCol="1270" anchor="ctr" anchorCtr="0">
              <a:noAutofit/>
            </a:bodyPr>
            <a:lstStyle/>
            <a:p>
              <a:pPr marL="0" lvl="0" indent="0" algn="l" defTabSz="622300">
                <a:lnSpc>
                  <a:spcPct val="90000"/>
                </a:lnSpc>
                <a:spcBef>
                  <a:spcPct val="0"/>
                </a:spcBef>
                <a:spcAft>
                  <a:spcPct val="35000"/>
                </a:spcAft>
                <a:buNone/>
              </a:pPr>
              <a:r>
                <a:rPr lang="de-DE" sz="1400" b="1" kern="1200" spc="15">
                  <a:latin typeface="+mn-lt"/>
                  <a:cs typeface="Calibri"/>
                </a:rPr>
                <a:t>Etablierter  Transport- &amp; Logistikdienstleister mit  langjähriger Erfahrung</a:t>
              </a:r>
              <a:r>
                <a:rPr lang="de-DE" sz="1400" kern="1200">
                  <a:latin typeface="+mn-lt"/>
                </a:rPr>
                <a:t> </a:t>
              </a:r>
            </a:p>
          </p:txBody>
        </p:sp>
        <p:sp>
          <p:nvSpPr>
            <p:cNvPr id="6" name="Halbbogen 5">
              <a:extLst>
                <a:ext uri="{FF2B5EF4-FFF2-40B4-BE49-F238E27FC236}">
                  <a16:creationId xmlns:a16="http://schemas.microsoft.com/office/drawing/2014/main" id="{D4E20DEC-6A93-3409-F825-9C04C87CACCC}"/>
                </a:ext>
              </a:extLst>
            </p:cNvPr>
            <p:cNvSpPr/>
            <p:nvPr/>
          </p:nvSpPr>
          <p:spPr>
            <a:xfrm>
              <a:off x="-3180864" y="49780"/>
              <a:ext cx="6651149" cy="6651149"/>
            </a:xfrm>
            <a:prstGeom prst="blockArc">
              <a:avLst>
                <a:gd name="adj1" fmla="val 18900000"/>
                <a:gd name="adj2" fmla="val 2700000"/>
                <a:gd name="adj3" fmla="val 325"/>
              </a:avLst>
            </a:prstGeom>
            <a:ln>
              <a:solidFill>
                <a:srgbClr val="1A1A1A"/>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e-DE"/>
            </a:p>
          </p:txBody>
        </p:sp>
        <p:sp>
          <p:nvSpPr>
            <p:cNvPr id="9" name="Oval 8">
              <a:extLst>
                <a:ext uri="{FF2B5EF4-FFF2-40B4-BE49-F238E27FC236}">
                  <a16:creationId xmlns:a16="http://schemas.microsoft.com/office/drawing/2014/main" id="{8AE883E2-2A33-600E-A951-96DBF521FDDF}"/>
                </a:ext>
              </a:extLst>
            </p:cNvPr>
            <p:cNvSpPr/>
            <p:nvPr/>
          </p:nvSpPr>
          <p:spPr>
            <a:xfrm>
              <a:off x="2468278" y="1073465"/>
              <a:ext cx="561267" cy="561267"/>
            </a:xfrm>
            <a:prstGeom prst="ellipse">
              <a:avLst/>
            </a:prstGeom>
            <a:solidFill>
              <a:schemeClr val="bg1"/>
            </a:solidFill>
            <a:ln>
              <a:solidFill>
                <a:srgbClr val="1A1A1A"/>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0" name="Freihandform 9">
              <a:extLst>
                <a:ext uri="{FF2B5EF4-FFF2-40B4-BE49-F238E27FC236}">
                  <a16:creationId xmlns:a16="http://schemas.microsoft.com/office/drawing/2014/main" id="{3EE30E41-2EEE-D2AB-48C0-BD1D3245B384}"/>
                </a:ext>
              </a:extLst>
            </p:cNvPr>
            <p:cNvSpPr/>
            <p:nvPr/>
          </p:nvSpPr>
          <p:spPr>
            <a:xfrm>
              <a:off x="3155535" y="1803508"/>
              <a:ext cx="6865480" cy="449014"/>
            </a:xfrm>
            <a:custGeom>
              <a:avLst/>
              <a:gdLst>
                <a:gd name="connsiteX0" fmla="*/ 0 w 6865480"/>
                <a:gd name="connsiteY0" fmla="*/ 0 h 449014"/>
                <a:gd name="connsiteX1" fmla="*/ 6865480 w 6865480"/>
                <a:gd name="connsiteY1" fmla="*/ 0 h 449014"/>
                <a:gd name="connsiteX2" fmla="*/ 6865480 w 6865480"/>
                <a:gd name="connsiteY2" fmla="*/ 449014 h 449014"/>
                <a:gd name="connsiteX3" fmla="*/ 0 w 6865480"/>
                <a:gd name="connsiteY3" fmla="*/ 449014 h 449014"/>
                <a:gd name="connsiteX4" fmla="*/ 0 w 6865480"/>
                <a:gd name="connsiteY4" fmla="*/ 0 h 449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5480" h="449014">
                  <a:moveTo>
                    <a:pt x="0" y="0"/>
                  </a:moveTo>
                  <a:lnTo>
                    <a:pt x="6865480" y="0"/>
                  </a:lnTo>
                  <a:lnTo>
                    <a:pt x="6865480" y="449014"/>
                  </a:lnTo>
                  <a:lnTo>
                    <a:pt x="0" y="449014"/>
                  </a:lnTo>
                  <a:lnTo>
                    <a:pt x="0" y="0"/>
                  </a:lnTo>
                  <a:close/>
                </a:path>
              </a:pathLst>
            </a:custGeom>
            <a:solidFill>
              <a:srgbClr val="1A1A1A"/>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6405"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de-DE" sz="1400" b="1" kern="1200" spc="15">
                  <a:latin typeface="+mn-lt"/>
                  <a:cs typeface="Calibri"/>
                </a:rPr>
                <a:t>Etablierte und langjährige Kundenbeziehungen / Planbare Aufträge </a:t>
              </a:r>
              <a:endParaRPr lang="de-DE" sz="1400" kern="1200">
                <a:latin typeface="+mn-lt"/>
              </a:endParaRPr>
            </a:p>
          </p:txBody>
        </p:sp>
        <p:sp>
          <p:nvSpPr>
            <p:cNvPr id="11" name="Oval 10">
              <a:extLst>
                <a:ext uri="{FF2B5EF4-FFF2-40B4-BE49-F238E27FC236}">
                  <a16:creationId xmlns:a16="http://schemas.microsoft.com/office/drawing/2014/main" id="{FCAAF438-ED08-2165-282E-559FB9AD461D}"/>
                </a:ext>
              </a:extLst>
            </p:cNvPr>
            <p:cNvSpPr/>
            <p:nvPr/>
          </p:nvSpPr>
          <p:spPr>
            <a:xfrm>
              <a:off x="2874901" y="1747381"/>
              <a:ext cx="561267" cy="561267"/>
            </a:xfrm>
            <a:prstGeom prst="ellipse">
              <a:avLst/>
            </a:prstGeom>
            <a:solidFill>
              <a:schemeClr val="bg1"/>
            </a:solidFill>
            <a:ln>
              <a:solidFill>
                <a:srgbClr val="1A1A1A"/>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2" name="Freihandform 11">
              <a:extLst>
                <a:ext uri="{FF2B5EF4-FFF2-40B4-BE49-F238E27FC236}">
                  <a16:creationId xmlns:a16="http://schemas.microsoft.com/office/drawing/2014/main" id="{CB0356D4-A4AC-166E-35FA-8F72C87F1B08}"/>
                </a:ext>
              </a:extLst>
            </p:cNvPr>
            <p:cNvSpPr/>
            <p:nvPr/>
          </p:nvSpPr>
          <p:spPr>
            <a:xfrm>
              <a:off x="3378362" y="2476930"/>
              <a:ext cx="6642653" cy="449014"/>
            </a:xfrm>
            <a:custGeom>
              <a:avLst/>
              <a:gdLst>
                <a:gd name="connsiteX0" fmla="*/ 0 w 6642653"/>
                <a:gd name="connsiteY0" fmla="*/ 0 h 449014"/>
                <a:gd name="connsiteX1" fmla="*/ 6642653 w 6642653"/>
                <a:gd name="connsiteY1" fmla="*/ 0 h 449014"/>
                <a:gd name="connsiteX2" fmla="*/ 6642653 w 6642653"/>
                <a:gd name="connsiteY2" fmla="*/ 449014 h 449014"/>
                <a:gd name="connsiteX3" fmla="*/ 0 w 6642653"/>
                <a:gd name="connsiteY3" fmla="*/ 449014 h 449014"/>
                <a:gd name="connsiteX4" fmla="*/ 0 w 6642653"/>
                <a:gd name="connsiteY4" fmla="*/ 0 h 449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2653" h="449014">
                  <a:moveTo>
                    <a:pt x="0" y="0"/>
                  </a:moveTo>
                  <a:lnTo>
                    <a:pt x="6642653" y="0"/>
                  </a:lnTo>
                  <a:lnTo>
                    <a:pt x="6642653" y="449014"/>
                  </a:lnTo>
                  <a:lnTo>
                    <a:pt x="0" y="449014"/>
                  </a:lnTo>
                  <a:lnTo>
                    <a:pt x="0" y="0"/>
                  </a:lnTo>
                  <a:close/>
                </a:path>
              </a:pathLst>
            </a:custGeom>
            <a:solidFill>
              <a:srgbClr val="1A1A1A"/>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6405"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de-DE" sz="1400" b="1" kern="1200" spc="15">
                  <a:latin typeface="+mn-lt"/>
                  <a:cs typeface="Calibri"/>
                </a:rPr>
                <a:t>Langjährige Beziehungen zu Subunternehmern</a:t>
              </a:r>
              <a:endParaRPr lang="de-DE" sz="1400" kern="1200">
                <a:latin typeface="+mn-lt"/>
              </a:endParaRPr>
            </a:p>
          </p:txBody>
        </p:sp>
        <p:sp>
          <p:nvSpPr>
            <p:cNvPr id="14" name="Oval 13">
              <a:extLst>
                <a:ext uri="{FF2B5EF4-FFF2-40B4-BE49-F238E27FC236}">
                  <a16:creationId xmlns:a16="http://schemas.microsoft.com/office/drawing/2014/main" id="{DEC164B4-BE36-6ABC-52C3-9C0F060612B7}"/>
                </a:ext>
              </a:extLst>
            </p:cNvPr>
            <p:cNvSpPr/>
            <p:nvPr/>
          </p:nvSpPr>
          <p:spPr>
            <a:xfrm>
              <a:off x="3097728" y="2420803"/>
              <a:ext cx="561267" cy="561267"/>
            </a:xfrm>
            <a:prstGeom prst="ellipse">
              <a:avLst/>
            </a:prstGeom>
            <a:solidFill>
              <a:schemeClr val="bg1"/>
            </a:solidFill>
            <a:ln>
              <a:solidFill>
                <a:srgbClr val="1A1A1A"/>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2" name="Freihandform 21">
              <a:extLst>
                <a:ext uri="{FF2B5EF4-FFF2-40B4-BE49-F238E27FC236}">
                  <a16:creationId xmlns:a16="http://schemas.microsoft.com/office/drawing/2014/main" id="{7488A37A-86E4-BC67-87B3-8A770B495A5C}"/>
                </a:ext>
              </a:extLst>
            </p:cNvPr>
            <p:cNvSpPr/>
            <p:nvPr/>
          </p:nvSpPr>
          <p:spPr>
            <a:xfrm>
              <a:off x="3449508" y="3150846"/>
              <a:ext cx="6571507" cy="449014"/>
            </a:xfrm>
            <a:custGeom>
              <a:avLst/>
              <a:gdLst>
                <a:gd name="connsiteX0" fmla="*/ 0 w 6571507"/>
                <a:gd name="connsiteY0" fmla="*/ 0 h 449014"/>
                <a:gd name="connsiteX1" fmla="*/ 6571507 w 6571507"/>
                <a:gd name="connsiteY1" fmla="*/ 0 h 449014"/>
                <a:gd name="connsiteX2" fmla="*/ 6571507 w 6571507"/>
                <a:gd name="connsiteY2" fmla="*/ 449014 h 449014"/>
                <a:gd name="connsiteX3" fmla="*/ 0 w 6571507"/>
                <a:gd name="connsiteY3" fmla="*/ 449014 h 449014"/>
                <a:gd name="connsiteX4" fmla="*/ 0 w 6571507"/>
                <a:gd name="connsiteY4" fmla="*/ 0 h 449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507" h="449014">
                  <a:moveTo>
                    <a:pt x="0" y="0"/>
                  </a:moveTo>
                  <a:lnTo>
                    <a:pt x="6571507" y="0"/>
                  </a:lnTo>
                  <a:lnTo>
                    <a:pt x="6571507" y="449014"/>
                  </a:lnTo>
                  <a:lnTo>
                    <a:pt x="0" y="449014"/>
                  </a:lnTo>
                  <a:lnTo>
                    <a:pt x="0" y="0"/>
                  </a:lnTo>
                  <a:close/>
                </a:path>
              </a:pathLst>
            </a:custGeom>
            <a:solidFill>
              <a:srgbClr val="1A1A1A"/>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6405" tIns="35560" rIns="35560" bIns="35560" numCol="1" spcCol="1270" anchor="ctr" anchorCtr="0">
              <a:noAutofit/>
            </a:bodyPr>
            <a:lstStyle/>
            <a:p>
              <a:pPr marL="0" lvl="0" indent="0" algn="l" defTabSz="622300">
                <a:lnSpc>
                  <a:spcPct val="90000"/>
                </a:lnSpc>
                <a:spcBef>
                  <a:spcPct val="0"/>
                </a:spcBef>
                <a:spcAft>
                  <a:spcPct val="35000"/>
                </a:spcAft>
                <a:buNone/>
              </a:pPr>
              <a:r>
                <a:rPr lang="de-DE" sz="1400" b="1" kern="1200" spc="15">
                  <a:latin typeface="+mn-lt"/>
                  <a:cs typeface="Calibri"/>
                </a:rPr>
                <a:t>Motivierte und erfahrene Mitarbeiter</a:t>
              </a:r>
            </a:p>
          </p:txBody>
        </p:sp>
        <p:sp>
          <p:nvSpPr>
            <p:cNvPr id="23" name="Oval 22">
              <a:extLst>
                <a:ext uri="{FF2B5EF4-FFF2-40B4-BE49-F238E27FC236}">
                  <a16:creationId xmlns:a16="http://schemas.microsoft.com/office/drawing/2014/main" id="{A5091EC8-5F7C-1D37-3048-02E7A5256F0E}"/>
                </a:ext>
              </a:extLst>
            </p:cNvPr>
            <p:cNvSpPr/>
            <p:nvPr/>
          </p:nvSpPr>
          <p:spPr>
            <a:xfrm>
              <a:off x="3168875" y="3094720"/>
              <a:ext cx="561267" cy="561267"/>
            </a:xfrm>
            <a:prstGeom prst="ellipse">
              <a:avLst/>
            </a:prstGeom>
            <a:solidFill>
              <a:schemeClr val="bg1"/>
            </a:solidFill>
            <a:ln>
              <a:solidFill>
                <a:srgbClr val="1A1A1A"/>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4" name="Freihandform 23">
              <a:extLst>
                <a:ext uri="{FF2B5EF4-FFF2-40B4-BE49-F238E27FC236}">
                  <a16:creationId xmlns:a16="http://schemas.microsoft.com/office/drawing/2014/main" id="{74F55AF8-02CF-944E-4E90-9F859341FAF8}"/>
                </a:ext>
              </a:extLst>
            </p:cNvPr>
            <p:cNvSpPr/>
            <p:nvPr/>
          </p:nvSpPr>
          <p:spPr>
            <a:xfrm>
              <a:off x="3378362" y="3824763"/>
              <a:ext cx="6642653" cy="449014"/>
            </a:xfrm>
            <a:custGeom>
              <a:avLst/>
              <a:gdLst>
                <a:gd name="connsiteX0" fmla="*/ 0 w 6642653"/>
                <a:gd name="connsiteY0" fmla="*/ 0 h 449014"/>
                <a:gd name="connsiteX1" fmla="*/ 6642653 w 6642653"/>
                <a:gd name="connsiteY1" fmla="*/ 0 h 449014"/>
                <a:gd name="connsiteX2" fmla="*/ 6642653 w 6642653"/>
                <a:gd name="connsiteY2" fmla="*/ 449014 h 449014"/>
                <a:gd name="connsiteX3" fmla="*/ 0 w 6642653"/>
                <a:gd name="connsiteY3" fmla="*/ 449014 h 449014"/>
                <a:gd name="connsiteX4" fmla="*/ 0 w 6642653"/>
                <a:gd name="connsiteY4" fmla="*/ 0 h 449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2653" h="449014">
                  <a:moveTo>
                    <a:pt x="0" y="0"/>
                  </a:moveTo>
                  <a:lnTo>
                    <a:pt x="6642653" y="0"/>
                  </a:lnTo>
                  <a:lnTo>
                    <a:pt x="6642653" y="449014"/>
                  </a:lnTo>
                  <a:lnTo>
                    <a:pt x="0" y="449014"/>
                  </a:lnTo>
                  <a:lnTo>
                    <a:pt x="0" y="0"/>
                  </a:lnTo>
                  <a:close/>
                </a:path>
              </a:pathLst>
            </a:custGeom>
            <a:solidFill>
              <a:srgbClr val="1A1A1A"/>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6405"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de-DE" sz="1400" b="1" kern="1200" spc="15">
                  <a:latin typeface="+mn-lt"/>
                  <a:cs typeface="Calibri"/>
                </a:rPr>
                <a:t>Moderner Fuhrpark mit regelmäßiger Wartung </a:t>
              </a:r>
              <a:endParaRPr lang="de-DE" sz="1400" kern="1200">
                <a:latin typeface="+mn-lt"/>
              </a:endParaRPr>
            </a:p>
          </p:txBody>
        </p:sp>
        <p:sp>
          <p:nvSpPr>
            <p:cNvPr id="25" name="Oval 24">
              <a:extLst>
                <a:ext uri="{FF2B5EF4-FFF2-40B4-BE49-F238E27FC236}">
                  <a16:creationId xmlns:a16="http://schemas.microsoft.com/office/drawing/2014/main" id="{3A577232-7939-BA7C-3C37-8E8E7648FD17}"/>
                </a:ext>
              </a:extLst>
            </p:cNvPr>
            <p:cNvSpPr/>
            <p:nvPr/>
          </p:nvSpPr>
          <p:spPr>
            <a:xfrm>
              <a:off x="3097728" y="3768636"/>
              <a:ext cx="561267" cy="561267"/>
            </a:xfrm>
            <a:prstGeom prst="ellipse">
              <a:avLst/>
            </a:prstGeom>
            <a:solidFill>
              <a:schemeClr val="bg1"/>
            </a:solidFill>
            <a:ln>
              <a:solidFill>
                <a:srgbClr val="1A1A1A"/>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6" name="Freihandform 25">
              <a:extLst>
                <a:ext uri="{FF2B5EF4-FFF2-40B4-BE49-F238E27FC236}">
                  <a16:creationId xmlns:a16="http://schemas.microsoft.com/office/drawing/2014/main" id="{37FD2B61-747B-629F-A580-4E49ADD0DA46}"/>
                </a:ext>
              </a:extLst>
            </p:cNvPr>
            <p:cNvSpPr/>
            <p:nvPr/>
          </p:nvSpPr>
          <p:spPr>
            <a:xfrm>
              <a:off x="3155535" y="4498185"/>
              <a:ext cx="6865480" cy="449014"/>
            </a:xfrm>
            <a:custGeom>
              <a:avLst/>
              <a:gdLst>
                <a:gd name="connsiteX0" fmla="*/ 0 w 6865480"/>
                <a:gd name="connsiteY0" fmla="*/ 0 h 449014"/>
                <a:gd name="connsiteX1" fmla="*/ 6865480 w 6865480"/>
                <a:gd name="connsiteY1" fmla="*/ 0 h 449014"/>
                <a:gd name="connsiteX2" fmla="*/ 6865480 w 6865480"/>
                <a:gd name="connsiteY2" fmla="*/ 449014 h 449014"/>
                <a:gd name="connsiteX3" fmla="*/ 0 w 6865480"/>
                <a:gd name="connsiteY3" fmla="*/ 449014 h 449014"/>
                <a:gd name="connsiteX4" fmla="*/ 0 w 6865480"/>
                <a:gd name="connsiteY4" fmla="*/ 0 h 449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5480" h="449014">
                  <a:moveTo>
                    <a:pt x="0" y="0"/>
                  </a:moveTo>
                  <a:lnTo>
                    <a:pt x="6865480" y="0"/>
                  </a:lnTo>
                  <a:lnTo>
                    <a:pt x="6865480" y="449014"/>
                  </a:lnTo>
                  <a:lnTo>
                    <a:pt x="0" y="449014"/>
                  </a:lnTo>
                  <a:lnTo>
                    <a:pt x="0" y="0"/>
                  </a:lnTo>
                  <a:close/>
                </a:path>
              </a:pathLst>
            </a:custGeom>
            <a:solidFill>
              <a:srgbClr val="1A1A1A"/>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6405"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de-DE" sz="1400" b="1" kern="1200" spc="15" dirty="0">
                  <a:latin typeface="+mn-lt"/>
                  <a:cs typeface="Calibri"/>
                </a:rPr>
                <a:t>Attraktive Standorte an Hauptverkehrsachsen im Ruhrgebiet und in der Metropolregion Frankfurt am Main</a:t>
              </a:r>
              <a:endParaRPr lang="de-DE" sz="1400" kern="1200" dirty="0">
                <a:latin typeface="+mn-lt"/>
              </a:endParaRPr>
            </a:p>
          </p:txBody>
        </p:sp>
        <p:sp>
          <p:nvSpPr>
            <p:cNvPr id="27" name="Oval 26">
              <a:extLst>
                <a:ext uri="{FF2B5EF4-FFF2-40B4-BE49-F238E27FC236}">
                  <a16:creationId xmlns:a16="http://schemas.microsoft.com/office/drawing/2014/main" id="{9F133890-7B9C-012E-4412-65CAFAE2073A}"/>
                </a:ext>
              </a:extLst>
            </p:cNvPr>
            <p:cNvSpPr/>
            <p:nvPr/>
          </p:nvSpPr>
          <p:spPr>
            <a:xfrm>
              <a:off x="2874901" y="4442058"/>
              <a:ext cx="561267" cy="561267"/>
            </a:xfrm>
            <a:prstGeom prst="ellipse">
              <a:avLst/>
            </a:prstGeom>
            <a:ln>
              <a:solidFill>
                <a:srgbClr val="1A1A1A"/>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8" name="Freihandform 27">
              <a:extLst>
                <a:ext uri="{FF2B5EF4-FFF2-40B4-BE49-F238E27FC236}">
                  <a16:creationId xmlns:a16="http://schemas.microsoft.com/office/drawing/2014/main" id="{A89FF806-10F2-3FB0-4669-E5D1F652C9AF}"/>
                </a:ext>
              </a:extLst>
            </p:cNvPr>
            <p:cNvSpPr/>
            <p:nvPr/>
          </p:nvSpPr>
          <p:spPr>
            <a:xfrm>
              <a:off x="2748912" y="5172102"/>
              <a:ext cx="7272103" cy="449014"/>
            </a:xfrm>
            <a:custGeom>
              <a:avLst/>
              <a:gdLst>
                <a:gd name="connsiteX0" fmla="*/ 0 w 7272103"/>
                <a:gd name="connsiteY0" fmla="*/ 0 h 449014"/>
                <a:gd name="connsiteX1" fmla="*/ 7272103 w 7272103"/>
                <a:gd name="connsiteY1" fmla="*/ 0 h 449014"/>
                <a:gd name="connsiteX2" fmla="*/ 7272103 w 7272103"/>
                <a:gd name="connsiteY2" fmla="*/ 449014 h 449014"/>
                <a:gd name="connsiteX3" fmla="*/ 0 w 7272103"/>
                <a:gd name="connsiteY3" fmla="*/ 449014 h 449014"/>
                <a:gd name="connsiteX4" fmla="*/ 0 w 7272103"/>
                <a:gd name="connsiteY4" fmla="*/ 0 h 449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2103" h="449014">
                  <a:moveTo>
                    <a:pt x="0" y="0"/>
                  </a:moveTo>
                  <a:lnTo>
                    <a:pt x="7272103" y="0"/>
                  </a:lnTo>
                  <a:lnTo>
                    <a:pt x="7272103" y="449014"/>
                  </a:lnTo>
                  <a:lnTo>
                    <a:pt x="0" y="449014"/>
                  </a:lnTo>
                  <a:lnTo>
                    <a:pt x="0" y="0"/>
                  </a:lnTo>
                  <a:close/>
                </a:path>
              </a:pathLst>
            </a:custGeom>
            <a:solidFill>
              <a:srgbClr val="1A1A1A"/>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6405" tIns="35560" rIns="35560" bIns="35560" numCol="1" spcCol="1270" anchor="ctr" anchorCtr="0">
              <a:noAutofit/>
            </a:bodyPr>
            <a:lstStyle/>
            <a:p>
              <a:pPr marL="0" lvl="0" indent="0" algn="l" defTabSz="622300">
                <a:lnSpc>
                  <a:spcPct val="90000"/>
                </a:lnSpc>
                <a:spcBef>
                  <a:spcPct val="0"/>
                </a:spcBef>
                <a:spcAft>
                  <a:spcPct val="35000"/>
                </a:spcAft>
                <a:buNone/>
              </a:pPr>
              <a:r>
                <a:rPr lang="de-DE" sz="1400" b="1" kern="1200" spc="15">
                  <a:latin typeface="+mn-lt"/>
                  <a:cs typeface="Calibri"/>
                </a:rPr>
                <a:t>Zertifizierung nach ISO 9001 (Qualitätsmanagement)  &amp; ISO 14001 (Umweltmanagement)</a:t>
              </a:r>
            </a:p>
          </p:txBody>
        </p:sp>
        <p:sp>
          <p:nvSpPr>
            <p:cNvPr id="29" name="Oval 28">
              <a:extLst>
                <a:ext uri="{FF2B5EF4-FFF2-40B4-BE49-F238E27FC236}">
                  <a16:creationId xmlns:a16="http://schemas.microsoft.com/office/drawing/2014/main" id="{CD754E92-2E80-8D13-55CF-97265288EFB4}"/>
                </a:ext>
              </a:extLst>
            </p:cNvPr>
            <p:cNvSpPr/>
            <p:nvPr/>
          </p:nvSpPr>
          <p:spPr>
            <a:xfrm>
              <a:off x="2468278" y="5115975"/>
              <a:ext cx="561267" cy="561267"/>
            </a:xfrm>
            <a:prstGeom prst="ellipse">
              <a:avLst/>
            </a:prstGeom>
            <a:ln>
              <a:solidFill>
                <a:srgbClr val="1A1A1A"/>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a:p>
          </p:txBody>
        </p:sp>
      </p:grpSp>
      <p:pic>
        <p:nvPicPr>
          <p:cNvPr id="8" name="Grafik 7" descr="Volltreffer Silhouette">
            <a:extLst>
              <a:ext uri="{FF2B5EF4-FFF2-40B4-BE49-F238E27FC236}">
                <a16:creationId xmlns:a16="http://schemas.microsoft.com/office/drawing/2014/main" id="{476D4C0A-D07C-4244-AAD3-BE01D02550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91978" y="3741869"/>
            <a:ext cx="604875" cy="604875"/>
          </a:xfrm>
          <a:prstGeom prst="rect">
            <a:avLst/>
          </a:prstGeom>
        </p:spPr>
      </p:pic>
      <p:pic>
        <p:nvPicPr>
          <p:cNvPr id="16" name="Grafik 15" descr="Volltreffer Silhouette">
            <a:extLst>
              <a:ext uri="{FF2B5EF4-FFF2-40B4-BE49-F238E27FC236}">
                <a16:creationId xmlns:a16="http://schemas.microsoft.com/office/drawing/2014/main" id="{C5760BE9-B465-4839-BD89-6B9D14F7C8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63548" y="3071037"/>
            <a:ext cx="604875" cy="604875"/>
          </a:xfrm>
          <a:prstGeom prst="rect">
            <a:avLst/>
          </a:prstGeom>
        </p:spPr>
      </p:pic>
      <p:pic>
        <p:nvPicPr>
          <p:cNvPr id="17" name="Grafik 16" descr="Volltreffer Silhouette">
            <a:extLst>
              <a:ext uri="{FF2B5EF4-FFF2-40B4-BE49-F238E27FC236}">
                <a16:creationId xmlns:a16="http://schemas.microsoft.com/office/drawing/2014/main" id="{5A67B191-8619-4718-ADA0-8BD77CB11C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2402" y="5092280"/>
            <a:ext cx="604875" cy="604875"/>
          </a:xfrm>
          <a:prstGeom prst="rect">
            <a:avLst/>
          </a:prstGeom>
        </p:spPr>
      </p:pic>
      <p:pic>
        <p:nvPicPr>
          <p:cNvPr id="18" name="Grafik 17" descr="Volltreffer Silhouette">
            <a:extLst>
              <a:ext uri="{FF2B5EF4-FFF2-40B4-BE49-F238E27FC236}">
                <a16:creationId xmlns:a16="http://schemas.microsoft.com/office/drawing/2014/main" id="{BC743847-FD61-44D4-A0F8-8D3F42C77C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70503" y="4421433"/>
            <a:ext cx="604875" cy="604875"/>
          </a:xfrm>
          <a:prstGeom prst="rect">
            <a:avLst/>
          </a:prstGeom>
        </p:spPr>
      </p:pic>
      <p:pic>
        <p:nvPicPr>
          <p:cNvPr id="19" name="Grafik 18" descr="Volltreffer Silhouette">
            <a:extLst>
              <a:ext uri="{FF2B5EF4-FFF2-40B4-BE49-F238E27FC236}">
                <a16:creationId xmlns:a16="http://schemas.microsoft.com/office/drawing/2014/main" id="{40C2B838-83DE-433E-9DE5-6C79B14EF6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88274" y="2389187"/>
            <a:ext cx="604875" cy="604875"/>
          </a:xfrm>
          <a:prstGeom prst="rect">
            <a:avLst/>
          </a:prstGeom>
        </p:spPr>
      </p:pic>
      <p:pic>
        <p:nvPicPr>
          <p:cNvPr id="20" name="Grafik 19" descr="Volltreffer Silhouette">
            <a:extLst>
              <a:ext uri="{FF2B5EF4-FFF2-40B4-BE49-F238E27FC236}">
                <a16:creationId xmlns:a16="http://schemas.microsoft.com/office/drawing/2014/main" id="{753D7E23-CA1D-424A-991D-3DD22E39D0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70084" y="1720714"/>
            <a:ext cx="604875" cy="604875"/>
          </a:xfrm>
          <a:prstGeom prst="rect">
            <a:avLst/>
          </a:prstGeom>
        </p:spPr>
      </p:pic>
      <p:pic>
        <p:nvPicPr>
          <p:cNvPr id="21" name="Grafik 20" descr="Volltreffer Silhouette">
            <a:extLst>
              <a:ext uri="{FF2B5EF4-FFF2-40B4-BE49-F238E27FC236}">
                <a16:creationId xmlns:a16="http://schemas.microsoft.com/office/drawing/2014/main" id="{69ACB6BC-8910-48B3-B9F1-3FCB069446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6467" y="1046275"/>
            <a:ext cx="604875" cy="604875"/>
          </a:xfrm>
          <a:prstGeom prst="rect">
            <a:avLst/>
          </a:prstGeom>
        </p:spPr>
      </p:pic>
      <p:sp>
        <p:nvSpPr>
          <p:cNvPr id="15" name="object 14">
            <a:extLst>
              <a:ext uri="{FF2B5EF4-FFF2-40B4-BE49-F238E27FC236}">
                <a16:creationId xmlns:a16="http://schemas.microsoft.com/office/drawing/2014/main" id="{0E1E92DC-A8DB-485E-BDF1-0A780ABF66B7}"/>
              </a:ext>
            </a:extLst>
          </p:cNvPr>
          <p:cNvSpPr txBox="1"/>
          <p:nvPr/>
        </p:nvSpPr>
        <p:spPr>
          <a:xfrm>
            <a:off x="302807" y="921747"/>
            <a:ext cx="1872000" cy="4923975"/>
          </a:xfrm>
          <a:prstGeom prst="rect">
            <a:avLst/>
          </a:prstGeom>
          <a:solidFill>
            <a:srgbClr val="1A1A1A"/>
          </a:solidFill>
          <a:ln>
            <a:noFill/>
          </a:ln>
        </p:spPr>
        <p:txBody>
          <a:bodyPr vert="horz" wrap="square" lIns="0" tIns="69215" rIns="0" bIns="0" rtlCol="0">
            <a:noAutofit/>
          </a:bodyPr>
          <a:lstStyle/>
          <a:p>
            <a:pPr marL="248920" marR="76200" indent="-171450">
              <a:lnSpc>
                <a:spcPct val="103299"/>
              </a:lnSpc>
              <a:spcBef>
                <a:spcPts val="545"/>
              </a:spcBef>
              <a:buFont typeface="Arial" panose="020B0604020202020204" pitchFamily="34" charset="0"/>
              <a:buChar char="•"/>
            </a:pPr>
            <a:r>
              <a:rPr lang="de-DE" sz="1200" spc="15" dirty="0">
                <a:solidFill>
                  <a:schemeClr val="bg1"/>
                </a:solidFill>
                <a:latin typeface="Calibri"/>
                <a:cs typeface="Calibri"/>
              </a:rPr>
              <a:t>In einem innovativen Marktumfeld hat sich die </a:t>
            </a:r>
            <a:r>
              <a:rPr lang="de-DE" sz="1200" spc="15" dirty="0" err="1">
                <a:solidFill>
                  <a:schemeClr val="bg1"/>
                </a:solidFill>
                <a:latin typeface="Calibri"/>
                <a:cs typeface="Calibri"/>
              </a:rPr>
              <a:t>Deliverit</a:t>
            </a:r>
            <a:r>
              <a:rPr lang="de-DE" sz="1200" spc="15" dirty="0">
                <a:solidFill>
                  <a:schemeClr val="bg1"/>
                </a:solidFill>
                <a:latin typeface="Calibri"/>
                <a:cs typeface="Calibri"/>
              </a:rPr>
              <a:t> Logistik GmbH erfolgreich positioniert.</a:t>
            </a:r>
          </a:p>
          <a:p>
            <a:pPr marL="248920" marR="76200" indent="-171450">
              <a:lnSpc>
                <a:spcPct val="103299"/>
              </a:lnSpc>
              <a:spcBef>
                <a:spcPts val="545"/>
              </a:spcBef>
              <a:buFont typeface="Arial" panose="020B0604020202020204" pitchFamily="34" charset="0"/>
              <a:buChar char="•"/>
            </a:pPr>
            <a:endParaRPr lang="de-DE" sz="1200" b="1" spc="15" dirty="0">
              <a:solidFill>
                <a:schemeClr val="bg1"/>
              </a:solidFill>
              <a:latin typeface="Calibri"/>
              <a:cs typeface="Calibri"/>
            </a:endParaRPr>
          </a:p>
          <a:p>
            <a:pPr marL="248920" marR="76200" indent="-171450">
              <a:lnSpc>
                <a:spcPct val="103299"/>
              </a:lnSpc>
              <a:spcBef>
                <a:spcPts val="545"/>
              </a:spcBef>
              <a:buFont typeface="Arial" panose="020B0604020202020204" pitchFamily="34" charset="0"/>
              <a:buChar char="•"/>
            </a:pPr>
            <a:r>
              <a:rPr lang="de-DE" sz="1200" b="1" spc="15" dirty="0">
                <a:solidFill>
                  <a:schemeClr val="bg1"/>
                </a:solidFill>
                <a:latin typeface="Calibri"/>
                <a:cs typeface="Calibri"/>
              </a:rPr>
              <a:t>Langjährige Verträge </a:t>
            </a:r>
            <a:r>
              <a:rPr lang="de-DE" sz="1200" spc="15" dirty="0">
                <a:solidFill>
                  <a:schemeClr val="bg1"/>
                </a:solidFill>
                <a:latin typeface="Calibri"/>
                <a:cs typeface="Calibri"/>
              </a:rPr>
              <a:t>mit Kunden der </a:t>
            </a:r>
            <a:r>
              <a:rPr lang="de-DE" sz="1200" spc="15" dirty="0" err="1">
                <a:solidFill>
                  <a:schemeClr val="bg1"/>
                </a:solidFill>
                <a:latin typeface="Calibri"/>
                <a:cs typeface="Calibri"/>
              </a:rPr>
              <a:t>öffent-lichen</a:t>
            </a:r>
            <a:r>
              <a:rPr lang="de-DE" sz="1200" spc="15" dirty="0">
                <a:solidFill>
                  <a:schemeClr val="bg1"/>
                </a:solidFill>
                <a:latin typeface="Calibri"/>
                <a:cs typeface="Calibri"/>
              </a:rPr>
              <a:t> Hand und aus der Privatwirtschaft sorgen für einen hohen wieder-kehrenden Umsatzanteil und </a:t>
            </a:r>
            <a:r>
              <a:rPr lang="de-DE" sz="1200" b="1" spc="15" dirty="0">
                <a:solidFill>
                  <a:schemeClr val="bg1"/>
                </a:solidFill>
                <a:latin typeface="Calibri"/>
                <a:cs typeface="Calibri"/>
              </a:rPr>
              <a:t>planbare Cash-Flows</a:t>
            </a:r>
            <a:r>
              <a:rPr lang="de-DE" sz="1200" spc="15" dirty="0">
                <a:solidFill>
                  <a:schemeClr val="bg1"/>
                </a:solidFill>
                <a:latin typeface="Calibri"/>
                <a:cs typeface="Calibri"/>
              </a:rPr>
              <a:t>.</a:t>
            </a:r>
          </a:p>
          <a:p>
            <a:pPr marL="248920" marR="76200" indent="-171450">
              <a:lnSpc>
                <a:spcPct val="103299"/>
              </a:lnSpc>
              <a:spcBef>
                <a:spcPts val="545"/>
              </a:spcBef>
              <a:buFont typeface="Arial" panose="020B0604020202020204" pitchFamily="34" charset="0"/>
              <a:buChar char="•"/>
            </a:pPr>
            <a:endParaRPr lang="de-DE" sz="1200" spc="15" dirty="0">
              <a:solidFill>
                <a:schemeClr val="bg1"/>
              </a:solidFill>
              <a:latin typeface="Calibri"/>
              <a:cs typeface="Calibri"/>
            </a:endParaRPr>
          </a:p>
          <a:p>
            <a:pPr marL="248920" marR="76200" indent="-171450">
              <a:lnSpc>
                <a:spcPct val="103299"/>
              </a:lnSpc>
              <a:spcBef>
                <a:spcPts val="545"/>
              </a:spcBef>
              <a:buFont typeface="Arial" panose="020B0604020202020204" pitchFamily="34" charset="0"/>
              <a:buChar char="•"/>
            </a:pPr>
            <a:r>
              <a:rPr lang="de-DE" sz="1200" spc="15" dirty="0">
                <a:solidFill>
                  <a:schemeClr val="bg1"/>
                </a:solidFill>
                <a:latin typeface="Calibri"/>
                <a:cs typeface="Calibri"/>
              </a:rPr>
              <a:t>Im Bereich </a:t>
            </a:r>
            <a:r>
              <a:rPr lang="de-DE" sz="1200" b="1" spc="15" dirty="0">
                <a:solidFill>
                  <a:schemeClr val="bg1"/>
                </a:solidFill>
                <a:latin typeface="Calibri"/>
                <a:cs typeface="Calibri"/>
              </a:rPr>
              <a:t>Lagerhaltung und Kommissionierung </a:t>
            </a:r>
            <a:r>
              <a:rPr lang="de-DE" sz="1200" spc="15" dirty="0">
                <a:solidFill>
                  <a:schemeClr val="bg1"/>
                </a:solidFill>
                <a:latin typeface="Calibri"/>
                <a:cs typeface="Calibri"/>
              </a:rPr>
              <a:t>besteht </a:t>
            </a:r>
            <a:r>
              <a:rPr lang="de-DE" sz="1200" b="1" spc="15" dirty="0">
                <a:solidFill>
                  <a:schemeClr val="bg1"/>
                </a:solidFill>
                <a:latin typeface="Calibri"/>
                <a:cs typeface="Calibri"/>
              </a:rPr>
              <a:t>ein </a:t>
            </a:r>
            <a:r>
              <a:rPr lang="de-DE" sz="1200" b="1" spc="15" dirty="0" err="1">
                <a:solidFill>
                  <a:schemeClr val="bg1"/>
                </a:solidFill>
                <a:cs typeface="Calibri"/>
              </a:rPr>
              <a:t>signifi-kantes</a:t>
            </a:r>
            <a:r>
              <a:rPr lang="de-DE" sz="1200" b="1" spc="15" dirty="0">
                <a:solidFill>
                  <a:schemeClr val="bg1"/>
                </a:solidFill>
                <a:cs typeface="Calibri"/>
              </a:rPr>
              <a:t> Wachstums-potential </a:t>
            </a:r>
            <a:r>
              <a:rPr lang="de-DE" sz="1200" spc="15" dirty="0">
                <a:solidFill>
                  <a:schemeClr val="bg1"/>
                </a:solidFill>
                <a:cs typeface="Calibri"/>
              </a:rPr>
              <a:t>und eine starke Nachfrage.</a:t>
            </a:r>
            <a:endParaRPr lang="de-DE" sz="1200" spc="15" dirty="0">
              <a:solidFill>
                <a:schemeClr val="bg1"/>
              </a:solidFill>
              <a:latin typeface="Calibri"/>
              <a:cs typeface="Calibri"/>
            </a:endParaRPr>
          </a:p>
          <a:p>
            <a:pPr marL="77470" marR="76200">
              <a:lnSpc>
                <a:spcPct val="103299"/>
              </a:lnSpc>
              <a:spcBef>
                <a:spcPts val="545"/>
              </a:spcBef>
            </a:pPr>
            <a:endParaRPr lang="de-DE" sz="1200" b="1" spc="15" dirty="0">
              <a:solidFill>
                <a:schemeClr val="bg1"/>
              </a:solidFill>
              <a:latin typeface="Calibri"/>
              <a:cs typeface="Calibri"/>
            </a:endParaRPr>
          </a:p>
        </p:txBody>
      </p:sp>
    </p:spTree>
    <p:extLst>
      <p:ext uri="{BB962C8B-B14F-4D97-AF65-F5344CB8AC3E}">
        <p14:creationId xmlns:p14="http://schemas.microsoft.com/office/powerpoint/2010/main" val="3129345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7">
            <a:extLst>
              <a:ext uri="{FF2B5EF4-FFF2-40B4-BE49-F238E27FC236}">
                <a16:creationId xmlns:a16="http://schemas.microsoft.com/office/drawing/2014/main" id="{C5FE700C-C4E8-4BDB-8D5F-B3EE5E6468E2}"/>
              </a:ext>
            </a:extLst>
          </p:cNvPr>
          <p:cNvSpPr/>
          <p:nvPr/>
        </p:nvSpPr>
        <p:spPr>
          <a:xfrm>
            <a:off x="612648" y="1087629"/>
            <a:ext cx="10976246" cy="4817872"/>
          </a:xfrm>
          <a:custGeom>
            <a:avLst/>
            <a:gdLst/>
            <a:ahLst/>
            <a:cxnLst/>
            <a:rect l="l" t="t" r="r" b="b"/>
            <a:pathLst>
              <a:path w="10248900" h="5480684">
                <a:moveTo>
                  <a:pt x="0" y="0"/>
                </a:moveTo>
                <a:lnTo>
                  <a:pt x="10248899" y="0"/>
                </a:lnTo>
                <a:lnTo>
                  <a:pt x="10248899" y="5480304"/>
                </a:lnTo>
                <a:lnTo>
                  <a:pt x="0" y="5480304"/>
                </a:lnTo>
                <a:lnTo>
                  <a:pt x="0" y="0"/>
                </a:lnTo>
                <a:close/>
              </a:path>
            </a:pathLst>
          </a:custGeom>
          <a:solidFill>
            <a:srgbClr val="DDDDDD"/>
          </a:solidFill>
        </p:spPr>
        <p:txBody>
          <a:bodyPr wrap="square" lIns="0" tIns="0" rIns="0" bIns="0" rtlCol="0"/>
          <a:lstStyle/>
          <a:p>
            <a:endParaRPr/>
          </a:p>
        </p:txBody>
      </p:sp>
      <p:sp>
        <p:nvSpPr>
          <p:cNvPr id="7" name="object 18">
            <a:extLst>
              <a:ext uri="{FF2B5EF4-FFF2-40B4-BE49-F238E27FC236}">
                <a16:creationId xmlns:a16="http://schemas.microsoft.com/office/drawing/2014/main" id="{B7E4EFF3-8826-413E-BEFE-F0B20962B091}"/>
              </a:ext>
            </a:extLst>
          </p:cNvPr>
          <p:cNvSpPr/>
          <p:nvPr/>
        </p:nvSpPr>
        <p:spPr>
          <a:xfrm>
            <a:off x="612647" y="3140075"/>
            <a:ext cx="637580" cy="882650"/>
          </a:xfrm>
          <a:custGeom>
            <a:avLst/>
            <a:gdLst/>
            <a:ahLst/>
            <a:cxnLst/>
            <a:rect l="l" t="t" r="r" b="b"/>
            <a:pathLst>
              <a:path w="623570" h="882650">
                <a:moveTo>
                  <a:pt x="0" y="0"/>
                </a:moveTo>
                <a:lnTo>
                  <a:pt x="623316" y="0"/>
                </a:lnTo>
                <a:lnTo>
                  <a:pt x="623316" y="882395"/>
                </a:lnTo>
                <a:lnTo>
                  <a:pt x="0" y="882395"/>
                </a:lnTo>
                <a:lnTo>
                  <a:pt x="0" y="0"/>
                </a:lnTo>
                <a:close/>
              </a:path>
            </a:pathLst>
          </a:custGeom>
          <a:solidFill>
            <a:srgbClr val="1A1A1A"/>
          </a:solidFill>
          <a:ln>
            <a:noFill/>
          </a:ln>
        </p:spPr>
        <p:txBody>
          <a:bodyPr wrap="square" lIns="0" tIns="0" rIns="0" bIns="0" rtlCol="0"/>
          <a:lstStyle/>
          <a:p>
            <a:endParaRPr/>
          </a:p>
        </p:txBody>
      </p:sp>
      <p:sp>
        <p:nvSpPr>
          <p:cNvPr id="9" name="object 20">
            <a:extLst>
              <a:ext uri="{FF2B5EF4-FFF2-40B4-BE49-F238E27FC236}">
                <a16:creationId xmlns:a16="http://schemas.microsoft.com/office/drawing/2014/main" id="{CE385EEE-0422-4FD2-A5AA-60CCE66E777D}"/>
              </a:ext>
            </a:extLst>
          </p:cNvPr>
          <p:cNvSpPr/>
          <p:nvPr/>
        </p:nvSpPr>
        <p:spPr>
          <a:xfrm>
            <a:off x="1319529" y="3140075"/>
            <a:ext cx="10259823" cy="882650"/>
          </a:xfrm>
          <a:custGeom>
            <a:avLst/>
            <a:gdLst/>
            <a:ahLst/>
            <a:cxnLst/>
            <a:rect l="l" t="t" r="r" b="b"/>
            <a:pathLst>
              <a:path w="9552940" h="882650">
                <a:moveTo>
                  <a:pt x="0" y="0"/>
                </a:moveTo>
                <a:lnTo>
                  <a:pt x="9552432" y="0"/>
                </a:lnTo>
                <a:lnTo>
                  <a:pt x="9552432" y="882395"/>
                </a:lnTo>
                <a:lnTo>
                  <a:pt x="0" y="882395"/>
                </a:lnTo>
                <a:lnTo>
                  <a:pt x="0" y="0"/>
                </a:lnTo>
                <a:close/>
              </a:path>
            </a:pathLst>
          </a:custGeom>
          <a:solidFill>
            <a:srgbClr val="1A1A1A"/>
          </a:solidFill>
          <a:ln>
            <a:noFill/>
          </a:ln>
        </p:spPr>
        <p:txBody>
          <a:bodyPr wrap="square" lIns="0" tIns="0" rIns="0" bIns="0" rtlCol="0"/>
          <a:lstStyle/>
          <a:p>
            <a:endParaRPr/>
          </a:p>
        </p:txBody>
      </p:sp>
      <p:sp>
        <p:nvSpPr>
          <p:cNvPr id="11" name="object 21">
            <a:extLst>
              <a:ext uri="{FF2B5EF4-FFF2-40B4-BE49-F238E27FC236}">
                <a16:creationId xmlns:a16="http://schemas.microsoft.com/office/drawing/2014/main" id="{B4145483-1C05-4863-9DEA-C0A414B294F3}"/>
              </a:ext>
            </a:extLst>
          </p:cNvPr>
          <p:cNvSpPr txBox="1"/>
          <p:nvPr/>
        </p:nvSpPr>
        <p:spPr>
          <a:xfrm>
            <a:off x="1668754" y="3403917"/>
            <a:ext cx="2256790" cy="354965"/>
          </a:xfrm>
          <a:prstGeom prst="rect">
            <a:avLst/>
          </a:prstGeom>
          <a:solidFill>
            <a:srgbClr val="1A1A1A"/>
          </a:solidFill>
          <a:ln>
            <a:noFill/>
          </a:ln>
        </p:spPr>
        <p:txBody>
          <a:bodyPr vert="horz" wrap="square" lIns="0" tIns="13970" rIns="0" bIns="0" rtlCol="0">
            <a:spAutoFit/>
          </a:bodyPr>
          <a:lstStyle/>
          <a:p>
            <a:pPr marL="12700">
              <a:lnSpc>
                <a:spcPct val="100000"/>
              </a:lnSpc>
              <a:spcBef>
                <a:spcPts val="110"/>
              </a:spcBef>
            </a:pPr>
            <a:r>
              <a:rPr lang="de-DE" sz="2150" b="1" spc="-10">
                <a:solidFill>
                  <a:schemeClr val="bg1"/>
                </a:solidFill>
                <a:latin typeface="Calibri"/>
                <a:cs typeface="Calibri"/>
              </a:rPr>
              <a:t>Firmenprofil</a:t>
            </a:r>
            <a:endParaRPr sz="2150">
              <a:solidFill>
                <a:schemeClr val="bg1"/>
              </a:solidFill>
              <a:latin typeface="Calibri"/>
              <a:cs typeface="Calibri"/>
            </a:endParaRPr>
          </a:p>
        </p:txBody>
      </p:sp>
      <p:sp>
        <p:nvSpPr>
          <p:cNvPr id="13" name="Textfeld 12">
            <a:extLst>
              <a:ext uri="{FF2B5EF4-FFF2-40B4-BE49-F238E27FC236}">
                <a16:creationId xmlns:a16="http://schemas.microsoft.com/office/drawing/2014/main" id="{52E248B2-04F9-4ED0-8C03-BF13047A0857}"/>
              </a:ext>
            </a:extLst>
          </p:cNvPr>
          <p:cNvSpPr txBox="1"/>
          <p:nvPr/>
        </p:nvSpPr>
        <p:spPr>
          <a:xfrm>
            <a:off x="763917" y="3389550"/>
            <a:ext cx="381000" cy="423193"/>
          </a:xfrm>
          <a:prstGeom prst="rect">
            <a:avLst/>
          </a:prstGeom>
          <a:solidFill>
            <a:srgbClr val="1A1A1A"/>
          </a:solidFill>
          <a:ln>
            <a:noFill/>
          </a:ln>
        </p:spPr>
        <p:txBody>
          <a:bodyPr wrap="square">
            <a:spAutoFit/>
          </a:bodyPr>
          <a:lstStyle/>
          <a:p>
            <a:r>
              <a:rPr lang="de-DE" sz="2150" b="1" spc="-10">
                <a:solidFill>
                  <a:schemeClr val="bg1"/>
                </a:solidFill>
                <a:latin typeface="Calibri"/>
                <a:cs typeface="Calibri"/>
              </a:rPr>
              <a:t>2</a:t>
            </a:r>
          </a:p>
        </p:txBody>
      </p:sp>
    </p:spTree>
    <p:extLst>
      <p:ext uri="{BB962C8B-B14F-4D97-AF65-F5344CB8AC3E}">
        <p14:creationId xmlns:p14="http://schemas.microsoft.com/office/powerpoint/2010/main" val="27926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6EBE8-3874-48DF-964A-B23A7CC7B215}"/>
              </a:ext>
            </a:extLst>
          </p:cNvPr>
          <p:cNvSpPr>
            <a:spLocks noGrp="1"/>
          </p:cNvSpPr>
          <p:nvPr>
            <p:ph type="title"/>
          </p:nvPr>
        </p:nvSpPr>
        <p:spPr>
          <a:xfrm>
            <a:off x="302807" y="125620"/>
            <a:ext cx="9903694" cy="684121"/>
          </a:xfrm>
        </p:spPr>
        <p:txBody>
          <a:bodyPr/>
          <a:lstStyle/>
          <a:p>
            <a:r>
              <a:rPr lang="de-DE"/>
              <a:t>Firmenprofil – Übersicht</a:t>
            </a:r>
          </a:p>
        </p:txBody>
      </p:sp>
      <p:sp>
        <p:nvSpPr>
          <p:cNvPr id="4" name="Foliennummernplatzhalter 3">
            <a:extLst>
              <a:ext uri="{FF2B5EF4-FFF2-40B4-BE49-F238E27FC236}">
                <a16:creationId xmlns:a16="http://schemas.microsoft.com/office/drawing/2014/main" id="{6E3017C1-E4D2-4E50-A927-CB56C1AB2BC9}"/>
              </a:ext>
            </a:extLst>
          </p:cNvPr>
          <p:cNvSpPr>
            <a:spLocks noGrp="1"/>
          </p:cNvSpPr>
          <p:nvPr>
            <p:ph type="sldNum" sz="quarter" idx="4"/>
          </p:nvPr>
        </p:nvSpPr>
        <p:spPr/>
        <p:txBody>
          <a:bodyPr/>
          <a:lstStyle/>
          <a:p>
            <a:pPr algn="r"/>
            <a:r>
              <a:rPr lang="de-DE"/>
              <a:t>Seite </a:t>
            </a:r>
            <a:fld id="{67489CC3-7238-444E-A7A9-4B5CBD2CEC7D}" type="slidenum">
              <a:rPr lang="de-DE" smtClean="0"/>
              <a:pPr algn="r"/>
              <a:t>8</a:t>
            </a:fld>
            <a:endParaRPr lang="de-DE"/>
          </a:p>
        </p:txBody>
      </p:sp>
      <p:sp>
        <p:nvSpPr>
          <p:cNvPr id="23" name="object 14">
            <a:extLst>
              <a:ext uri="{FF2B5EF4-FFF2-40B4-BE49-F238E27FC236}">
                <a16:creationId xmlns:a16="http://schemas.microsoft.com/office/drawing/2014/main" id="{B2E81938-1384-4D83-8B34-5D350F1AF4A7}"/>
              </a:ext>
            </a:extLst>
          </p:cNvPr>
          <p:cNvSpPr txBox="1"/>
          <p:nvPr/>
        </p:nvSpPr>
        <p:spPr>
          <a:xfrm>
            <a:off x="335912" y="5226901"/>
            <a:ext cx="9844407" cy="684000"/>
          </a:xfrm>
          <a:prstGeom prst="rect">
            <a:avLst/>
          </a:prstGeom>
          <a:solidFill>
            <a:srgbClr val="1A1A1A"/>
          </a:solidFill>
          <a:ln>
            <a:noFill/>
          </a:ln>
        </p:spPr>
        <p:txBody>
          <a:bodyPr vert="horz" wrap="square" lIns="0" tIns="69215" rIns="0" bIns="0" rtlCol="0">
            <a:spAutoFit/>
          </a:bodyPr>
          <a:lstStyle/>
          <a:p>
            <a:pPr marL="77470" marR="76200" algn="just">
              <a:lnSpc>
                <a:spcPct val="103299"/>
              </a:lnSpc>
              <a:spcBef>
                <a:spcPts val="545"/>
              </a:spcBef>
            </a:pPr>
            <a:endParaRPr lang="de-DE" sz="1100" b="1" spc="10">
              <a:solidFill>
                <a:schemeClr val="bg1"/>
              </a:solidFill>
              <a:latin typeface="Calibri"/>
              <a:cs typeface="Calibri"/>
            </a:endParaRPr>
          </a:p>
        </p:txBody>
      </p:sp>
      <p:sp>
        <p:nvSpPr>
          <p:cNvPr id="18" name="Flussdiagramm: Zusammenführen 17">
            <a:extLst>
              <a:ext uri="{FF2B5EF4-FFF2-40B4-BE49-F238E27FC236}">
                <a16:creationId xmlns:a16="http://schemas.microsoft.com/office/drawing/2014/main" id="{B7D8C9B0-9DB5-45E7-840E-4B34AEC3FBC1}"/>
              </a:ext>
            </a:extLst>
          </p:cNvPr>
          <p:cNvSpPr/>
          <p:nvPr/>
        </p:nvSpPr>
        <p:spPr>
          <a:xfrm>
            <a:off x="9540127" y="3437095"/>
            <a:ext cx="140368" cy="126073"/>
          </a:xfrm>
          <a:prstGeom prst="flowChartMerge">
            <a:avLst/>
          </a:prstGeom>
          <a:solidFill>
            <a:srgbClr val="FF000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highlight>
                <a:srgbClr val="FF0000"/>
              </a:highlight>
            </a:endParaRPr>
          </a:p>
        </p:txBody>
      </p:sp>
      <p:pic>
        <p:nvPicPr>
          <p:cNvPr id="8" name="Grafik 7">
            <a:extLst>
              <a:ext uri="{FF2B5EF4-FFF2-40B4-BE49-F238E27FC236}">
                <a16:creationId xmlns:a16="http://schemas.microsoft.com/office/drawing/2014/main" id="{A873A159-36DC-4126-8522-2F809F8B5640}"/>
              </a:ext>
            </a:extLst>
          </p:cNvPr>
          <p:cNvPicPr>
            <a:picLocks noChangeAspect="1"/>
          </p:cNvPicPr>
          <p:nvPr/>
        </p:nvPicPr>
        <p:blipFill rotWithShape="1">
          <a:blip r:embed="rId2"/>
          <a:srcRect l="3895" r="1221"/>
          <a:stretch/>
        </p:blipFill>
        <p:spPr>
          <a:xfrm>
            <a:off x="7709617" y="937959"/>
            <a:ext cx="2448000" cy="2019123"/>
          </a:xfrm>
          <a:prstGeom prst="rect">
            <a:avLst/>
          </a:prstGeom>
          <a:ln w="12700" cap="sq">
            <a:solidFill>
              <a:srgbClr val="000000"/>
            </a:solidFill>
            <a:prstDash val="solid"/>
            <a:miter lim="800000"/>
          </a:ln>
          <a:effectLst/>
        </p:spPr>
      </p:pic>
      <p:sp>
        <p:nvSpPr>
          <p:cNvPr id="21" name="Flussdiagramm: Zusammenführen 20">
            <a:extLst>
              <a:ext uri="{FF2B5EF4-FFF2-40B4-BE49-F238E27FC236}">
                <a16:creationId xmlns:a16="http://schemas.microsoft.com/office/drawing/2014/main" id="{DA1B24D3-26B3-4288-B76C-712CEA146A93}"/>
              </a:ext>
            </a:extLst>
          </p:cNvPr>
          <p:cNvSpPr/>
          <p:nvPr/>
        </p:nvSpPr>
        <p:spPr>
          <a:xfrm>
            <a:off x="9250285" y="2178048"/>
            <a:ext cx="171025" cy="139298"/>
          </a:xfrm>
          <a:prstGeom prst="flowChartMerge">
            <a:avLst/>
          </a:prstGeom>
          <a:solidFill>
            <a:srgbClr val="FF0000"/>
          </a:solidFill>
          <a:ln w="12700">
            <a:solidFill>
              <a:srgbClr val="008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highlight>
                <a:srgbClr val="FF0000"/>
              </a:highlight>
            </a:endParaRPr>
          </a:p>
        </p:txBody>
      </p:sp>
      <p:grpSp>
        <p:nvGrpSpPr>
          <p:cNvPr id="57" name="Gruppieren 56">
            <a:extLst>
              <a:ext uri="{FF2B5EF4-FFF2-40B4-BE49-F238E27FC236}">
                <a16:creationId xmlns:a16="http://schemas.microsoft.com/office/drawing/2014/main" id="{86A9673A-67DA-4E34-AFC3-15B5392192ED}"/>
              </a:ext>
            </a:extLst>
          </p:cNvPr>
          <p:cNvGrpSpPr/>
          <p:nvPr/>
        </p:nvGrpSpPr>
        <p:grpSpPr>
          <a:xfrm>
            <a:off x="7710384" y="3052703"/>
            <a:ext cx="2447233" cy="2111934"/>
            <a:chOff x="7705702" y="2973167"/>
            <a:chExt cx="2447233" cy="2038962"/>
          </a:xfrm>
        </p:grpSpPr>
        <p:pic>
          <p:nvPicPr>
            <p:cNvPr id="17" name="Grafik 16">
              <a:extLst>
                <a:ext uri="{FF2B5EF4-FFF2-40B4-BE49-F238E27FC236}">
                  <a16:creationId xmlns:a16="http://schemas.microsoft.com/office/drawing/2014/main" id="{08A78849-6B15-4771-8E25-98F1B4F65DBD}"/>
                </a:ext>
              </a:extLst>
            </p:cNvPr>
            <p:cNvPicPr>
              <a:picLocks noChangeAspect="1"/>
            </p:cNvPicPr>
            <p:nvPr/>
          </p:nvPicPr>
          <p:blipFill rotWithShape="1">
            <a:blip r:embed="rId3"/>
            <a:srcRect t="3240" r="13899" b="799"/>
            <a:stretch/>
          </p:blipFill>
          <p:spPr>
            <a:xfrm>
              <a:off x="7705702" y="2973167"/>
              <a:ext cx="2447233" cy="2038962"/>
            </a:xfrm>
            <a:prstGeom prst="rect">
              <a:avLst/>
            </a:prstGeom>
            <a:ln w="12700" cap="sq">
              <a:solidFill>
                <a:srgbClr val="000000"/>
              </a:solidFill>
              <a:prstDash val="solid"/>
              <a:miter lim="800000"/>
            </a:ln>
            <a:effectLst/>
          </p:spPr>
        </p:pic>
        <p:sp>
          <p:nvSpPr>
            <p:cNvPr id="52" name="Flussdiagramm: Zusammenführen 51">
              <a:extLst>
                <a:ext uri="{FF2B5EF4-FFF2-40B4-BE49-F238E27FC236}">
                  <a16:creationId xmlns:a16="http://schemas.microsoft.com/office/drawing/2014/main" id="{CF7788B0-B308-4862-8D9B-754C4926255A}"/>
                </a:ext>
              </a:extLst>
            </p:cNvPr>
            <p:cNvSpPr/>
            <p:nvPr/>
          </p:nvSpPr>
          <p:spPr>
            <a:xfrm>
              <a:off x="8800600" y="3992383"/>
              <a:ext cx="165608" cy="135874"/>
            </a:xfrm>
            <a:prstGeom prst="flowChartMerge">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highlight>
                  <a:srgbClr val="FF0000"/>
                </a:highlight>
              </a:endParaRPr>
            </a:p>
          </p:txBody>
        </p:sp>
      </p:grpSp>
      <p:sp>
        <p:nvSpPr>
          <p:cNvPr id="55" name="Textfeld 54">
            <a:extLst>
              <a:ext uri="{FF2B5EF4-FFF2-40B4-BE49-F238E27FC236}">
                <a16:creationId xmlns:a16="http://schemas.microsoft.com/office/drawing/2014/main" id="{4C8E27DC-A43B-401A-9EE5-9B019F0F0E53}"/>
              </a:ext>
            </a:extLst>
          </p:cNvPr>
          <p:cNvSpPr txBox="1"/>
          <p:nvPr/>
        </p:nvSpPr>
        <p:spPr>
          <a:xfrm>
            <a:off x="381081" y="5213363"/>
            <a:ext cx="9750432" cy="720134"/>
          </a:xfrm>
          <a:prstGeom prst="rect">
            <a:avLst/>
          </a:prstGeom>
          <a:noFill/>
        </p:spPr>
        <p:txBody>
          <a:bodyPr wrap="square">
            <a:spAutoFit/>
          </a:bodyPr>
          <a:lstStyle/>
          <a:p>
            <a:pPr marL="92075" marR="76200" indent="-92075" algn="just">
              <a:lnSpc>
                <a:spcPct val="103299"/>
              </a:lnSpc>
              <a:spcBef>
                <a:spcPts val="545"/>
              </a:spcBef>
              <a:buFont typeface="Arial" panose="020B0604020202020204" pitchFamily="34" charset="0"/>
              <a:buChar char="•"/>
            </a:pPr>
            <a:r>
              <a:rPr lang="de-DE" sz="1200" b="1" spc="10" dirty="0">
                <a:solidFill>
                  <a:schemeClr val="bg1"/>
                </a:solidFill>
                <a:latin typeface="Calibri"/>
                <a:cs typeface="Calibri"/>
              </a:rPr>
              <a:t>Das  Ruhrgebiet und Frankfurt sind in Deutschland die Regionen mit der größten Nachfrage nach Logistikflächen.  </a:t>
            </a:r>
          </a:p>
          <a:p>
            <a:pPr marL="92075" marR="76200" indent="-92075" algn="just">
              <a:lnSpc>
                <a:spcPct val="103299"/>
              </a:lnSpc>
              <a:spcBef>
                <a:spcPts val="545"/>
              </a:spcBef>
              <a:buFont typeface="Arial" panose="020B0604020202020204" pitchFamily="34" charset="0"/>
              <a:buChar char="•"/>
            </a:pPr>
            <a:r>
              <a:rPr lang="de-DE" sz="1200" b="1" spc="10" dirty="0">
                <a:solidFill>
                  <a:schemeClr val="bg1"/>
                </a:solidFill>
                <a:latin typeface="Calibri"/>
                <a:cs typeface="Calibri"/>
              </a:rPr>
              <a:t>Die Standorte liegen in Flughafennähe und an Hauptverkehrsstrecken, welche es ermöglichen, den Tiefwasserhafen in Rotterdam oder den Hafen in Hamburg innerhalb weniger Stunden zu erreichen.</a:t>
            </a:r>
          </a:p>
        </p:txBody>
      </p:sp>
      <p:grpSp>
        <p:nvGrpSpPr>
          <p:cNvPr id="6" name="Gruppieren 5">
            <a:extLst>
              <a:ext uri="{FF2B5EF4-FFF2-40B4-BE49-F238E27FC236}">
                <a16:creationId xmlns:a16="http://schemas.microsoft.com/office/drawing/2014/main" id="{6D8055F7-BCE1-47A5-8EA1-871F2587DEFA}"/>
              </a:ext>
            </a:extLst>
          </p:cNvPr>
          <p:cNvGrpSpPr/>
          <p:nvPr/>
        </p:nvGrpSpPr>
        <p:grpSpPr>
          <a:xfrm>
            <a:off x="3567633" y="912217"/>
            <a:ext cx="4275252" cy="4256955"/>
            <a:chOff x="263213" y="893073"/>
            <a:chExt cx="4275252" cy="4256955"/>
          </a:xfrm>
        </p:grpSpPr>
        <p:sp>
          <p:nvSpPr>
            <p:cNvPr id="22" name="object 14">
              <a:extLst>
                <a:ext uri="{FF2B5EF4-FFF2-40B4-BE49-F238E27FC236}">
                  <a16:creationId xmlns:a16="http://schemas.microsoft.com/office/drawing/2014/main" id="{ECF1BC0E-88DE-4099-BE67-725FDE89457B}"/>
                </a:ext>
              </a:extLst>
            </p:cNvPr>
            <p:cNvSpPr txBox="1"/>
            <p:nvPr/>
          </p:nvSpPr>
          <p:spPr>
            <a:xfrm>
              <a:off x="330481" y="904454"/>
              <a:ext cx="3970598" cy="288000"/>
            </a:xfrm>
            <a:prstGeom prst="rect">
              <a:avLst/>
            </a:prstGeom>
            <a:solidFill>
              <a:srgbClr val="1A1A1A"/>
            </a:solidFill>
            <a:ln>
              <a:noFill/>
            </a:ln>
          </p:spPr>
          <p:txBody>
            <a:bodyPr wrap="square" lIns="0" tIns="0" rIns="0" bIns="0" rtlCol="0" anchor="t"/>
            <a:lstStyle>
              <a:defPPr>
                <a:defRPr lang="de-DE"/>
              </a:defPPr>
              <a:lvl1pPr>
                <a:defRPr sz="1150" b="1" spc="10">
                  <a:solidFill>
                    <a:srgbClr val="FFFFFF"/>
                  </a:solidFill>
                  <a:latin typeface="Calibri"/>
                  <a:cs typeface="Calibri"/>
                </a:defRPr>
              </a:lvl1pPr>
            </a:lstStyle>
            <a:p>
              <a:pPr marL="36000"/>
              <a:r>
                <a:rPr lang="de-DE" sz="1400"/>
                <a:t> </a:t>
              </a:r>
            </a:p>
          </p:txBody>
        </p:sp>
        <p:sp>
          <p:nvSpPr>
            <p:cNvPr id="25" name="object 12">
              <a:extLst>
                <a:ext uri="{FF2B5EF4-FFF2-40B4-BE49-F238E27FC236}">
                  <a16:creationId xmlns:a16="http://schemas.microsoft.com/office/drawing/2014/main" id="{6BC7AE86-F210-4992-8B18-0BA66BBF13F0}"/>
                </a:ext>
              </a:extLst>
            </p:cNvPr>
            <p:cNvSpPr/>
            <p:nvPr/>
          </p:nvSpPr>
          <p:spPr>
            <a:xfrm>
              <a:off x="330480" y="904453"/>
              <a:ext cx="3970598" cy="2034500"/>
            </a:xfrm>
            <a:custGeom>
              <a:avLst/>
              <a:gdLst/>
              <a:ahLst/>
              <a:cxnLst/>
              <a:rect l="l" t="t" r="r" b="b"/>
              <a:pathLst>
                <a:path w="3915409" h="2642870">
                  <a:moveTo>
                    <a:pt x="0" y="0"/>
                  </a:moveTo>
                  <a:lnTo>
                    <a:pt x="3915156" y="0"/>
                  </a:lnTo>
                  <a:lnTo>
                    <a:pt x="3915156" y="2642616"/>
                  </a:lnTo>
                  <a:lnTo>
                    <a:pt x="0" y="2642616"/>
                  </a:lnTo>
                  <a:lnTo>
                    <a:pt x="0" y="0"/>
                  </a:lnTo>
                  <a:close/>
                </a:path>
              </a:pathLst>
            </a:custGeom>
            <a:ln w="3175">
              <a:solidFill>
                <a:srgbClr val="A5A5A5"/>
              </a:solidFill>
            </a:ln>
          </p:spPr>
          <p:txBody>
            <a:bodyPr wrap="square" lIns="0" tIns="0" rIns="0" bIns="0" rtlCol="0"/>
            <a:lstStyle/>
            <a:p>
              <a:endParaRPr/>
            </a:p>
          </p:txBody>
        </p:sp>
        <p:sp>
          <p:nvSpPr>
            <p:cNvPr id="38" name="object 13">
              <a:extLst>
                <a:ext uri="{FF2B5EF4-FFF2-40B4-BE49-F238E27FC236}">
                  <a16:creationId xmlns:a16="http://schemas.microsoft.com/office/drawing/2014/main" id="{2C346E12-02E0-434A-A049-9AF47B0FFD26}"/>
                </a:ext>
              </a:extLst>
            </p:cNvPr>
            <p:cNvSpPr/>
            <p:nvPr/>
          </p:nvSpPr>
          <p:spPr>
            <a:xfrm>
              <a:off x="381081" y="1228277"/>
              <a:ext cx="3877200" cy="497837"/>
            </a:xfrm>
            <a:custGeom>
              <a:avLst/>
              <a:gdLst/>
              <a:ahLst/>
              <a:cxnLst/>
              <a:rect l="l" t="t" r="r" b="b"/>
              <a:pathLst>
                <a:path w="4462780" h="4997450">
                  <a:moveTo>
                    <a:pt x="0" y="0"/>
                  </a:moveTo>
                  <a:lnTo>
                    <a:pt x="4462272" y="0"/>
                  </a:lnTo>
                  <a:lnTo>
                    <a:pt x="4462272" y="4997196"/>
                  </a:lnTo>
                  <a:lnTo>
                    <a:pt x="0" y="4997196"/>
                  </a:lnTo>
                  <a:lnTo>
                    <a:pt x="0" y="0"/>
                  </a:lnTo>
                  <a:close/>
                </a:path>
              </a:pathLst>
            </a:custGeom>
            <a:solidFill>
              <a:srgbClr val="F2F2F2"/>
            </a:solidFill>
          </p:spPr>
          <p:txBody>
            <a:bodyPr wrap="square" lIns="0" tIns="0" rIns="0" bIns="0" rtlCol="0"/>
            <a:lstStyle/>
            <a:p>
              <a:pPr marL="126263"/>
              <a:endParaRPr lang="de-DE" sz="1432"/>
            </a:p>
          </p:txBody>
        </p:sp>
        <p:sp>
          <p:nvSpPr>
            <p:cNvPr id="39" name="Textfeld 38">
              <a:extLst>
                <a:ext uri="{FF2B5EF4-FFF2-40B4-BE49-F238E27FC236}">
                  <a16:creationId xmlns:a16="http://schemas.microsoft.com/office/drawing/2014/main" id="{02860076-6010-4035-A643-9FF0E8B9EEF0}"/>
                </a:ext>
              </a:extLst>
            </p:cNvPr>
            <p:cNvSpPr txBox="1"/>
            <p:nvPr/>
          </p:nvSpPr>
          <p:spPr>
            <a:xfrm>
              <a:off x="291967" y="1247243"/>
              <a:ext cx="4009111" cy="465833"/>
            </a:xfrm>
            <a:prstGeom prst="rect">
              <a:avLst/>
            </a:prstGeom>
            <a:noFill/>
          </p:spPr>
          <p:txBody>
            <a:bodyPr wrap="square">
              <a:spAutoFit/>
            </a:bodyPr>
            <a:lstStyle/>
            <a:p>
              <a:pPr marL="92075" marR="221615" indent="0">
                <a:lnSpc>
                  <a:spcPct val="103200"/>
                </a:lnSpc>
                <a:tabLst/>
              </a:pPr>
              <a:r>
                <a:rPr lang="de-DE" sz="1200" spc="15">
                  <a:cs typeface="Calibri"/>
                </a:rPr>
                <a:t>Adresse: </a:t>
              </a:r>
              <a:r>
                <a:rPr lang="nl-NL" sz="1200" spc="10">
                  <a:cs typeface="Calibri"/>
                </a:rPr>
                <a:t>Flugstraße 6, </a:t>
              </a:r>
              <a:r>
                <a:rPr lang="nl-NL" sz="1200" spc="15">
                  <a:cs typeface="Calibri"/>
                </a:rPr>
                <a:t>60528 Frankfurt am Main (DE)</a:t>
              </a:r>
            </a:p>
            <a:p>
              <a:pPr marL="92075" marR="221615" indent="0">
                <a:lnSpc>
                  <a:spcPct val="103200"/>
                </a:lnSpc>
                <a:tabLst/>
              </a:pPr>
              <a:r>
                <a:rPr lang="nl-NL" sz="1200" spc="15">
                  <a:cs typeface="Calibri"/>
                </a:rPr>
                <a:t>Mitarbeiter (12.2020): 101</a:t>
              </a:r>
            </a:p>
          </p:txBody>
        </p:sp>
        <p:sp>
          <p:nvSpPr>
            <p:cNvPr id="41" name="object 13">
              <a:extLst>
                <a:ext uri="{FF2B5EF4-FFF2-40B4-BE49-F238E27FC236}">
                  <a16:creationId xmlns:a16="http://schemas.microsoft.com/office/drawing/2014/main" id="{D6E3C8AD-A718-48CA-B1A0-F38EB4623CDA}"/>
                </a:ext>
              </a:extLst>
            </p:cNvPr>
            <p:cNvSpPr/>
            <p:nvPr/>
          </p:nvSpPr>
          <p:spPr>
            <a:xfrm>
              <a:off x="381081" y="1774106"/>
              <a:ext cx="3877200" cy="1116000"/>
            </a:xfrm>
            <a:custGeom>
              <a:avLst/>
              <a:gdLst/>
              <a:ahLst/>
              <a:cxnLst/>
              <a:rect l="l" t="t" r="r" b="b"/>
              <a:pathLst>
                <a:path w="4462780" h="4997450">
                  <a:moveTo>
                    <a:pt x="0" y="0"/>
                  </a:moveTo>
                  <a:lnTo>
                    <a:pt x="4462272" y="0"/>
                  </a:lnTo>
                  <a:lnTo>
                    <a:pt x="4462272" y="4997196"/>
                  </a:lnTo>
                  <a:lnTo>
                    <a:pt x="0" y="4997196"/>
                  </a:lnTo>
                  <a:lnTo>
                    <a:pt x="0" y="0"/>
                  </a:lnTo>
                  <a:close/>
                </a:path>
              </a:pathLst>
            </a:custGeom>
            <a:solidFill>
              <a:srgbClr val="F2F2F2"/>
            </a:solidFill>
          </p:spPr>
          <p:txBody>
            <a:bodyPr wrap="square" lIns="0" tIns="0" rIns="0" bIns="0" rtlCol="0"/>
            <a:lstStyle/>
            <a:p>
              <a:pPr marL="126263"/>
              <a:endParaRPr lang="de-DE" sz="1432"/>
            </a:p>
          </p:txBody>
        </p:sp>
        <p:sp>
          <p:nvSpPr>
            <p:cNvPr id="40" name="Textfeld 39">
              <a:extLst>
                <a:ext uri="{FF2B5EF4-FFF2-40B4-BE49-F238E27FC236}">
                  <a16:creationId xmlns:a16="http://schemas.microsoft.com/office/drawing/2014/main" id="{19262002-225B-4A4E-B0E9-2BC5EF810AA4}"/>
                </a:ext>
              </a:extLst>
            </p:cNvPr>
            <p:cNvSpPr txBox="1"/>
            <p:nvPr/>
          </p:nvSpPr>
          <p:spPr>
            <a:xfrm>
              <a:off x="269433" y="1722684"/>
              <a:ext cx="4269032" cy="1226554"/>
            </a:xfrm>
            <a:prstGeom prst="rect">
              <a:avLst/>
            </a:prstGeom>
            <a:noFill/>
          </p:spPr>
          <p:txBody>
            <a:bodyPr wrap="square">
              <a:spAutoFit/>
            </a:bodyPr>
            <a:lstStyle/>
            <a:p>
              <a:pPr marL="92075" marR="221615" indent="0" algn="just">
                <a:lnSpc>
                  <a:spcPct val="103200"/>
                </a:lnSpc>
                <a:tabLst/>
              </a:pPr>
              <a:r>
                <a:rPr lang="nl-NL" sz="1200" spc="15">
                  <a:latin typeface="+mn-lt"/>
                  <a:cs typeface="Calibri"/>
                </a:rPr>
                <a:t>Der Hauptsitz von Deliverit befindet sich in Frankfurt am Main, </a:t>
              </a:r>
              <a:r>
                <a:rPr lang="nl-NL" sz="1200" spc="15">
                  <a:cs typeface="Calibri"/>
                </a:rPr>
                <a:t>einem </a:t>
              </a:r>
              <a:r>
                <a:rPr lang="nl-NL" sz="1200" spc="15">
                  <a:latin typeface="+mn-lt"/>
                  <a:cs typeface="Calibri"/>
                </a:rPr>
                <a:t>wichtigen deutschen Knotenpunkt für Frachtverkehr. Das Frankfurter Logistikzentrum und der Hauptsitz sind unmittelbar an einer Auffahrt an die A44 gelegen und somit in direkter Anbindung an den Frankfurter Flughafen.</a:t>
              </a:r>
            </a:p>
          </p:txBody>
        </p:sp>
        <p:sp>
          <p:nvSpPr>
            <p:cNvPr id="46" name="object 14">
              <a:extLst>
                <a:ext uri="{FF2B5EF4-FFF2-40B4-BE49-F238E27FC236}">
                  <a16:creationId xmlns:a16="http://schemas.microsoft.com/office/drawing/2014/main" id="{809C0C98-1F3D-46CC-889E-B3C90600721B}"/>
                </a:ext>
              </a:extLst>
            </p:cNvPr>
            <p:cNvSpPr txBox="1"/>
            <p:nvPr/>
          </p:nvSpPr>
          <p:spPr>
            <a:xfrm>
              <a:off x="334469" y="3020241"/>
              <a:ext cx="3966610" cy="288000"/>
            </a:xfrm>
            <a:prstGeom prst="rect">
              <a:avLst/>
            </a:prstGeom>
            <a:solidFill>
              <a:srgbClr val="1A1A1A"/>
            </a:solidFill>
            <a:ln>
              <a:noFill/>
            </a:ln>
          </p:spPr>
          <p:txBody>
            <a:bodyPr wrap="square" lIns="0" tIns="0" rIns="0" bIns="0" rtlCol="0" anchor="t"/>
            <a:lstStyle>
              <a:defPPr>
                <a:defRPr lang="de-DE"/>
              </a:defPPr>
              <a:lvl1pPr>
                <a:defRPr sz="1150" b="1" spc="10">
                  <a:solidFill>
                    <a:srgbClr val="FFFFFF"/>
                  </a:solidFill>
                  <a:latin typeface="Calibri"/>
                  <a:cs typeface="Calibri"/>
                </a:defRPr>
              </a:lvl1pPr>
            </a:lstStyle>
            <a:p>
              <a:pPr marL="36000"/>
              <a:endParaRPr lang="de-DE" sz="1400"/>
            </a:p>
          </p:txBody>
        </p:sp>
        <p:sp>
          <p:nvSpPr>
            <p:cNvPr id="47" name="object 12">
              <a:extLst>
                <a:ext uri="{FF2B5EF4-FFF2-40B4-BE49-F238E27FC236}">
                  <a16:creationId xmlns:a16="http://schemas.microsoft.com/office/drawing/2014/main" id="{916534AB-FB03-4EFB-BECA-85C9D95EDEE6}"/>
                </a:ext>
              </a:extLst>
            </p:cNvPr>
            <p:cNvSpPr/>
            <p:nvPr/>
          </p:nvSpPr>
          <p:spPr>
            <a:xfrm>
              <a:off x="334469" y="3020239"/>
              <a:ext cx="3966610" cy="2129789"/>
            </a:xfrm>
            <a:custGeom>
              <a:avLst/>
              <a:gdLst/>
              <a:ahLst/>
              <a:cxnLst/>
              <a:rect l="l" t="t" r="r" b="b"/>
              <a:pathLst>
                <a:path w="3915409" h="2642870">
                  <a:moveTo>
                    <a:pt x="0" y="0"/>
                  </a:moveTo>
                  <a:lnTo>
                    <a:pt x="3915156" y="0"/>
                  </a:lnTo>
                  <a:lnTo>
                    <a:pt x="3915156" y="2642616"/>
                  </a:lnTo>
                  <a:lnTo>
                    <a:pt x="0" y="2642616"/>
                  </a:lnTo>
                  <a:lnTo>
                    <a:pt x="0" y="0"/>
                  </a:lnTo>
                  <a:close/>
                </a:path>
              </a:pathLst>
            </a:custGeom>
            <a:ln w="3175">
              <a:solidFill>
                <a:srgbClr val="A5A5A5"/>
              </a:solidFill>
            </a:ln>
          </p:spPr>
          <p:txBody>
            <a:bodyPr wrap="square" lIns="0" tIns="0" rIns="0" bIns="0" rtlCol="0"/>
            <a:lstStyle/>
            <a:p>
              <a:endParaRPr/>
            </a:p>
          </p:txBody>
        </p:sp>
        <p:sp>
          <p:nvSpPr>
            <p:cNvPr id="48" name="object 13">
              <a:extLst>
                <a:ext uri="{FF2B5EF4-FFF2-40B4-BE49-F238E27FC236}">
                  <a16:creationId xmlns:a16="http://schemas.microsoft.com/office/drawing/2014/main" id="{3DEC4134-5427-4323-B26D-6DD997EDD125}"/>
                </a:ext>
              </a:extLst>
            </p:cNvPr>
            <p:cNvSpPr/>
            <p:nvPr/>
          </p:nvSpPr>
          <p:spPr>
            <a:xfrm>
              <a:off x="397818" y="3352477"/>
              <a:ext cx="3852000" cy="497837"/>
            </a:xfrm>
            <a:custGeom>
              <a:avLst/>
              <a:gdLst/>
              <a:ahLst/>
              <a:cxnLst/>
              <a:rect l="l" t="t" r="r" b="b"/>
              <a:pathLst>
                <a:path w="4462780" h="4997450">
                  <a:moveTo>
                    <a:pt x="0" y="0"/>
                  </a:moveTo>
                  <a:lnTo>
                    <a:pt x="4462272" y="0"/>
                  </a:lnTo>
                  <a:lnTo>
                    <a:pt x="4462272" y="4997196"/>
                  </a:lnTo>
                  <a:lnTo>
                    <a:pt x="0" y="4997196"/>
                  </a:lnTo>
                  <a:lnTo>
                    <a:pt x="0" y="0"/>
                  </a:lnTo>
                  <a:close/>
                </a:path>
              </a:pathLst>
            </a:custGeom>
            <a:solidFill>
              <a:srgbClr val="F2F2F2"/>
            </a:solidFill>
          </p:spPr>
          <p:txBody>
            <a:bodyPr wrap="square" lIns="0" tIns="0" rIns="0" bIns="0" rtlCol="0"/>
            <a:lstStyle/>
            <a:p>
              <a:pPr marL="126263"/>
              <a:endParaRPr lang="de-DE" sz="1432"/>
            </a:p>
          </p:txBody>
        </p:sp>
        <p:sp>
          <p:nvSpPr>
            <p:cNvPr id="50" name="object 13">
              <a:extLst>
                <a:ext uri="{FF2B5EF4-FFF2-40B4-BE49-F238E27FC236}">
                  <a16:creationId xmlns:a16="http://schemas.microsoft.com/office/drawing/2014/main" id="{71CB0CAC-AF36-4BD4-9A7D-1BA893D37EF0}"/>
                </a:ext>
              </a:extLst>
            </p:cNvPr>
            <p:cNvSpPr/>
            <p:nvPr/>
          </p:nvSpPr>
          <p:spPr>
            <a:xfrm>
              <a:off x="397818" y="3889388"/>
              <a:ext cx="3852000" cy="1212826"/>
            </a:xfrm>
            <a:custGeom>
              <a:avLst/>
              <a:gdLst/>
              <a:ahLst/>
              <a:cxnLst/>
              <a:rect l="l" t="t" r="r" b="b"/>
              <a:pathLst>
                <a:path w="4462780" h="4997450">
                  <a:moveTo>
                    <a:pt x="0" y="0"/>
                  </a:moveTo>
                  <a:lnTo>
                    <a:pt x="4462272" y="0"/>
                  </a:lnTo>
                  <a:lnTo>
                    <a:pt x="4462272" y="4997196"/>
                  </a:lnTo>
                  <a:lnTo>
                    <a:pt x="0" y="4997196"/>
                  </a:lnTo>
                  <a:lnTo>
                    <a:pt x="0" y="0"/>
                  </a:lnTo>
                  <a:close/>
                </a:path>
              </a:pathLst>
            </a:custGeom>
            <a:solidFill>
              <a:srgbClr val="F2F2F2"/>
            </a:solidFill>
          </p:spPr>
          <p:txBody>
            <a:bodyPr wrap="square" lIns="0" tIns="0" rIns="0" bIns="0" rtlCol="0"/>
            <a:lstStyle/>
            <a:p>
              <a:pPr marL="126263"/>
              <a:endParaRPr lang="de-DE" sz="1432"/>
            </a:p>
          </p:txBody>
        </p:sp>
        <p:sp>
          <p:nvSpPr>
            <p:cNvPr id="44" name="Textfeld 43">
              <a:extLst>
                <a:ext uri="{FF2B5EF4-FFF2-40B4-BE49-F238E27FC236}">
                  <a16:creationId xmlns:a16="http://schemas.microsoft.com/office/drawing/2014/main" id="{A4833AE8-0980-47EB-8B06-06A212E087FA}"/>
                </a:ext>
              </a:extLst>
            </p:cNvPr>
            <p:cNvSpPr txBox="1"/>
            <p:nvPr/>
          </p:nvSpPr>
          <p:spPr>
            <a:xfrm>
              <a:off x="302807" y="3382209"/>
              <a:ext cx="3852000" cy="461665"/>
            </a:xfrm>
            <a:prstGeom prst="rect">
              <a:avLst/>
            </a:prstGeom>
            <a:noFill/>
          </p:spPr>
          <p:txBody>
            <a:bodyPr wrap="square">
              <a:spAutoFit/>
            </a:bodyPr>
            <a:lstStyle/>
            <a:p>
              <a:pPr marL="92075" indent="0" algn="just">
                <a:lnSpc>
                  <a:spcPct val="100000"/>
                </a:lnSpc>
              </a:pPr>
              <a:r>
                <a:rPr lang="de-DE" sz="1200" kern="1200" spc="15">
                  <a:solidFill>
                    <a:schemeClr val="tx1"/>
                  </a:solidFill>
                  <a:ea typeface="+mn-ea"/>
                  <a:cs typeface="Calibri"/>
                </a:rPr>
                <a:t>Adresse: Schönimannstraße 135</a:t>
              </a:r>
              <a:r>
                <a:rPr lang="nl-NL" sz="1200" kern="1200" spc="15">
                  <a:solidFill>
                    <a:schemeClr val="tx1"/>
                  </a:solidFill>
                  <a:ea typeface="+mn-ea"/>
                  <a:cs typeface="Calibri"/>
                </a:rPr>
                <a:t>, </a:t>
              </a:r>
              <a:r>
                <a:rPr lang="nl-NL" sz="1200" spc="15">
                  <a:cs typeface="Calibri"/>
                </a:rPr>
                <a:t>45307 Essen (DE)</a:t>
              </a:r>
            </a:p>
            <a:p>
              <a:pPr marL="92075" marR="0" lvl="0" indent="0" algn="just" defTabSz="914400" rtl="0" eaLnBrk="1" fontAlgn="auto" latinLnBrk="0" hangingPunct="1">
                <a:lnSpc>
                  <a:spcPct val="100000"/>
                </a:lnSpc>
                <a:spcBef>
                  <a:spcPts val="0"/>
                </a:spcBef>
                <a:spcAft>
                  <a:spcPts val="0"/>
                </a:spcAft>
                <a:buClrTx/>
                <a:buSzTx/>
                <a:buFontTx/>
                <a:buNone/>
                <a:tabLst/>
                <a:defRPr/>
              </a:pPr>
              <a:r>
                <a:rPr lang="nl-NL" sz="1200" spc="15">
                  <a:cs typeface="Calibri"/>
                </a:rPr>
                <a:t>Mitarbeiter (12.2020): 36</a:t>
              </a:r>
            </a:p>
          </p:txBody>
        </p:sp>
        <p:sp>
          <p:nvSpPr>
            <p:cNvPr id="45" name="Textfeld 44">
              <a:extLst>
                <a:ext uri="{FF2B5EF4-FFF2-40B4-BE49-F238E27FC236}">
                  <a16:creationId xmlns:a16="http://schemas.microsoft.com/office/drawing/2014/main" id="{9C3DE556-6AD3-425F-8F80-D4759AB63666}"/>
                </a:ext>
              </a:extLst>
            </p:cNvPr>
            <p:cNvSpPr txBox="1"/>
            <p:nvPr/>
          </p:nvSpPr>
          <p:spPr>
            <a:xfrm>
              <a:off x="263213" y="3901171"/>
              <a:ext cx="4275252" cy="1226554"/>
            </a:xfrm>
            <a:prstGeom prst="rect">
              <a:avLst/>
            </a:prstGeom>
            <a:noFill/>
          </p:spPr>
          <p:txBody>
            <a:bodyPr wrap="square">
              <a:spAutoFit/>
            </a:bodyPr>
            <a:lstStyle/>
            <a:p>
              <a:pPr marL="92075" marR="221615" indent="0" algn="just">
                <a:lnSpc>
                  <a:spcPct val="103200"/>
                </a:lnSpc>
                <a:tabLst/>
              </a:pPr>
              <a:r>
                <a:rPr lang="nl-NL" sz="1200" spc="15">
                  <a:cs typeface="Calibri"/>
                </a:rPr>
                <a:t>Die Ruhrregion ist bezüglich Logistikflächen die gefragteste Region Deutschlands. Mit dem Standort Essen </a:t>
              </a:r>
              <a:r>
                <a:rPr lang="nl-NL" sz="1200" spc="15">
                  <a:latin typeface="+mn-lt"/>
                  <a:cs typeface="Calibri"/>
                </a:rPr>
                <a:t>ist Deliverit somit etwa 4 LKW-Stunden von den Häfen Rotterdam und Amsterdam und 5 LKW-Stunden vom Hamburger Hafen entfernt. Das Essener Logistikzentrum ist unmittelbar an einer Auffahrt auf die A40 gelegen. </a:t>
              </a:r>
            </a:p>
          </p:txBody>
        </p:sp>
        <p:sp>
          <p:nvSpPr>
            <p:cNvPr id="59" name="Textfeld 58">
              <a:extLst>
                <a:ext uri="{FF2B5EF4-FFF2-40B4-BE49-F238E27FC236}">
                  <a16:creationId xmlns:a16="http://schemas.microsoft.com/office/drawing/2014/main" id="{FCA55E1E-1F6A-495E-BB72-15B9B066C8DC}"/>
                </a:ext>
              </a:extLst>
            </p:cNvPr>
            <p:cNvSpPr txBox="1"/>
            <p:nvPr/>
          </p:nvSpPr>
          <p:spPr>
            <a:xfrm>
              <a:off x="304799" y="893073"/>
              <a:ext cx="3752095" cy="307777"/>
            </a:xfrm>
            <a:prstGeom prst="rect">
              <a:avLst/>
            </a:prstGeom>
            <a:noFill/>
          </p:spPr>
          <p:txBody>
            <a:bodyPr wrap="square">
              <a:spAutoFit/>
            </a:bodyPr>
            <a:lstStyle/>
            <a:p>
              <a:r>
                <a:rPr lang="de-DE" sz="1400" b="1">
                  <a:solidFill>
                    <a:schemeClr val="bg1"/>
                  </a:solidFill>
                </a:rPr>
                <a:t>Head Office &amp; Logistikzentrum – Frankfurt (DE)</a:t>
              </a:r>
            </a:p>
          </p:txBody>
        </p:sp>
        <p:sp>
          <p:nvSpPr>
            <p:cNvPr id="61" name="Textfeld 60">
              <a:extLst>
                <a:ext uri="{FF2B5EF4-FFF2-40B4-BE49-F238E27FC236}">
                  <a16:creationId xmlns:a16="http://schemas.microsoft.com/office/drawing/2014/main" id="{793BF233-2FDC-4FFC-BD8D-4151CAD5A0CE}"/>
                </a:ext>
              </a:extLst>
            </p:cNvPr>
            <p:cNvSpPr txBox="1"/>
            <p:nvPr/>
          </p:nvSpPr>
          <p:spPr>
            <a:xfrm>
              <a:off x="283755" y="3020166"/>
              <a:ext cx="3773139" cy="307777"/>
            </a:xfrm>
            <a:prstGeom prst="rect">
              <a:avLst/>
            </a:prstGeom>
            <a:noFill/>
          </p:spPr>
          <p:txBody>
            <a:bodyPr wrap="square">
              <a:spAutoFit/>
            </a:bodyPr>
            <a:lstStyle/>
            <a:p>
              <a:r>
                <a:rPr lang="de-DE" sz="1200"/>
                <a:t> </a:t>
              </a:r>
              <a:r>
                <a:rPr lang="de-DE" sz="1400" b="1">
                  <a:solidFill>
                    <a:schemeClr val="bg1"/>
                  </a:solidFill>
                </a:rPr>
                <a:t>Logistikzentrum – Essen (DE)</a:t>
              </a:r>
            </a:p>
          </p:txBody>
        </p:sp>
      </p:grpSp>
      <p:grpSp>
        <p:nvGrpSpPr>
          <p:cNvPr id="9" name="Gruppieren 8">
            <a:extLst>
              <a:ext uri="{FF2B5EF4-FFF2-40B4-BE49-F238E27FC236}">
                <a16:creationId xmlns:a16="http://schemas.microsoft.com/office/drawing/2014/main" id="{AEF73C59-33C2-4A79-82E2-F29A21DBDB02}"/>
              </a:ext>
            </a:extLst>
          </p:cNvPr>
          <p:cNvGrpSpPr/>
          <p:nvPr/>
        </p:nvGrpSpPr>
        <p:grpSpPr>
          <a:xfrm>
            <a:off x="939056" y="3394828"/>
            <a:ext cx="1681420" cy="1748694"/>
            <a:chOff x="779205" y="2955061"/>
            <a:chExt cx="1970732" cy="2222633"/>
          </a:xfrm>
        </p:grpSpPr>
        <p:pic>
          <p:nvPicPr>
            <p:cNvPr id="10" name="Grafik 9" descr="Ein Bild, das Karte enthält.&#10;&#10;Automatisch generierte Beschreibung">
              <a:extLst>
                <a:ext uri="{FF2B5EF4-FFF2-40B4-BE49-F238E27FC236}">
                  <a16:creationId xmlns:a16="http://schemas.microsoft.com/office/drawing/2014/main" id="{39335FDD-90BB-410C-BB33-7C5CF2D70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205" y="2955061"/>
              <a:ext cx="1970732" cy="2222633"/>
            </a:xfrm>
            <a:prstGeom prst="rect">
              <a:avLst/>
            </a:prstGeom>
          </p:spPr>
        </p:pic>
        <p:sp>
          <p:nvSpPr>
            <p:cNvPr id="11" name="Flussdiagramm: Zusammenführen 10">
              <a:extLst>
                <a:ext uri="{FF2B5EF4-FFF2-40B4-BE49-F238E27FC236}">
                  <a16:creationId xmlns:a16="http://schemas.microsoft.com/office/drawing/2014/main" id="{FBD9C5D1-A09B-4896-824A-D83CF97045D5}"/>
                </a:ext>
              </a:extLst>
            </p:cNvPr>
            <p:cNvSpPr/>
            <p:nvPr/>
          </p:nvSpPr>
          <p:spPr>
            <a:xfrm>
              <a:off x="1419983" y="4269971"/>
              <a:ext cx="92149" cy="83583"/>
            </a:xfrm>
            <a:prstGeom prst="flowChartMerg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highlight>
                  <a:srgbClr val="FF0000"/>
                </a:highlight>
              </a:endParaRPr>
            </a:p>
          </p:txBody>
        </p:sp>
        <p:sp>
          <p:nvSpPr>
            <p:cNvPr id="15" name="Flussdiagramm: Zusammenführen 14">
              <a:extLst>
                <a:ext uri="{FF2B5EF4-FFF2-40B4-BE49-F238E27FC236}">
                  <a16:creationId xmlns:a16="http://schemas.microsoft.com/office/drawing/2014/main" id="{CE0A0E37-BC48-4DCF-AC19-1B94904A3804}"/>
                </a:ext>
              </a:extLst>
            </p:cNvPr>
            <p:cNvSpPr/>
            <p:nvPr/>
          </p:nvSpPr>
          <p:spPr>
            <a:xfrm>
              <a:off x="1133985" y="3940359"/>
              <a:ext cx="92149" cy="83583"/>
            </a:xfrm>
            <a:prstGeom prst="flowChartMerg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highlight>
                  <a:srgbClr val="FF0000"/>
                </a:highlight>
              </a:endParaRPr>
            </a:p>
          </p:txBody>
        </p:sp>
      </p:grpSp>
      <p:sp>
        <p:nvSpPr>
          <p:cNvPr id="33" name="object 12">
            <a:extLst>
              <a:ext uri="{FF2B5EF4-FFF2-40B4-BE49-F238E27FC236}">
                <a16:creationId xmlns:a16="http://schemas.microsoft.com/office/drawing/2014/main" id="{B9276D7F-4F73-4020-A890-9D639C97CFC2}"/>
              </a:ext>
            </a:extLst>
          </p:cNvPr>
          <p:cNvSpPr/>
          <p:nvPr/>
        </p:nvSpPr>
        <p:spPr>
          <a:xfrm>
            <a:off x="304862" y="919853"/>
            <a:ext cx="3233914" cy="2441282"/>
          </a:xfrm>
          <a:custGeom>
            <a:avLst/>
            <a:gdLst/>
            <a:ahLst/>
            <a:cxnLst/>
            <a:rect l="l" t="t" r="r" b="b"/>
            <a:pathLst>
              <a:path w="3915409" h="2642870">
                <a:moveTo>
                  <a:pt x="0" y="0"/>
                </a:moveTo>
                <a:lnTo>
                  <a:pt x="3915156" y="0"/>
                </a:lnTo>
                <a:lnTo>
                  <a:pt x="3915156" y="2642616"/>
                </a:lnTo>
                <a:lnTo>
                  <a:pt x="0" y="2642616"/>
                </a:lnTo>
                <a:lnTo>
                  <a:pt x="0" y="0"/>
                </a:lnTo>
                <a:close/>
              </a:path>
            </a:pathLst>
          </a:custGeom>
          <a:ln w="3175">
            <a:solidFill>
              <a:srgbClr val="A5A5A5"/>
            </a:solidFill>
          </a:ln>
        </p:spPr>
        <p:txBody>
          <a:bodyPr wrap="square" lIns="0" tIns="0" rIns="0" bIns="0" rtlCol="0"/>
          <a:lstStyle/>
          <a:p>
            <a:endParaRPr/>
          </a:p>
        </p:txBody>
      </p:sp>
      <p:sp>
        <p:nvSpPr>
          <p:cNvPr id="35" name="object 18">
            <a:extLst>
              <a:ext uri="{FF2B5EF4-FFF2-40B4-BE49-F238E27FC236}">
                <a16:creationId xmlns:a16="http://schemas.microsoft.com/office/drawing/2014/main" id="{9B860AE3-EAC6-4E75-84B7-C94312CAB7D3}"/>
              </a:ext>
            </a:extLst>
          </p:cNvPr>
          <p:cNvSpPr/>
          <p:nvPr/>
        </p:nvSpPr>
        <p:spPr>
          <a:xfrm>
            <a:off x="310247" y="926223"/>
            <a:ext cx="3228492" cy="288000"/>
          </a:xfrm>
          <a:custGeom>
            <a:avLst/>
            <a:gdLst/>
            <a:ahLst/>
            <a:cxnLst/>
            <a:rect l="l" t="t" r="r" b="b"/>
            <a:pathLst>
              <a:path w="8059420" h="330834">
                <a:moveTo>
                  <a:pt x="0" y="0"/>
                </a:moveTo>
                <a:lnTo>
                  <a:pt x="8058911" y="0"/>
                </a:lnTo>
                <a:lnTo>
                  <a:pt x="8058911" y="330708"/>
                </a:lnTo>
                <a:lnTo>
                  <a:pt x="0" y="330708"/>
                </a:lnTo>
                <a:lnTo>
                  <a:pt x="0" y="0"/>
                </a:lnTo>
                <a:close/>
              </a:path>
            </a:pathLst>
          </a:custGeom>
          <a:solidFill>
            <a:srgbClr val="1A1A1A"/>
          </a:solidFill>
          <a:ln>
            <a:noFill/>
          </a:ln>
        </p:spPr>
        <p:txBody>
          <a:bodyPr wrap="square" lIns="0" tIns="0" rIns="0" bIns="0" rtlCol="0" anchor="t"/>
          <a:lstStyle/>
          <a:p>
            <a:pPr marL="36000"/>
            <a:r>
              <a:rPr lang="de-DE" sz="1400" b="1" spc="10">
                <a:solidFill>
                  <a:srgbClr val="FFFFFF"/>
                </a:solidFill>
                <a:latin typeface="Calibri"/>
                <a:cs typeface="Calibri"/>
              </a:rPr>
              <a:t> </a:t>
            </a:r>
            <a:endParaRPr sz="1400" b="1" spc="10">
              <a:solidFill>
                <a:srgbClr val="FFFFFF"/>
              </a:solidFill>
              <a:latin typeface="Calibri"/>
              <a:cs typeface="Calibri"/>
            </a:endParaRPr>
          </a:p>
        </p:txBody>
      </p:sp>
      <p:sp>
        <p:nvSpPr>
          <p:cNvPr id="37" name="object 18">
            <a:extLst>
              <a:ext uri="{FF2B5EF4-FFF2-40B4-BE49-F238E27FC236}">
                <a16:creationId xmlns:a16="http://schemas.microsoft.com/office/drawing/2014/main" id="{2235A122-97EA-416A-9CBC-C07C27B05FD8}"/>
              </a:ext>
            </a:extLst>
          </p:cNvPr>
          <p:cNvSpPr/>
          <p:nvPr/>
        </p:nvSpPr>
        <p:spPr>
          <a:xfrm>
            <a:off x="364577" y="1272151"/>
            <a:ext cx="3116795" cy="2044748"/>
          </a:xfrm>
          <a:custGeom>
            <a:avLst/>
            <a:gdLst/>
            <a:ahLst/>
            <a:cxnLst/>
            <a:rect l="l" t="t" r="r" b="b"/>
            <a:pathLst>
              <a:path w="3761740" h="2159635">
                <a:moveTo>
                  <a:pt x="0" y="0"/>
                </a:moveTo>
                <a:lnTo>
                  <a:pt x="3761231" y="0"/>
                </a:lnTo>
                <a:lnTo>
                  <a:pt x="3761231" y="2159508"/>
                </a:lnTo>
                <a:lnTo>
                  <a:pt x="0" y="2159508"/>
                </a:lnTo>
                <a:lnTo>
                  <a:pt x="0" y="0"/>
                </a:lnTo>
                <a:close/>
              </a:path>
            </a:pathLst>
          </a:custGeom>
          <a:solidFill>
            <a:srgbClr val="F2F2F2"/>
          </a:solidFill>
        </p:spPr>
        <p:txBody>
          <a:bodyPr wrap="square" lIns="0" tIns="0" rIns="0" bIns="0" rtlCol="0"/>
          <a:lstStyle/>
          <a:p>
            <a:endParaRPr lang="de-DE" sz="1100" b="1"/>
          </a:p>
        </p:txBody>
      </p:sp>
      <p:sp>
        <p:nvSpPr>
          <p:cNvPr id="36" name="Textfeld 35">
            <a:extLst>
              <a:ext uri="{FF2B5EF4-FFF2-40B4-BE49-F238E27FC236}">
                <a16:creationId xmlns:a16="http://schemas.microsoft.com/office/drawing/2014/main" id="{6470679E-035A-4862-8138-2101149FAF58}"/>
              </a:ext>
            </a:extLst>
          </p:cNvPr>
          <p:cNvSpPr txBox="1"/>
          <p:nvPr/>
        </p:nvSpPr>
        <p:spPr>
          <a:xfrm>
            <a:off x="292612" y="1257686"/>
            <a:ext cx="3238398" cy="2055756"/>
          </a:xfrm>
          <a:prstGeom prst="rect">
            <a:avLst/>
          </a:prstGeom>
          <a:noFill/>
        </p:spPr>
        <p:txBody>
          <a:bodyPr wrap="square">
            <a:spAutoFit/>
          </a:bodyPr>
          <a:lstStyle/>
          <a:p>
            <a:pPr marL="77470" marR="76200">
              <a:lnSpc>
                <a:spcPct val="103299"/>
              </a:lnSpc>
              <a:spcBef>
                <a:spcPts val="545"/>
              </a:spcBef>
            </a:pPr>
            <a:r>
              <a:rPr lang="de-DE" sz="1200" spc="10" dirty="0">
                <a:latin typeface="Calibri"/>
                <a:cs typeface="Calibri"/>
              </a:rPr>
              <a:t>Kontrollierender Gesellschafter: </a:t>
            </a:r>
          </a:p>
          <a:p>
            <a:pPr marL="77470" marR="76200">
              <a:lnSpc>
                <a:spcPct val="103299"/>
              </a:lnSpc>
              <a:spcBef>
                <a:spcPts val="545"/>
              </a:spcBef>
            </a:pPr>
            <a:r>
              <a:rPr lang="de-DE" sz="1200" spc="10" dirty="0">
                <a:latin typeface="Calibri"/>
                <a:cs typeface="Calibri"/>
              </a:rPr>
              <a:t>Max Mustermann</a:t>
            </a:r>
          </a:p>
          <a:p>
            <a:pPr marL="77470" marR="76200" algn="just">
              <a:lnSpc>
                <a:spcPct val="103299"/>
              </a:lnSpc>
              <a:spcBef>
                <a:spcPts val="545"/>
              </a:spcBef>
            </a:pPr>
            <a:r>
              <a:rPr lang="de-DE" sz="1200" spc="10" dirty="0">
                <a:latin typeface="Calibri"/>
                <a:cs typeface="Calibri"/>
              </a:rPr>
              <a:t>Geschäftsführer: Max Mustermann</a:t>
            </a:r>
          </a:p>
          <a:p>
            <a:pPr marL="77470" marR="76200" algn="just">
              <a:lnSpc>
                <a:spcPct val="103299"/>
              </a:lnSpc>
              <a:spcBef>
                <a:spcPts val="545"/>
              </a:spcBef>
            </a:pPr>
            <a:r>
              <a:rPr lang="de-DE" sz="1200" spc="10" dirty="0">
                <a:latin typeface="Calibri"/>
                <a:cs typeface="Calibri"/>
              </a:rPr>
              <a:t>Website: </a:t>
            </a:r>
            <a:r>
              <a:rPr lang="de-DE" sz="1200" spc="10" dirty="0" err="1">
                <a:latin typeface="Calibri"/>
                <a:cs typeface="Calibri"/>
              </a:rPr>
              <a:t>www.deliverit.com</a:t>
            </a:r>
            <a:endParaRPr lang="de-DE" sz="1200" spc="10" dirty="0">
              <a:latin typeface="Calibri"/>
              <a:cs typeface="Calibri"/>
            </a:endParaRPr>
          </a:p>
          <a:p>
            <a:pPr marL="77470" marR="76200" algn="just">
              <a:lnSpc>
                <a:spcPct val="103299"/>
              </a:lnSpc>
              <a:spcBef>
                <a:spcPts val="545"/>
              </a:spcBef>
            </a:pPr>
            <a:r>
              <a:rPr lang="de-DE" sz="1200" spc="10" dirty="0">
                <a:latin typeface="Calibri"/>
                <a:cs typeface="Calibri"/>
              </a:rPr>
              <a:t>Mitarbeiter: 101</a:t>
            </a:r>
          </a:p>
          <a:p>
            <a:pPr marL="77470" marR="76200" algn="just">
              <a:lnSpc>
                <a:spcPct val="103299"/>
              </a:lnSpc>
              <a:spcBef>
                <a:spcPts val="545"/>
              </a:spcBef>
            </a:pPr>
            <a:r>
              <a:rPr lang="de-DE" sz="1200" spc="10" dirty="0">
                <a:latin typeface="Calibri"/>
                <a:cs typeface="Calibri"/>
              </a:rPr>
              <a:t>Umsatz GJ2025: 22.479 TEUR</a:t>
            </a:r>
          </a:p>
          <a:p>
            <a:pPr marL="77470" marR="76200" algn="just">
              <a:lnSpc>
                <a:spcPct val="103299"/>
              </a:lnSpc>
              <a:spcBef>
                <a:spcPts val="545"/>
              </a:spcBef>
            </a:pPr>
            <a:r>
              <a:rPr lang="de-DE" sz="1200" spc="10" dirty="0">
                <a:latin typeface="Calibri"/>
                <a:cs typeface="Calibri"/>
              </a:rPr>
              <a:t>EBITDA GJ2025: 1.112 TEUR</a:t>
            </a:r>
          </a:p>
          <a:p>
            <a:pPr marL="77470" marR="76200" algn="just">
              <a:lnSpc>
                <a:spcPct val="103299"/>
              </a:lnSpc>
              <a:spcBef>
                <a:spcPts val="545"/>
              </a:spcBef>
            </a:pPr>
            <a:r>
              <a:rPr lang="de-DE" sz="1200" spc="10" dirty="0">
                <a:latin typeface="Calibri"/>
                <a:cs typeface="Calibri"/>
              </a:rPr>
              <a:t>Nettoverschuldung 2025: 5.340 TEUR</a:t>
            </a:r>
          </a:p>
        </p:txBody>
      </p:sp>
      <p:sp>
        <p:nvSpPr>
          <p:cNvPr id="42" name="Textfeld 41">
            <a:extLst>
              <a:ext uri="{FF2B5EF4-FFF2-40B4-BE49-F238E27FC236}">
                <a16:creationId xmlns:a16="http://schemas.microsoft.com/office/drawing/2014/main" id="{161E6138-39E1-47AB-9243-234084A2782D}"/>
              </a:ext>
            </a:extLst>
          </p:cNvPr>
          <p:cNvSpPr txBox="1"/>
          <p:nvPr/>
        </p:nvSpPr>
        <p:spPr>
          <a:xfrm>
            <a:off x="314416" y="901731"/>
            <a:ext cx="2963649" cy="307777"/>
          </a:xfrm>
          <a:prstGeom prst="rect">
            <a:avLst/>
          </a:prstGeom>
          <a:noFill/>
        </p:spPr>
        <p:txBody>
          <a:bodyPr wrap="square">
            <a:spAutoFit/>
          </a:bodyPr>
          <a:lstStyle/>
          <a:p>
            <a:r>
              <a:rPr lang="de-DE" sz="1400" b="1" spc="10">
                <a:solidFill>
                  <a:srgbClr val="FFFFFF"/>
                </a:solidFill>
                <a:latin typeface="Calibri"/>
                <a:cs typeface="Calibri"/>
              </a:rPr>
              <a:t>Deliverit Logistics GmbH</a:t>
            </a:r>
            <a:endParaRPr lang="de-DE" sz="1400"/>
          </a:p>
        </p:txBody>
      </p:sp>
    </p:spTree>
    <p:extLst>
      <p:ext uri="{BB962C8B-B14F-4D97-AF65-F5344CB8AC3E}">
        <p14:creationId xmlns:p14="http://schemas.microsoft.com/office/powerpoint/2010/main" val="223645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E3017C1-E4D2-4E50-A927-CB56C1AB2BC9}"/>
              </a:ext>
            </a:extLst>
          </p:cNvPr>
          <p:cNvSpPr>
            <a:spLocks noGrp="1"/>
          </p:cNvSpPr>
          <p:nvPr>
            <p:ph type="sldNum" sz="quarter" idx="4"/>
          </p:nvPr>
        </p:nvSpPr>
        <p:spPr>
          <a:xfrm>
            <a:off x="11090495" y="6353463"/>
            <a:ext cx="833320" cy="365125"/>
          </a:xfrm>
        </p:spPr>
        <p:txBody>
          <a:bodyPr/>
          <a:lstStyle/>
          <a:p>
            <a:pPr algn="r"/>
            <a:r>
              <a:rPr lang="de-DE"/>
              <a:t>Seite </a:t>
            </a:r>
            <a:fld id="{67489CC3-7238-444E-A7A9-4B5CBD2CEC7D}" type="slidenum">
              <a:rPr lang="de-DE" smtClean="0"/>
              <a:pPr algn="r"/>
              <a:t>9</a:t>
            </a:fld>
            <a:endParaRPr lang="de-DE"/>
          </a:p>
        </p:txBody>
      </p:sp>
      <p:sp>
        <p:nvSpPr>
          <p:cNvPr id="63" name="object 12">
            <a:extLst>
              <a:ext uri="{FF2B5EF4-FFF2-40B4-BE49-F238E27FC236}">
                <a16:creationId xmlns:a16="http://schemas.microsoft.com/office/drawing/2014/main" id="{E683DC8F-110B-457E-ADCD-08C8A2763871}"/>
              </a:ext>
            </a:extLst>
          </p:cNvPr>
          <p:cNvSpPr/>
          <p:nvPr/>
        </p:nvSpPr>
        <p:spPr>
          <a:xfrm>
            <a:off x="2247898" y="928363"/>
            <a:ext cx="7920000" cy="4917359"/>
          </a:xfrm>
          <a:custGeom>
            <a:avLst/>
            <a:gdLst/>
            <a:ahLst/>
            <a:cxnLst/>
            <a:rect l="l" t="t" r="r" b="b"/>
            <a:pathLst>
              <a:path w="8051800" h="5481955">
                <a:moveTo>
                  <a:pt x="0" y="0"/>
                </a:moveTo>
                <a:lnTo>
                  <a:pt x="8051292" y="0"/>
                </a:lnTo>
                <a:lnTo>
                  <a:pt x="8051292" y="5481827"/>
                </a:lnTo>
                <a:lnTo>
                  <a:pt x="0" y="5481827"/>
                </a:lnTo>
                <a:lnTo>
                  <a:pt x="0" y="0"/>
                </a:lnTo>
                <a:close/>
              </a:path>
            </a:pathLst>
          </a:custGeom>
          <a:ln w="3175">
            <a:solidFill>
              <a:srgbClr val="A5A5A5"/>
            </a:solidFill>
          </a:ln>
        </p:spPr>
        <p:txBody>
          <a:bodyPr wrap="square" lIns="0" tIns="0" rIns="0" bIns="0" rtlCol="0"/>
          <a:lstStyle/>
          <a:p>
            <a:endParaRPr/>
          </a:p>
        </p:txBody>
      </p:sp>
      <p:graphicFrame>
        <p:nvGraphicFramePr>
          <p:cNvPr id="64" name="object 15">
            <a:extLst>
              <a:ext uri="{FF2B5EF4-FFF2-40B4-BE49-F238E27FC236}">
                <a16:creationId xmlns:a16="http://schemas.microsoft.com/office/drawing/2014/main" id="{CAA5639F-EFFF-4E8C-8B90-3730429B4757}"/>
              </a:ext>
            </a:extLst>
          </p:cNvPr>
          <p:cNvGraphicFramePr>
            <a:graphicFrameLocks noGrp="1"/>
          </p:cNvGraphicFramePr>
          <p:nvPr>
            <p:extLst>
              <p:ext uri="{D42A27DB-BD31-4B8C-83A1-F6EECF244321}">
                <p14:modId xmlns:p14="http://schemas.microsoft.com/office/powerpoint/2010/main" val="613337777"/>
              </p:ext>
            </p:extLst>
          </p:nvPr>
        </p:nvGraphicFramePr>
        <p:xfrm>
          <a:off x="2335439" y="998823"/>
          <a:ext cx="7738445" cy="1773350"/>
        </p:xfrm>
        <a:graphic>
          <a:graphicData uri="http://schemas.openxmlformats.org/drawingml/2006/table">
            <a:tbl>
              <a:tblPr firstRow="1" bandRow="1">
                <a:tableStyleId>{2D5ABB26-0587-4C30-8999-92F81FD0307C}</a:tableStyleId>
              </a:tblPr>
              <a:tblGrid>
                <a:gridCol w="1923367">
                  <a:extLst>
                    <a:ext uri="{9D8B030D-6E8A-4147-A177-3AD203B41FA5}">
                      <a16:colId xmlns:a16="http://schemas.microsoft.com/office/drawing/2014/main" val="20000"/>
                    </a:ext>
                  </a:extLst>
                </a:gridCol>
                <a:gridCol w="1951198">
                  <a:extLst>
                    <a:ext uri="{9D8B030D-6E8A-4147-A177-3AD203B41FA5}">
                      <a16:colId xmlns:a16="http://schemas.microsoft.com/office/drawing/2014/main" val="20001"/>
                    </a:ext>
                  </a:extLst>
                </a:gridCol>
                <a:gridCol w="1951198">
                  <a:extLst>
                    <a:ext uri="{9D8B030D-6E8A-4147-A177-3AD203B41FA5}">
                      <a16:colId xmlns:a16="http://schemas.microsoft.com/office/drawing/2014/main" val="20002"/>
                    </a:ext>
                  </a:extLst>
                </a:gridCol>
                <a:gridCol w="1912682">
                  <a:extLst>
                    <a:ext uri="{9D8B030D-6E8A-4147-A177-3AD203B41FA5}">
                      <a16:colId xmlns:a16="http://schemas.microsoft.com/office/drawing/2014/main" val="20003"/>
                    </a:ext>
                  </a:extLst>
                </a:gridCol>
              </a:tblGrid>
              <a:tr h="1773350">
                <a:tc>
                  <a:txBody>
                    <a:bodyPr/>
                    <a:lstStyle/>
                    <a:p>
                      <a:pPr marL="85725" marR="229235" indent="0" algn="ctr" defTabSz="914400" rtl="0" eaLnBrk="1" latinLnBrk="0" hangingPunct="1">
                        <a:lnSpc>
                          <a:spcPct val="103299"/>
                        </a:lnSpc>
                        <a:spcBef>
                          <a:spcPts val="855"/>
                        </a:spcBef>
                      </a:pPr>
                      <a:r>
                        <a:rPr lang="de-DE" sz="1200" kern="1200" spc="10">
                          <a:solidFill>
                            <a:schemeClr val="tx1"/>
                          </a:solidFill>
                          <a:latin typeface="Calibri"/>
                          <a:ea typeface="+mn-ea"/>
                          <a:cs typeface="Calibri"/>
                        </a:rPr>
                        <a:t>Erweiterung der Geschäftstätigkeit um  Luftfrachtverkehre. </a:t>
                      </a:r>
                    </a:p>
                    <a:p>
                      <a:pPr marL="85725" marR="229235" indent="0" algn="ctr" defTabSz="914400" rtl="0" eaLnBrk="1" latinLnBrk="0" hangingPunct="1">
                        <a:lnSpc>
                          <a:spcPct val="103299"/>
                        </a:lnSpc>
                        <a:spcBef>
                          <a:spcPts val="855"/>
                        </a:spcBef>
                      </a:pPr>
                      <a:r>
                        <a:rPr lang="de-DE" sz="1200" kern="1200" spc="10">
                          <a:solidFill>
                            <a:schemeClr val="tx1"/>
                          </a:solidFill>
                          <a:latin typeface="Calibri"/>
                          <a:ea typeface="+mn-ea"/>
                          <a:cs typeface="Calibri"/>
                        </a:rPr>
                        <a:t>Umfirmierung zu „Deliverit Logistics GmbH“</a:t>
                      </a:r>
                    </a:p>
                  </a:txBody>
                  <a:tcPr marL="0" marR="0" marT="0" marB="0" anchor="ctr">
                    <a:lnR w="79248">
                      <a:solidFill>
                        <a:srgbClr val="FFFFFF"/>
                      </a:solidFill>
                      <a:prstDash val="solid"/>
                    </a:lnR>
                    <a:lnB w="76200">
                      <a:solidFill>
                        <a:srgbClr val="162844"/>
                      </a:solidFill>
                      <a:prstDash val="solid"/>
                    </a:lnB>
                    <a:solidFill>
                      <a:srgbClr val="F2F2F2"/>
                    </a:solidFill>
                  </a:tcPr>
                </a:tc>
                <a:tc>
                  <a:txBody>
                    <a:bodyPr/>
                    <a:lstStyle/>
                    <a:p>
                      <a:pPr marL="85725" marR="229235" indent="0" algn="ctr" defTabSz="914400" rtl="0" eaLnBrk="1" latinLnBrk="0" hangingPunct="1">
                        <a:lnSpc>
                          <a:spcPct val="103299"/>
                        </a:lnSpc>
                        <a:spcBef>
                          <a:spcPts val="855"/>
                        </a:spcBef>
                      </a:pPr>
                      <a:r>
                        <a:rPr lang="en-US" sz="1200" kern="1200" spc="10">
                          <a:solidFill>
                            <a:schemeClr val="tx1"/>
                          </a:solidFill>
                          <a:latin typeface="Calibri"/>
                          <a:ea typeface="+mn-ea"/>
                          <a:cs typeface="Calibri"/>
                        </a:rPr>
                        <a:t>Erste Verträge zur Verbringung </a:t>
                      </a:r>
                      <a:r>
                        <a:rPr lang="de-DE" sz="1200" kern="1200" spc="10" noProof="0">
                          <a:solidFill>
                            <a:schemeClr val="tx1"/>
                          </a:solidFill>
                          <a:latin typeface="Calibri"/>
                          <a:ea typeface="+mn-ea"/>
                          <a:cs typeface="Calibri"/>
                        </a:rPr>
                        <a:t>von</a:t>
                      </a:r>
                      <a:r>
                        <a:rPr lang="en-US" sz="1200" kern="1200" spc="10">
                          <a:solidFill>
                            <a:schemeClr val="tx1"/>
                          </a:solidFill>
                          <a:latin typeface="Calibri"/>
                          <a:ea typeface="+mn-ea"/>
                          <a:cs typeface="Calibri"/>
                        </a:rPr>
                        <a:t> Luftfracht mit UPS und der US Airforce.</a:t>
                      </a:r>
                    </a:p>
                  </a:txBody>
                  <a:tcPr marL="0" marR="0" marT="0" marB="0" anchor="ctr">
                    <a:lnL w="79248">
                      <a:solidFill>
                        <a:srgbClr val="FFFFFF"/>
                      </a:solidFill>
                      <a:prstDash val="solid"/>
                    </a:lnL>
                    <a:lnR w="79248">
                      <a:solidFill>
                        <a:srgbClr val="FFFFFF"/>
                      </a:solidFill>
                      <a:prstDash val="solid"/>
                    </a:lnR>
                    <a:lnB w="76200">
                      <a:solidFill>
                        <a:srgbClr val="162844"/>
                      </a:solidFill>
                      <a:prstDash val="solid"/>
                    </a:lnB>
                    <a:solidFill>
                      <a:srgbClr val="F2F2F2"/>
                    </a:solidFill>
                  </a:tcPr>
                </a:tc>
                <a:tc>
                  <a:txBody>
                    <a:bodyPr/>
                    <a:lstStyle/>
                    <a:p>
                      <a:pPr marL="85725" marR="229235" indent="0" algn="ctr" defTabSz="914400" rtl="0" eaLnBrk="1" latinLnBrk="0" hangingPunct="1">
                        <a:lnSpc>
                          <a:spcPct val="103299"/>
                        </a:lnSpc>
                        <a:spcBef>
                          <a:spcPts val="855"/>
                        </a:spcBef>
                      </a:pPr>
                      <a:r>
                        <a:rPr lang="en-US" sz="1200" kern="1200" spc="10">
                          <a:solidFill>
                            <a:schemeClr val="tx1"/>
                          </a:solidFill>
                          <a:latin typeface="Calibri"/>
                          <a:ea typeface="+mn-ea"/>
                          <a:cs typeface="Calibri"/>
                        </a:rPr>
                        <a:t>Erweiterung der Geschäftstätigkeit um Entsorgungslogistik.</a:t>
                      </a:r>
                    </a:p>
                    <a:p>
                      <a:pPr marL="85725" marR="229235" indent="0" algn="ctr" defTabSz="914400" rtl="0" eaLnBrk="1" latinLnBrk="0" hangingPunct="1">
                        <a:lnSpc>
                          <a:spcPct val="103299"/>
                        </a:lnSpc>
                        <a:spcBef>
                          <a:spcPts val="855"/>
                        </a:spcBef>
                      </a:pPr>
                      <a:r>
                        <a:rPr lang="en-US" sz="1200" kern="1200" spc="10">
                          <a:solidFill>
                            <a:schemeClr val="tx1"/>
                          </a:solidFill>
                          <a:latin typeface="Calibri"/>
                          <a:ea typeface="+mn-ea"/>
                          <a:cs typeface="Calibri"/>
                        </a:rPr>
                        <a:t>Eröffnung Standort Essen an A40</a:t>
                      </a:r>
                    </a:p>
                  </a:txBody>
                  <a:tcPr marL="0" marR="0" marT="0" marB="0" anchor="ctr">
                    <a:lnL w="79248">
                      <a:solidFill>
                        <a:srgbClr val="FFFFFF"/>
                      </a:solidFill>
                      <a:prstDash val="solid"/>
                    </a:lnL>
                    <a:lnR w="79247">
                      <a:solidFill>
                        <a:srgbClr val="FFFFFF"/>
                      </a:solidFill>
                      <a:prstDash val="solid"/>
                    </a:lnR>
                    <a:lnB w="76200">
                      <a:solidFill>
                        <a:srgbClr val="162844"/>
                      </a:solidFill>
                      <a:prstDash val="solid"/>
                    </a:lnB>
                    <a:solidFill>
                      <a:srgbClr val="F2F2F2"/>
                    </a:solidFill>
                  </a:tcPr>
                </a:tc>
                <a:tc>
                  <a:txBody>
                    <a:bodyPr/>
                    <a:lstStyle/>
                    <a:p>
                      <a:pPr marL="85725" marR="229235" indent="0" algn="ctr" defTabSz="914400" rtl="0" eaLnBrk="1" latinLnBrk="0" hangingPunct="1">
                        <a:lnSpc>
                          <a:spcPct val="103299"/>
                        </a:lnSpc>
                        <a:spcBef>
                          <a:spcPts val="855"/>
                        </a:spcBef>
                      </a:pPr>
                      <a:endParaRPr sz="1200" kern="1200" spc="10">
                        <a:solidFill>
                          <a:schemeClr val="tx1"/>
                        </a:solidFill>
                        <a:latin typeface="Calibri"/>
                        <a:ea typeface="+mn-ea"/>
                        <a:cs typeface="Calibri"/>
                      </a:endParaRPr>
                    </a:p>
                  </a:txBody>
                  <a:tcPr marL="0" marR="0" marT="0" marB="0" anchor="ctr">
                    <a:lnL w="79247">
                      <a:solidFill>
                        <a:srgbClr val="FFFFFF"/>
                      </a:solidFill>
                      <a:prstDash val="solid"/>
                    </a:lnL>
                    <a:lnB w="76200">
                      <a:solidFill>
                        <a:srgbClr val="162844"/>
                      </a:solidFill>
                      <a:prstDash val="solid"/>
                    </a:lnB>
                    <a:solidFill>
                      <a:srgbClr val="F2F2F2"/>
                    </a:solidFill>
                  </a:tcPr>
                </a:tc>
                <a:extLst>
                  <a:ext uri="{0D108BD9-81ED-4DB2-BD59-A6C34878D82A}">
                    <a16:rowId xmlns:a16="http://schemas.microsoft.com/office/drawing/2014/main" val="10000"/>
                  </a:ext>
                </a:extLst>
              </a:tr>
            </a:tbl>
          </a:graphicData>
        </a:graphic>
      </p:graphicFrame>
      <p:graphicFrame>
        <p:nvGraphicFramePr>
          <p:cNvPr id="65" name="object 16">
            <a:extLst>
              <a:ext uri="{FF2B5EF4-FFF2-40B4-BE49-F238E27FC236}">
                <a16:creationId xmlns:a16="http://schemas.microsoft.com/office/drawing/2014/main" id="{97966EA8-3912-4A1E-9AB0-35497AC25E5B}"/>
              </a:ext>
            </a:extLst>
          </p:cNvPr>
          <p:cNvGraphicFramePr>
            <a:graphicFrameLocks noGrp="1"/>
          </p:cNvGraphicFramePr>
          <p:nvPr>
            <p:extLst>
              <p:ext uri="{D42A27DB-BD31-4B8C-83A1-F6EECF244321}">
                <p14:modId xmlns:p14="http://schemas.microsoft.com/office/powerpoint/2010/main" val="1133944526"/>
              </p:ext>
            </p:extLst>
          </p:nvPr>
        </p:nvGraphicFramePr>
        <p:xfrm>
          <a:off x="2346361" y="3998859"/>
          <a:ext cx="7727760" cy="1773350"/>
        </p:xfrm>
        <a:graphic>
          <a:graphicData uri="http://schemas.openxmlformats.org/drawingml/2006/table">
            <a:tbl>
              <a:tblPr firstRow="1" bandRow="1">
                <a:tableStyleId>{2D5ABB26-0587-4C30-8999-92F81FD0307C}</a:tableStyleId>
              </a:tblPr>
              <a:tblGrid>
                <a:gridCol w="2244689">
                  <a:extLst>
                    <a:ext uri="{9D8B030D-6E8A-4147-A177-3AD203B41FA5}">
                      <a16:colId xmlns:a16="http://schemas.microsoft.com/office/drawing/2014/main" val="20000"/>
                    </a:ext>
                  </a:extLst>
                </a:gridCol>
                <a:gridCol w="1619191">
                  <a:extLst>
                    <a:ext uri="{9D8B030D-6E8A-4147-A177-3AD203B41FA5}">
                      <a16:colId xmlns:a16="http://schemas.microsoft.com/office/drawing/2014/main" val="20001"/>
                    </a:ext>
                  </a:extLst>
                </a:gridCol>
                <a:gridCol w="1951198">
                  <a:extLst>
                    <a:ext uri="{9D8B030D-6E8A-4147-A177-3AD203B41FA5}">
                      <a16:colId xmlns:a16="http://schemas.microsoft.com/office/drawing/2014/main" val="20002"/>
                    </a:ext>
                  </a:extLst>
                </a:gridCol>
                <a:gridCol w="1912682">
                  <a:extLst>
                    <a:ext uri="{9D8B030D-6E8A-4147-A177-3AD203B41FA5}">
                      <a16:colId xmlns:a16="http://schemas.microsoft.com/office/drawing/2014/main" val="20003"/>
                    </a:ext>
                  </a:extLst>
                </a:gridCol>
              </a:tblGrid>
              <a:tr h="1773350">
                <a:tc>
                  <a:txBody>
                    <a:bodyPr/>
                    <a:lstStyle/>
                    <a:p>
                      <a:pPr>
                        <a:lnSpc>
                          <a:spcPct val="100000"/>
                        </a:lnSpc>
                      </a:pPr>
                      <a:endParaRPr sz="1050">
                        <a:latin typeface="Times New Roman"/>
                        <a:cs typeface="Times New Roman"/>
                      </a:endParaRPr>
                    </a:p>
                  </a:txBody>
                  <a:tcPr marL="0" marR="0" marT="0" marB="0" anchor="ctr">
                    <a:lnR w="79248">
                      <a:solidFill>
                        <a:srgbClr val="FFFFFF"/>
                      </a:solidFill>
                      <a:prstDash val="solid"/>
                    </a:lnR>
                    <a:lnT w="76200">
                      <a:solidFill>
                        <a:srgbClr val="162844"/>
                      </a:solidFill>
                      <a:prstDash val="solid"/>
                    </a:lnT>
                    <a:solidFill>
                      <a:srgbClr val="F2F2F2"/>
                    </a:solidFill>
                  </a:tcPr>
                </a:tc>
                <a:tc>
                  <a:txBody>
                    <a:bodyPr/>
                    <a:lstStyle/>
                    <a:p>
                      <a:pPr>
                        <a:lnSpc>
                          <a:spcPct val="100000"/>
                        </a:lnSpc>
                        <a:spcBef>
                          <a:spcPts val="45"/>
                        </a:spcBef>
                      </a:pPr>
                      <a:endParaRPr sz="1050">
                        <a:latin typeface="Times New Roman"/>
                        <a:cs typeface="Times New Roman"/>
                      </a:endParaRPr>
                    </a:p>
                  </a:txBody>
                  <a:tcPr marL="0" marR="0" marT="5715" marB="0">
                    <a:lnL w="79248">
                      <a:solidFill>
                        <a:srgbClr val="FFFFFF"/>
                      </a:solidFill>
                      <a:prstDash val="solid"/>
                    </a:lnL>
                    <a:lnR w="79248">
                      <a:solidFill>
                        <a:srgbClr val="FFFFFF"/>
                      </a:solidFill>
                      <a:prstDash val="solid"/>
                    </a:lnR>
                    <a:lnT w="76200">
                      <a:solidFill>
                        <a:srgbClr val="162844"/>
                      </a:solidFill>
                      <a:prstDash val="solid"/>
                    </a:lnT>
                    <a:solidFill>
                      <a:srgbClr val="F2F2F2"/>
                    </a:solidFill>
                  </a:tcPr>
                </a:tc>
                <a:tc>
                  <a:txBody>
                    <a:bodyPr/>
                    <a:lstStyle/>
                    <a:p>
                      <a:pPr>
                        <a:lnSpc>
                          <a:spcPct val="100000"/>
                        </a:lnSpc>
                      </a:pPr>
                      <a:endParaRPr sz="1050">
                        <a:latin typeface="Times New Roman"/>
                        <a:cs typeface="Times New Roman"/>
                      </a:endParaRPr>
                    </a:p>
                    <a:p>
                      <a:pPr>
                        <a:lnSpc>
                          <a:spcPct val="100000"/>
                        </a:lnSpc>
                        <a:spcBef>
                          <a:spcPts val="5"/>
                        </a:spcBef>
                      </a:pPr>
                      <a:endParaRPr lang="de-DE" sz="1050">
                        <a:latin typeface="Times New Roman"/>
                        <a:cs typeface="Times New Roman"/>
                      </a:endParaRPr>
                    </a:p>
                  </a:txBody>
                  <a:tcPr marL="0" marR="0" marT="0" marB="0">
                    <a:lnL w="79248">
                      <a:solidFill>
                        <a:srgbClr val="FFFFFF"/>
                      </a:solidFill>
                      <a:prstDash val="solid"/>
                    </a:lnL>
                    <a:lnR w="79247">
                      <a:solidFill>
                        <a:srgbClr val="FFFFFF"/>
                      </a:solidFill>
                      <a:prstDash val="solid"/>
                    </a:lnR>
                    <a:lnT w="76200">
                      <a:solidFill>
                        <a:srgbClr val="162844"/>
                      </a:solidFill>
                      <a:prstDash val="solid"/>
                    </a:lnT>
                    <a:solidFill>
                      <a:srgbClr val="F2F2F2"/>
                    </a:solidFill>
                  </a:tcPr>
                </a:tc>
                <a:tc>
                  <a:txBody>
                    <a:bodyPr/>
                    <a:lstStyle/>
                    <a:p>
                      <a:pPr>
                        <a:lnSpc>
                          <a:spcPct val="100000"/>
                        </a:lnSpc>
                        <a:spcBef>
                          <a:spcPts val="35"/>
                        </a:spcBef>
                      </a:pPr>
                      <a:endParaRPr lang="de-DE" sz="1050" dirty="0">
                        <a:latin typeface="Times New Roman"/>
                        <a:cs typeface="Times New Roman"/>
                      </a:endParaRPr>
                    </a:p>
                  </a:txBody>
                  <a:tcPr marL="0" marR="0" marT="0" marB="0">
                    <a:lnL w="79247">
                      <a:solidFill>
                        <a:srgbClr val="FFFFFF"/>
                      </a:solidFill>
                      <a:prstDash val="solid"/>
                    </a:lnL>
                    <a:lnT w="76200">
                      <a:solidFill>
                        <a:srgbClr val="162844"/>
                      </a:solidFill>
                      <a:prstDash val="solid"/>
                    </a:lnT>
                    <a:solidFill>
                      <a:srgbClr val="F2F2F2"/>
                    </a:solidFill>
                  </a:tcPr>
                </a:tc>
                <a:extLst>
                  <a:ext uri="{0D108BD9-81ED-4DB2-BD59-A6C34878D82A}">
                    <a16:rowId xmlns:a16="http://schemas.microsoft.com/office/drawing/2014/main" val="10000"/>
                  </a:ext>
                </a:extLst>
              </a:tr>
            </a:tbl>
          </a:graphicData>
        </a:graphic>
      </p:graphicFrame>
      <p:sp>
        <p:nvSpPr>
          <p:cNvPr id="66" name="object 17">
            <a:extLst>
              <a:ext uri="{FF2B5EF4-FFF2-40B4-BE49-F238E27FC236}">
                <a16:creationId xmlns:a16="http://schemas.microsoft.com/office/drawing/2014/main" id="{12F606F0-07DF-4053-8BA1-A74B72C8AABF}"/>
              </a:ext>
            </a:extLst>
          </p:cNvPr>
          <p:cNvSpPr/>
          <p:nvPr/>
        </p:nvSpPr>
        <p:spPr>
          <a:xfrm>
            <a:off x="2845417" y="3566546"/>
            <a:ext cx="501311" cy="360000"/>
          </a:xfrm>
          <a:custGeom>
            <a:avLst/>
            <a:gdLst/>
            <a:ahLst/>
            <a:cxnLst/>
            <a:rect l="l" t="t" r="r" b="b"/>
            <a:pathLst>
              <a:path w="512445" h="894714">
                <a:moveTo>
                  <a:pt x="9144" y="41148"/>
                </a:moveTo>
                <a:lnTo>
                  <a:pt x="0" y="41148"/>
                </a:lnTo>
                <a:lnTo>
                  <a:pt x="0" y="0"/>
                </a:lnTo>
                <a:lnTo>
                  <a:pt x="9144" y="0"/>
                </a:lnTo>
                <a:lnTo>
                  <a:pt x="9144" y="41148"/>
                </a:lnTo>
                <a:close/>
              </a:path>
              <a:path w="512445" h="894714">
                <a:moveTo>
                  <a:pt x="9144" y="112776"/>
                </a:moveTo>
                <a:lnTo>
                  <a:pt x="0" y="112776"/>
                </a:lnTo>
                <a:lnTo>
                  <a:pt x="0" y="71628"/>
                </a:lnTo>
                <a:lnTo>
                  <a:pt x="9144" y="71628"/>
                </a:lnTo>
                <a:lnTo>
                  <a:pt x="9144" y="112776"/>
                </a:lnTo>
                <a:close/>
              </a:path>
              <a:path w="512445" h="894714">
                <a:moveTo>
                  <a:pt x="9144" y="185928"/>
                </a:moveTo>
                <a:lnTo>
                  <a:pt x="0" y="185928"/>
                </a:lnTo>
                <a:lnTo>
                  <a:pt x="0" y="144780"/>
                </a:lnTo>
                <a:lnTo>
                  <a:pt x="9144" y="144780"/>
                </a:lnTo>
                <a:lnTo>
                  <a:pt x="9144" y="185928"/>
                </a:lnTo>
                <a:close/>
              </a:path>
              <a:path w="512445" h="894714">
                <a:moveTo>
                  <a:pt x="9144" y="257556"/>
                </a:moveTo>
                <a:lnTo>
                  <a:pt x="0" y="257556"/>
                </a:lnTo>
                <a:lnTo>
                  <a:pt x="0" y="216407"/>
                </a:lnTo>
                <a:lnTo>
                  <a:pt x="9144" y="216407"/>
                </a:lnTo>
                <a:lnTo>
                  <a:pt x="9144" y="257556"/>
                </a:lnTo>
                <a:close/>
              </a:path>
              <a:path w="512445" h="894714">
                <a:moveTo>
                  <a:pt x="9144" y="329184"/>
                </a:moveTo>
                <a:lnTo>
                  <a:pt x="0" y="329184"/>
                </a:lnTo>
                <a:lnTo>
                  <a:pt x="0" y="288036"/>
                </a:lnTo>
                <a:lnTo>
                  <a:pt x="9144" y="288036"/>
                </a:lnTo>
                <a:lnTo>
                  <a:pt x="9144" y="329184"/>
                </a:lnTo>
                <a:close/>
              </a:path>
              <a:path w="512445" h="894714">
                <a:moveTo>
                  <a:pt x="9144" y="400812"/>
                </a:moveTo>
                <a:lnTo>
                  <a:pt x="0" y="400812"/>
                </a:lnTo>
                <a:lnTo>
                  <a:pt x="0" y="359663"/>
                </a:lnTo>
                <a:lnTo>
                  <a:pt x="9144" y="359663"/>
                </a:lnTo>
                <a:lnTo>
                  <a:pt x="9144" y="400812"/>
                </a:lnTo>
                <a:close/>
              </a:path>
              <a:path w="512445" h="894714">
                <a:moveTo>
                  <a:pt x="30480" y="452628"/>
                </a:moveTo>
                <a:lnTo>
                  <a:pt x="1524" y="452628"/>
                </a:lnTo>
                <a:lnTo>
                  <a:pt x="0" y="449580"/>
                </a:lnTo>
                <a:lnTo>
                  <a:pt x="0" y="431292"/>
                </a:lnTo>
                <a:lnTo>
                  <a:pt x="9144" y="431292"/>
                </a:lnTo>
                <a:lnTo>
                  <a:pt x="9144" y="441960"/>
                </a:lnTo>
                <a:lnTo>
                  <a:pt x="4572" y="441960"/>
                </a:lnTo>
                <a:lnTo>
                  <a:pt x="9144" y="446532"/>
                </a:lnTo>
                <a:lnTo>
                  <a:pt x="30480" y="446532"/>
                </a:lnTo>
                <a:lnTo>
                  <a:pt x="30480" y="452628"/>
                </a:lnTo>
                <a:close/>
              </a:path>
              <a:path w="512445" h="894714">
                <a:moveTo>
                  <a:pt x="9144" y="446532"/>
                </a:moveTo>
                <a:lnTo>
                  <a:pt x="4572" y="441960"/>
                </a:lnTo>
                <a:lnTo>
                  <a:pt x="9144" y="441960"/>
                </a:lnTo>
                <a:lnTo>
                  <a:pt x="9144" y="446532"/>
                </a:lnTo>
                <a:close/>
              </a:path>
              <a:path w="512445" h="894714">
                <a:moveTo>
                  <a:pt x="30480" y="446532"/>
                </a:moveTo>
                <a:lnTo>
                  <a:pt x="9144" y="446532"/>
                </a:lnTo>
                <a:lnTo>
                  <a:pt x="9144" y="441960"/>
                </a:lnTo>
                <a:lnTo>
                  <a:pt x="30480" y="441960"/>
                </a:lnTo>
                <a:lnTo>
                  <a:pt x="30480" y="446532"/>
                </a:lnTo>
                <a:close/>
              </a:path>
              <a:path w="512445" h="894714">
                <a:moveTo>
                  <a:pt x="102108" y="452628"/>
                </a:moveTo>
                <a:lnTo>
                  <a:pt x="60960" y="452628"/>
                </a:lnTo>
                <a:lnTo>
                  <a:pt x="60960" y="441960"/>
                </a:lnTo>
                <a:lnTo>
                  <a:pt x="102108" y="441960"/>
                </a:lnTo>
                <a:lnTo>
                  <a:pt x="102108" y="452628"/>
                </a:lnTo>
                <a:close/>
              </a:path>
              <a:path w="512445" h="894714">
                <a:moveTo>
                  <a:pt x="173736" y="452628"/>
                </a:moveTo>
                <a:lnTo>
                  <a:pt x="132588" y="452628"/>
                </a:lnTo>
                <a:lnTo>
                  <a:pt x="132588" y="441960"/>
                </a:lnTo>
                <a:lnTo>
                  <a:pt x="173736" y="441960"/>
                </a:lnTo>
                <a:lnTo>
                  <a:pt x="173736" y="452628"/>
                </a:lnTo>
                <a:close/>
              </a:path>
              <a:path w="512445" h="894714">
                <a:moveTo>
                  <a:pt x="246888" y="452628"/>
                </a:moveTo>
                <a:lnTo>
                  <a:pt x="205740" y="452628"/>
                </a:lnTo>
                <a:lnTo>
                  <a:pt x="205740" y="441960"/>
                </a:lnTo>
                <a:lnTo>
                  <a:pt x="246888" y="441960"/>
                </a:lnTo>
                <a:lnTo>
                  <a:pt x="246888" y="452628"/>
                </a:lnTo>
                <a:close/>
              </a:path>
              <a:path w="512445" h="894714">
                <a:moveTo>
                  <a:pt x="318515" y="452628"/>
                </a:moveTo>
                <a:lnTo>
                  <a:pt x="277368" y="452628"/>
                </a:lnTo>
                <a:lnTo>
                  <a:pt x="277368" y="441960"/>
                </a:lnTo>
                <a:lnTo>
                  <a:pt x="318515" y="441960"/>
                </a:lnTo>
                <a:lnTo>
                  <a:pt x="318515" y="452628"/>
                </a:lnTo>
                <a:close/>
              </a:path>
              <a:path w="512445" h="894714">
                <a:moveTo>
                  <a:pt x="390144" y="452628"/>
                </a:moveTo>
                <a:lnTo>
                  <a:pt x="348996" y="452628"/>
                </a:lnTo>
                <a:lnTo>
                  <a:pt x="348996" y="441960"/>
                </a:lnTo>
                <a:lnTo>
                  <a:pt x="390144" y="441960"/>
                </a:lnTo>
                <a:lnTo>
                  <a:pt x="390144" y="452628"/>
                </a:lnTo>
                <a:close/>
              </a:path>
              <a:path w="512445" h="894714">
                <a:moveTo>
                  <a:pt x="461772" y="452628"/>
                </a:moveTo>
                <a:lnTo>
                  <a:pt x="420624" y="452628"/>
                </a:lnTo>
                <a:lnTo>
                  <a:pt x="420624" y="441960"/>
                </a:lnTo>
                <a:lnTo>
                  <a:pt x="461772" y="441960"/>
                </a:lnTo>
                <a:lnTo>
                  <a:pt x="461772" y="452628"/>
                </a:lnTo>
                <a:close/>
              </a:path>
              <a:path w="512445" h="894714">
                <a:moveTo>
                  <a:pt x="475487" y="510539"/>
                </a:moveTo>
                <a:lnTo>
                  <a:pt x="464820" y="510539"/>
                </a:lnTo>
                <a:lnTo>
                  <a:pt x="464820" y="469392"/>
                </a:lnTo>
                <a:lnTo>
                  <a:pt x="475487" y="469392"/>
                </a:lnTo>
                <a:lnTo>
                  <a:pt x="475487" y="510539"/>
                </a:lnTo>
                <a:close/>
              </a:path>
              <a:path w="512445" h="894714">
                <a:moveTo>
                  <a:pt x="475487" y="582168"/>
                </a:moveTo>
                <a:lnTo>
                  <a:pt x="464820" y="582168"/>
                </a:lnTo>
                <a:lnTo>
                  <a:pt x="464820" y="541020"/>
                </a:lnTo>
                <a:lnTo>
                  <a:pt x="475487" y="541020"/>
                </a:lnTo>
                <a:lnTo>
                  <a:pt x="475487" y="582168"/>
                </a:lnTo>
                <a:close/>
              </a:path>
              <a:path w="512445" h="894714">
                <a:moveTo>
                  <a:pt x="475487" y="653796"/>
                </a:moveTo>
                <a:lnTo>
                  <a:pt x="464820" y="653796"/>
                </a:lnTo>
                <a:lnTo>
                  <a:pt x="464820" y="612648"/>
                </a:lnTo>
                <a:lnTo>
                  <a:pt x="475487" y="612648"/>
                </a:lnTo>
                <a:lnTo>
                  <a:pt x="475487" y="653796"/>
                </a:lnTo>
                <a:close/>
              </a:path>
              <a:path w="512445" h="894714">
                <a:moveTo>
                  <a:pt x="475487" y="726948"/>
                </a:moveTo>
                <a:lnTo>
                  <a:pt x="464820" y="726948"/>
                </a:lnTo>
                <a:lnTo>
                  <a:pt x="464820" y="685800"/>
                </a:lnTo>
                <a:lnTo>
                  <a:pt x="475487" y="685800"/>
                </a:lnTo>
                <a:lnTo>
                  <a:pt x="475487" y="726948"/>
                </a:lnTo>
                <a:close/>
              </a:path>
              <a:path w="512445" h="894714">
                <a:moveTo>
                  <a:pt x="475487" y="798575"/>
                </a:moveTo>
                <a:lnTo>
                  <a:pt x="464820" y="798575"/>
                </a:lnTo>
                <a:lnTo>
                  <a:pt x="464820" y="757427"/>
                </a:lnTo>
                <a:lnTo>
                  <a:pt x="475487" y="757427"/>
                </a:lnTo>
                <a:lnTo>
                  <a:pt x="475487" y="798575"/>
                </a:lnTo>
                <a:close/>
              </a:path>
              <a:path w="512445" h="894714">
                <a:moveTo>
                  <a:pt x="470916" y="894588"/>
                </a:moveTo>
                <a:lnTo>
                  <a:pt x="429768" y="812292"/>
                </a:lnTo>
                <a:lnTo>
                  <a:pt x="512063" y="812292"/>
                </a:lnTo>
                <a:lnTo>
                  <a:pt x="470916" y="894588"/>
                </a:lnTo>
                <a:close/>
              </a:path>
            </a:pathLst>
          </a:custGeom>
          <a:solidFill>
            <a:srgbClr val="162844"/>
          </a:solidFill>
        </p:spPr>
        <p:txBody>
          <a:bodyPr wrap="square" lIns="0" tIns="0" rIns="0" bIns="0" rtlCol="0"/>
          <a:lstStyle/>
          <a:p>
            <a:endParaRPr/>
          </a:p>
        </p:txBody>
      </p:sp>
      <p:sp>
        <p:nvSpPr>
          <p:cNvPr id="67" name="object 18">
            <a:extLst>
              <a:ext uri="{FF2B5EF4-FFF2-40B4-BE49-F238E27FC236}">
                <a16:creationId xmlns:a16="http://schemas.microsoft.com/office/drawing/2014/main" id="{3C4D89CD-DC1D-4017-A6FD-1BF8F3A35115}"/>
              </a:ext>
            </a:extLst>
          </p:cNvPr>
          <p:cNvSpPr/>
          <p:nvPr/>
        </p:nvSpPr>
        <p:spPr>
          <a:xfrm>
            <a:off x="3282805" y="2859029"/>
            <a:ext cx="1236193" cy="360000"/>
          </a:xfrm>
          <a:custGeom>
            <a:avLst/>
            <a:gdLst/>
            <a:ahLst/>
            <a:cxnLst/>
            <a:rect l="l" t="t" r="r" b="b"/>
            <a:pathLst>
              <a:path w="1263650" h="828039">
                <a:moveTo>
                  <a:pt x="1263396" y="827531"/>
                </a:moveTo>
                <a:lnTo>
                  <a:pt x="1252728" y="827531"/>
                </a:lnTo>
                <a:lnTo>
                  <a:pt x="1252728" y="786383"/>
                </a:lnTo>
                <a:lnTo>
                  <a:pt x="1263396" y="786383"/>
                </a:lnTo>
                <a:lnTo>
                  <a:pt x="1263396" y="827531"/>
                </a:lnTo>
                <a:close/>
              </a:path>
              <a:path w="1263650" h="828039">
                <a:moveTo>
                  <a:pt x="1263396" y="755903"/>
                </a:moveTo>
                <a:lnTo>
                  <a:pt x="1252728" y="755903"/>
                </a:lnTo>
                <a:lnTo>
                  <a:pt x="1252728" y="714755"/>
                </a:lnTo>
                <a:lnTo>
                  <a:pt x="1263396" y="714755"/>
                </a:lnTo>
                <a:lnTo>
                  <a:pt x="1263396" y="755903"/>
                </a:lnTo>
                <a:close/>
              </a:path>
              <a:path w="1263650" h="828039">
                <a:moveTo>
                  <a:pt x="1263396" y="682751"/>
                </a:moveTo>
                <a:lnTo>
                  <a:pt x="1252728" y="682751"/>
                </a:lnTo>
                <a:lnTo>
                  <a:pt x="1252728" y="641603"/>
                </a:lnTo>
                <a:lnTo>
                  <a:pt x="1263396" y="641603"/>
                </a:lnTo>
                <a:lnTo>
                  <a:pt x="1263396" y="682751"/>
                </a:lnTo>
                <a:close/>
              </a:path>
              <a:path w="1263650" h="828039">
                <a:moveTo>
                  <a:pt x="1263396" y="611123"/>
                </a:moveTo>
                <a:lnTo>
                  <a:pt x="1252728" y="611123"/>
                </a:lnTo>
                <a:lnTo>
                  <a:pt x="1252728" y="569975"/>
                </a:lnTo>
                <a:lnTo>
                  <a:pt x="1263396" y="569975"/>
                </a:lnTo>
                <a:lnTo>
                  <a:pt x="1263396" y="611123"/>
                </a:lnTo>
                <a:close/>
              </a:path>
              <a:path w="1263650" h="828039">
                <a:moveTo>
                  <a:pt x="1263396" y="539495"/>
                </a:moveTo>
                <a:lnTo>
                  <a:pt x="1252728" y="539495"/>
                </a:lnTo>
                <a:lnTo>
                  <a:pt x="1252728" y="498347"/>
                </a:lnTo>
                <a:lnTo>
                  <a:pt x="1263396" y="498347"/>
                </a:lnTo>
                <a:lnTo>
                  <a:pt x="1263396" y="539495"/>
                </a:lnTo>
                <a:close/>
              </a:path>
              <a:path w="1263650" h="828039">
                <a:moveTo>
                  <a:pt x="1263396" y="467868"/>
                </a:moveTo>
                <a:lnTo>
                  <a:pt x="1252728" y="467868"/>
                </a:lnTo>
                <a:lnTo>
                  <a:pt x="1252728" y="426719"/>
                </a:lnTo>
                <a:lnTo>
                  <a:pt x="1263396" y="426719"/>
                </a:lnTo>
                <a:lnTo>
                  <a:pt x="1263396" y="467868"/>
                </a:lnTo>
                <a:close/>
              </a:path>
              <a:path w="1263650" h="828039">
                <a:moveTo>
                  <a:pt x="1239012" y="419099"/>
                </a:moveTo>
                <a:lnTo>
                  <a:pt x="1197864" y="419099"/>
                </a:lnTo>
                <a:lnTo>
                  <a:pt x="1197864" y="408431"/>
                </a:lnTo>
                <a:lnTo>
                  <a:pt x="1239012" y="408431"/>
                </a:lnTo>
                <a:lnTo>
                  <a:pt x="1239012" y="419099"/>
                </a:lnTo>
                <a:close/>
              </a:path>
              <a:path w="1263650" h="828039">
                <a:moveTo>
                  <a:pt x="1167384" y="419099"/>
                </a:moveTo>
                <a:lnTo>
                  <a:pt x="1126236" y="419099"/>
                </a:lnTo>
                <a:lnTo>
                  <a:pt x="1126236" y="408431"/>
                </a:lnTo>
                <a:lnTo>
                  <a:pt x="1167384" y="408431"/>
                </a:lnTo>
                <a:lnTo>
                  <a:pt x="1167384" y="419099"/>
                </a:lnTo>
                <a:close/>
              </a:path>
              <a:path w="1263650" h="828039">
                <a:moveTo>
                  <a:pt x="1095756" y="419099"/>
                </a:moveTo>
                <a:lnTo>
                  <a:pt x="1054608" y="419099"/>
                </a:lnTo>
                <a:lnTo>
                  <a:pt x="1054608" y="408431"/>
                </a:lnTo>
                <a:lnTo>
                  <a:pt x="1095756" y="408431"/>
                </a:lnTo>
                <a:lnTo>
                  <a:pt x="1095756" y="419099"/>
                </a:lnTo>
                <a:close/>
              </a:path>
              <a:path w="1263650" h="828039">
                <a:moveTo>
                  <a:pt x="1024128" y="419099"/>
                </a:moveTo>
                <a:lnTo>
                  <a:pt x="982980" y="419099"/>
                </a:lnTo>
                <a:lnTo>
                  <a:pt x="982980" y="408431"/>
                </a:lnTo>
                <a:lnTo>
                  <a:pt x="1024128" y="408431"/>
                </a:lnTo>
                <a:lnTo>
                  <a:pt x="1024128" y="419099"/>
                </a:lnTo>
                <a:close/>
              </a:path>
              <a:path w="1263650" h="828039">
                <a:moveTo>
                  <a:pt x="952500" y="419099"/>
                </a:moveTo>
                <a:lnTo>
                  <a:pt x="911352" y="419099"/>
                </a:lnTo>
                <a:lnTo>
                  <a:pt x="911352" y="408431"/>
                </a:lnTo>
                <a:lnTo>
                  <a:pt x="952500" y="408431"/>
                </a:lnTo>
                <a:lnTo>
                  <a:pt x="952500" y="419099"/>
                </a:lnTo>
                <a:close/>
              </a:path>
              <a:path w="1263650" h="828039">
                <a:moveTo>
                  <a:pt x="879348" y="419099"/>
                </a:moveTo>
                <a:lnTo>
                  <a:pt x="838200" y="419099"/>
                </a:lnTo>
                <a:lnTo>
                  <a:pt x="838200" y="408431"/>
                </a:lnTo>
                <a:lnTo>
                  <a:pt x="879348" y="408431"/>
                </a:lnTo>
                <a:lnTo>
                  <a:pt x="879348" y="419099"/>
                </a:lnTo>
                <a:close/>
              </a:path>
              <a:path w="1263650" h="828039">
                <a:moveTo>
                  <a:pt x="807720" y="419099"/>
                </a:moveTo>
                <a:lnTo>
                  <a:pt x="766572" y="419099"/>
                </a:lnTo>
                <a:lnTo>
                  <a:pt x="766572" y="408431"/>
                </a:lnTo>
                <a:lnTo>
                  <a:pt x="807720" y="408431"/>
                </a:lnTo>
                <a:lnTo>
                  <a:pt x="807720" y="419099"/>
                </a:lnTo>
                <a:close/>
              </a:path>
              <a:path w="1263650" h="828039">
                <a:moveTo>
                  <a:pt x="736092" y="419099"/>
                </a:moveTo>
                <a:lnTo>
                  <a:pt x="694944" y="419099"/>
                </a:lnTo>
                <a:lnTo>
                  <a:pt x="694944" y="408431"/>
                </a:lnTo>
                <a:lnTo>
                  <a:pt x="736092" y="408431"/>
                </a:lnTo>
                <a:lnTo>
                  <a:pt x="736092" y="419099"/>
                </a:lnTo>
                <a:close/>
              </a:path>
              <a:path w="1263650" h="828039">
                <a:moveTo>
                  <a:pt x="664464" y="419099"/>
                </a:moveTo>
                <a:lnTo>
                  <a:pt x="623316" y="419099"/>
                </a:lnTo>
                <a:lnTo>
                  <a:pt x="623316" y="408431"/>
                </a:lnTo>
                <a:lnTo>
                  <a:pt x="664464" y="408431"/>
                </a:lnTo>
                <a:lnTo>
                  <a:pt x="664464" y="419099"/>
                </a:lnTo>
                <a:close/>
              </a:path>
              <a:path w="1263650" h="828039">
                <a:moveTo>
                  <a:pt x="591312" y="419099"/>
                </a:moveTo>
                <a:lnTo>
                  <a:pt x="550164" y="419099"/>
                </a:lnTo>
                <a:lnTo>
                  <a:pt x="550164" y="408431"/>
                </a:lnTo>
                <a:lnTo>
                  <a:pt x="591312" y="408431"/>
                </a:lnTo>
                <a:lnTo>
                  <a:pt x="591312" y="419099"/>
                </a:lnTo>
                <a:close/>
              </a:path>
              <a:path w="1263650" h="828039">
                <a:moveTo>
                  <a:pt x="519683" y="419099"/>
                </a:moveTo>
                <a:lnTo>
                  <a:pt x="478535" y="419099"/>
                </a:lnTo>
                <a:lnTo>
                  <a:pt x="478535" y="408431"/>
                </a:lnTo>
                <a:lnTo>
                  <a:pt x="519683" y="408431"/>
                </a:lnTo>
                <a:lnTo>
                  <a:pt x="519683" y="419099"/>
                </a:lnTo>
                <a:close/>
              </a:path>
              <a:path w="1263650" h="828039">
                <a:moveTo>
                  <a:pt x="448056" y="419099"/>
                </a:moveTo>
                <a:lnTo>
                  <a:pt x="406908" y="419099"/>
                </a:lnTo>
                <a:lnTo>
                  <a:pt x="406908" y="408431"/>
                </a:lnTo>
                <a:lnTo>
                  <a:pt x="448056" y="408431"/>
                </a:lnTo>
                <a:lnTo>
                  <a:pt x="448056" y="419099"/>
                </a:lnTo>
                <a:close/>
              </a:path>
              <a:path w="1263650" h="828039">
                <a:moveTo>
                  <a:pt x="376427" y="419099"/>
                </a:moveTo>
                <a:lnTo>
                  <a:pt x="335279" y="419099"/>
                </a:lnTo>
                <a:lnTo>
                  <a:pt x="335279" y="408431"/>
                </a:lnTo>
                <a:lnTo>
                  <a:pt x="376427" y="408431"/>
                </a:lnTo>
                <a:lnTo>
                  <a:pt x="376427" y="419099"/>
                </a:lnTo>
                <a:close/>
              </a:path>
              <a:path w="1263650" h="828039">
                <a:moveTo>
                  <a:pt x="304800" y="419099"/>
                </a:moveTo>
                <a:lnTo>
                  <a:pt x="263652" y="419099"/>
                </a:lnTo>
                <a:lnTo>
                  <a:pt x="263652" y="408431"/>
                </a:lnTo>
                <a:lnTo>
                  <a:pt x="304800" y="408431"/>
                </a:lnTo>
                <a:lnTo>
                  <a:pt x="304800" y="419099"/>
                </a:lnTo>
                <a:close/>
              </a:path>
              <a:path w="1263650" h="828039">
                <a:moveTo>
                  <a:pt x="231647" y="419099"/>
                </a:moveTo>
                <a:lnTo>
                  <a:pt x="190500" y="419099"/>
                </a:lnTo>
                <a:lnTo>
                  <a:pt x="190500" y="408431"/>
                </a:lnTo>
                <a:lnTo>
                  <a:pt x="231647" y="408431"/>
                </a:lnTo>
                <a:lnTo>
                  <a:pt x="231647" y="419099"/>
                </a:lnTo>
                <a:close/>
              </a:path>
              <a:path w="1263650" h="828039">
                <a:moveTo>
                  <a:pt x="160020" y="419099"/>
                </a:moveTo>
                <a:lnTo>
                  <a:pt x="118871" y="419099"/>
                </a:lnTo>
                <a:lnTo>
                  <a:pt x="118871" y="408431"/>
                </a:lnTo>
                <a:lnTo>
                  <a:pt x="160020" y="408431"/>
                </a:lnTo>
                <a:lnTo>
                  <a:pt x="160020" y="419099"/>
                </a:lnTo>
                <a:close/>
              </a:path>
              <a:path w="1263650" h="828039">
                <a:moveTo>
                  <a:pt x="88391" y="419099"/>
                </a:moveTo>
                <a:lnTo>
                  <a:pt x="47243" y="419099"/>
                </a:lnTo>
                <a:lnTo>
                  <a:pt x="47243" y="408431"/>
                </a:lnTo>
                <a:lnTo>
                  <a:pt x="88391" y="408431"/>
                </a:lnTo>
                <a:lnTo>
                  <a:pt x="88391" y="419099"/>
                </a:lnTo>
                <a:close/>
              </a:path>
              <a:path w="1263650" h="828039">
                <a:moveTo>
                  <a:pt x="45720" y="388619"/>
                </a:moveTo>
                <a:lnTo>
                  <a:pt x="36575" y="388619"/>
                </a:lnTo>
                <a:lnTo>
                  <a:pt x="36575" y="347471"/>
                </a:lnTo>
                <a:lnTo>
                  <a:pt x="45720" y="347471"/>
                </a:lnTo>
                <a:lnTo>
                  <a:pt x="45720" y="388619"/>
                </a:lnTo>
                <a:close/>
              </a:path>
              <a:path w="1263650" h="828039">
                <a:moveTo>
                  <a:pt x="45720" y="316991"/>
                </a:moveTo>
                <a:lnTo>
                  <a:pt x="36575" y="316991"/>
                </a:lnTo>
                <a:lnTo>
                  <a:pt x="36575" y="275843"/>
                </a:lnTo>
                <a:lnTo>
                  <a:pt x="45720" y="275843"/>
                </a:lnTo>
                <a:lnTo>
                  <a:pt x="45720" y="316991"/>
                </a:lnTo>
                <a:close/>
              </a:path>
              <a:path w="1263650" h="828039">
                <a:moveTo>
                  <a:pt x="45720" y="245363"/>
                </a:moveTo>
                <a:lnTo>
                  <a:pt x="36575" y="245363"/>
                </a:lnTo>
                <a:lnTo>
                  <a:pt x="36575" y="204215"/>
                </a:lnTo>
                <a:lnTo>
                  <a:pt x="45720" y="204215"/>
                </a:lnTo>
                <a:lnTo>
                  <a:pt x="45720" y="245363"/>
                </a:lnTo>
                <a:close/>
              </a:path>
              <a:path w="1263650" h="828039">
                <a:moveTo>
                  <a:pt x="45720" y="172211"/>
                </a:moveTo>
                <a:lnTo>
                  <a:pt x="36575" y="172211"/>
                </a:lnTo>
                <a:lnTo>
                  <a:pt x="36575" y="131063"/>
                </a:lnTo>
                <a:lnTo>
                  <a:pt x="45720" y="131063"/>
                </a:lnTo>
                <a:lnTo>
                  <a:pt x="45720" y="172211"/>
                </a:lnTo>
                <a:close/>
              </a:path>
              <a:path w="1263650" h="828039">
                <a:moveTo>
                  <a:pt x="36575" y="82295"/>
                </a:moveTo>
                <a:lnTo>
                  <a:pt x="0" y="82295"/>
                </a:lnTo>
                <a:lnTo>
                  <a:pt x="41147" y="0"/>
                </a:lnTo>
                <a:lnTo>
                  <a:pt x="75437" y="68579"/>
                </a:lnTo>
                <a:lnTo>
                  <a:pt x="36575" y="68579"/>
                </a:lnTo>
                <a:lnTo>
                  <a:pt x="36575" y="82295"/>
                </a:lnTo>
                <a:close/>
              </a:path>
              <a:path w="1263650" h="828039">
                <a:moveTo>
                  <a:pt x="45720" y="100583"/>
                </a:moveTo>
                <a:lnTo>
                  <a:pt x="36575" y="100583"/>
                </a:lnTo>
                <a:lnTo>
                  <a:pt x="36575" y="68579"/>
                </a:lnTo>
                <a:lnTo>
                  <a:pt x="45720" y="68579"/>
                </a:lnTo>
                <a:lnTo>
                  <a:pt x="45720" y="100583"/>
                </a:lnTo>
                <a:close/>
              </a:path>
              <a:path w="1263650" h="828039">
                <a:moveTo>
                  <a:pt x="82295" y="82295"/>
                </a:moveTo>
                <a:lnTo>
                  <a:pt x="45720" y="82295"/>
                </a:lnTo>
                <a:lnTo>
                  <a:pt x="45720" y="68579"/>
                </a:lnTo>
                <a:lnTo>
                  <a:pt x="75437" y="68579"/>
                </a:lnTo>
                <a:lnTo>
                  <a:pt x="82295" y="82295"/>
                </a:lnTo>
                <a:close/>
              </a:path>
            </a:pathLst>
          </a:custGeom>
          <a:solidFill>
            <a:srgbClr val="162844"/>
          </a:solidFill>
        </p:spPr>
        <p:txBody>
          <a:bodyPr wrap="square" lIns="0" tIns="0" rIns="0" bIns="0" rtlCol="0"/>
          <a:lstStyle/>
          <a:p>
            <a:endParaRPr/>
          </a:p>
        </p:txBody>
      </p:sp>
      <p:sp>
        <p:nvSpPr>
          <p:cNvPr id="68" name="object 19">
            <a:extLst>
              <a:ext uri="{FF2B5EF4-FFF2-40B4-BE49-F238E27FC236}">
                <a16:creationId xmlns:a16="http://schemas.microsoft.com/office/drawing/2014/main" id="{601E5B89-C14F-49C2-8854-41ED27C5558D}"/>
              </a:ext>
            </a:extLst>
          </p:cNvPr>
          <p:cNvSpPr/>
          <p:nvPr/>
        </p:nvSpPr>
        <p:spPr>
          <a:xfrm>
            <a:off x="5277722" y="3561165"/>
            <a:ext cx="401296" cy="360000"/>
          </a:xfrm>
          <a:custGeom>
            <a:avLst/>
            <a:gdLst/>
            <a:ahLst/>
            <a:cxnLst/>
            <a:rect l="l" t="t" r="r" b="b"/>
            <a:pathLst>
              <a:path w="410210" h="828039">
                <a:moveTo>
                  <a:pt x="409956" y="41148"/>
                </a:moveTo>
                <a:lnTo>
                  <a:pt x="399288" y="41148"/>
                </a:lnTo>
                <a:lnTo>
                  <a:pt x="399288" y="0"/>
                </a:lnTo>
                <a:lnTo>
                  <a:pt x="409956" y="0"/>
                </a:lnTo>
                <a:lnTo>
                  <a:pt x="409956" y="41148"/>
                </a:lnTo>
                <a:close/>
              </a:path>
              <a:path w="410210" h="828039">
                <a:moveTo>
                  <a:pt x="409956" y="112776"/>
                </a:moveTo>
                <a:lnTo>
                  <a:pt x="399288" y="112776"/>
                </a:lnTo>
                <a:lnTo>
                  <a:pt x="399288" y="71628"/>
                </a:lnTo>
                <a:lnTo>
                  <a:pt x="409956" y="71628"/>
                </a:lnTo>
                <a:lnTo>
                  <a:pt x="409956" y="112776"/>
                </a:lnTo>
                <a:close/>
              </a:path>
              <a:path w="410210" h="828039">
                <a:moveTo>
                  <a:pt x="409956" y="185928"/>
                </a:moveTo>
                <a:lnTo>
                  <a:pt x="399288" y="185928"/>
                </a:lnTo>
                <a:lnTo>
                  <a:pt x="399288" y="144780"/>
                </a:lnTo>
                <a:lnTo>
                  <a:pt x="409956" y="144780"/>
                </a:lnTo>
                <a:lnTo>
                  <a:pt x="409956" y="185928"/>
                </a:lnTo>
                <a:close/>
              </a:path>
              <a:path w="410210" h="828039">
                <a:moveTo>
                  <a:pt x="409956" y="257556"/>
                </a:moveTo>
                <a:lnTo>
                  <a:pt x="399288" y="257556"/>
                </a:lnTo>
                <a:lnTo>
                  <a:pt x="399288" y="216407"/>
                </a:lnTo>
                <a:lnTo>
                  <a:pt x="409956" y="216407"/>
                </a:lnTo>
                <a:lnTo>
                  <a:pt x="409956" y="257556"/>
                </a:lnTo>
                <a:close/>
              </a:path>
              <a:path w="410210" h="828039">
                <a:moveTo>
                  <a:pt x="409956" y="329184"/>
                </a:moveTo>
                <a:lnTo>
                  <a:pt x="399288" y="329184"/>
                </a:lnTo>
                <a:lnTo>
                  <a:pt x="399288" y="288036"/>
                </a:lnTo>
                <a:lnTo>
                  <a:pt x="409956" y="288036"/>
                </a:lnTo>
                <a:lnTo>
                  <a:pt x="409956" y="329184"/>
                </a:lnTo>
                <a:close/>
              </a:path>
              <a:path w="410210" h="828039">
                <a:moveTo>
                  <a:pt x="409956" y="400812"/>
                </a:moveTo>
                <a:lnTo>
                  <a:pt x="399288" y="400812"/>
                </a:lnTo>
                <a:lnTo>
                  <a:pt x="399288" y="359663"/>
                </a:lnTo>
                <a:lnTo>
                  <a:pt x="409956" y="359663"/>
                </a:lnTo>
                <a:lnTo>
                  <a:pt x="409956" y="400812"/>
                </a:lnTo>
                <a:close/>
              </a:path>
              <a:path w="410210" h="828039">
                <a:moveTo>
                  <a:pt x="387096" y="419100"/>
                </a:moveTo>
                <a:lnTo>
                  <a:pt x="345948" y="419100"/>
                </a:lnTo>
                <a:lnTo>
                  <a:pt x="345948" y="408432"/>
                </a:lnTo>
                <a:lnTo>
                  <a:pt x="387096" y="408432"/>
                </a:lnTo>
                <a:lnTo>
                  <a:pt x="387096" y="419100"/>
                </a:lnTo>
                <a:close/>
              </a:path>
              <a:path w="410210" h="828039">
                <a:moveTo>
                  <a:pt x="313944" y="419100"/>
                </a:moveTo>
                <a:lnTo>
                  <a:pt x="272796" y="419100"/>
                </a:lnTo>
                <a:lnTo>
                  <a:pt x="272796" y="408432"/>
                </a:lnTo>
                <a:lnTo>
                  <a:pt x="313944" y="408432"/>
                </a:lnTo>
                <a:lnTo>
                  <a:pt x="313944" y="419100"/>
                </a:lnTo>
                <a:close/>
              </a:path>
              <a:path w="410210" h="828039">
                <a:moveTo>
                  <a:pt x="242316" y="419100"/>
                </a:moveTo>
                <a:lnTo>
                  <a:pt x="201168" y="419100"/>
                </a:lnTo>
                <a:lnTo>
                  <a:pt x="201168" y="408432"/>
                </a:lnTo>
                <a:lnTo>
                  <a:pt x="242316" y="408432"/>
                </a:lnTo>
                <a:lnTo>
                  <a:pt x="242316" y="419100"/>
                </a:lnTo>
                <a:close/>
              </a:path>
              <a:path w="410210" h="828039">
                <a:moveTo>
                  <a:pt x="170688" y="419100"/>
                </a:moveTo>
                <a:lnTo>
                  <a:pt x="129540" y="419100"/>
                </a:lnTo>
                <a:lnTo>
                  <a:pt x="129540" y="408432"/>
                </a:lnTo>
                <a:lnTo>
                  <a:pt x="170688" y="408432"/>
                </a:lnTo>
                <a:lnTo>
                  <a:pt x="170688" y="419100"/>
                </a:lnTo>
                <a:close/>
              </a:path>
              <a:path w="410210" h="828039">
                <a:moveTo>
                  <a:pt x="99060" y="419100"/>
                </a:moveTo>
                <a:lnTo>
                  <a:pt x="57912" y="419100"/>
                </a:lnTo>
                <a:lnTo>
                  <a:pt x="57912" y="408432"/>
                </a:lnTo>
                <a:lnTo>
                  <a:pt x="99060" y="408432"/>
                </a:lnTo>
                <a:lnTo>
                  <a:pt x="99060" y="419100"/>
                </a:lnTo>
                <a:close/>
              </a:path>
              <a:path w="410210" h="828039">
                <a:moveTo>
                  <a:pt x="45719" y="469392"/>
                </a:moveTo>
                <a:lnTo>
                  <a:pt x="36576" y="469392"/>
                </a:lnTo>
                <a:lnTo>
                  <a:pt x="36576" y="428244"/>
                </a:lnTo>
                <a:lnTo>
                  <a:pt x="45719" y="428244"/>
                </a:lnTo>
                <a:lnTo>
                  <a:pt x="45719" y="469392"/>
                </a:lnTo>
                <a:close/>
              </a:path>
              <a:path w="410210" h="828039">
                <a:moveTo>
                  <a:pt x="45719" y="541020"/>
                </a:moveTo>
                <a:lnTo>
                  <a:pt x="36576" y="541020"/>
                </a:lnTo>
                <a:lnTo>
                  <a:pt x="36576" y="499872"/>
                </a:lnTo>
                <a:lnTo>
                  <a:pt x="45719" y="499872"/>
                </a:lnTo>
                <a:lnTo>
                  <a:pt x="45719" y="541020"/>
                </a:lnTo>
                <a:close/>
              </a:path>
              <a:path w="410210" h="828039">
                <a:moveTo>
                  <a:pt x="45719" y="612648"/>
                </a:moveTo>
                <a:lnTo>
                  <a:pt x="36576" y="612648"/>
                </a:lnTo>
                <a:lnTo>
                  <a:pt x="36576" y="571500"/>
                </a:lnTo>
                <a:lnTo>
                  <a:pt x="45719" y="571500"/>
                </a:lnTo>
                <a:lnTo>
                  <a:pt x="45719" y="612648"/>
                </a:lnTo>
                <a:close/>
              </a:path>
              <a:path w="410210" h="828039">
                <a:moveTo>
                  <a:pt x="45719" y="684275"/>
                </a:moveTo>
                <a:lnTo>
                  <a:pt x="36576" y="684275"/>
                </a:lnTo>
                <a:lnTo>
                  <a:pt x="36576" y="644652"/>
                </a:lnTo>
                <a:lnTo>
                  <a:pt x="45719" y="644652"/>
                </a:lnTo>
                <a:lnTo>
                  <a:pt x="45719" y="684275"/>
                </a:lnTo>
                <a:close/>
              </a:path>
              <a:path w="410210" h="828039">
                <a:moveTo>
                  <a:pt x="45719" y="757427"/>
                </a:moveTo>
                <a:lnTo>
                  <a:pt x="36576" y="757427"/>
                </a:lnTo>
                <a:lnTo>
                  <a:pt x="36576" y="716279"/>
                </a:lnTo>
                <a:lnTo>
                  <a:pt x="45719" y="716279"/>
                </a:lnTo>
                <a:lnTo>
                  <a:pt x="45719" y="757427"/>
                </a:lnTo>
                <a:close/>
              </a:path>
              <a:path w="410210" h="828039">
                <a:moveTo>
                  <a:pt x="41148" y="827531"/>
                </a:moveTo>
                <a:lnTo>
                  <a:pt x="0" y="745236"/>
                </a:lnTo>
                <a:lnTo>
                  <a:pt x="36576" y="745236"/>
                </a:lnTo>
                <a:lnTo>
                  <a:pt x="36576" y="757427"/>
                </a:lnTo>
                <a:lnTo>
                  <a:pt x="76199" y="757427"/>
                </a:lnTo>
                <a:lnTo>
                  <a:pt x="41148" y="827531"/>
                </a:lnTo>
                <a:close/>
              </a:path>
              <a:path w="410210" h="828039">
                <a:moveTo>
                  <a:pt x="76199" y="757427"/>
                </a:moveTo>
                <a:lnTo>
                  <a:pt x="45719" y="757427"/>
                </a:lnTo>
                <a:lnTo>
                  <a:pt x="45719" y="745236"/>
                </a:lnTo>
                <a:lnTo>
                  <a:pt x="82295" y="745236"/>
                </a:lnTo>
                <a:lnTo>
                  <a:pt x="76199" y="757427"/>
                </a:lnTo>
                <a:close/>
              </a:path>
            </a:pathLst>
          </a:custGeom>
          <a:solidFill>
            <a:srgbClr val="162844"/>
          </a:solidFill>
        </p:spPr>
        <p:txBody>
          <a:bodyPr wrap="square" lIns="0" tIns="0" rIns="0" bIns="0" rtlCol="0"/>
          <a:lstStyle/>
          <a:p>
            <a:endParaRPr/>
          </a:p>
        </p:txBody>
      </p:sp>
      <p:sp>
        <p:nvSpPr>
          <p:cNvPr id="69" name="object 20">
            <a:extLst>
              <a:ext uri="{FF2B5EF4-FFF2-40B4-BE49-F238E27FC236}">
                <a16:creationId xmlns:a16="http://schemas.microsoft.com/office/drawing/2014/main" id="{8C9669BB-1219-47B2-BDDE-D6902AC18874}"/>
              </a:ext>
            </a:extLst>
          </p:cNvPr>
          <p:cNvSpPr/>
          <p:nvPr/>
        </p:nvSpPr>
        <p:spPr>
          <a:xfrm>
            <a:off x="5277721" y="2859029"/>
            <a:ext cx="994545" cy="360000"/>
          </a:xfrm>
          <a:custGeom>
            <a:avLst/>
            <a:gdLst/>
            <a:ahLst/>
            <a:cxnLst/>
            <a:rect l="l" t="t" r="r" b="b"/>
            <a:pathLst>
              <a:path w="1016635" h="828039">
                <a:moveTo>
                  <a:pt x="1016508" y="827531"/>
                </a:moveTo>
                <a:lnTo>
                  <a:pt x="1005840" y="827531"/>
                </a:lnTo>
                <a:lnTo>
                  <a:pt x="1005840" y="786383"/>
                </a:lnTo>
                <a:lnTo>
                  <a:pt x="1016508" y="786383"/>
                </a:lnTo>
                <a:lnTo>
                  <a:pt x="1016508" y="827531"/>
                </a:lnTo>
                <a:close/>
              </a:path>
              <a:path w="1016635" h="828039">
                <a:moveTo>
                  <a:pt x="1016508" y="755903"/>
                </a:moveTo>
                <a:lnTo>
                  <a:pt x="1005840" y="755903"/>
                </a:lnTo>
                <a:lnTo>
                  <a:pt x="1005840" y="714755"/>
                </a:lnTo>
                <a:lnTo>
                  <a:pt x="1016508" y="714755"/>
                </a:lnTo>
                <a:lnTo>
                  <a:pt x="1016508" y="755903"/>
                </a:lnTo>
                <a:close/>
              </a:path>
              <a:path w="1016635" h="828039">
                <a:moveTo>
                  <a:pt x="1016508" y="682751"/>
                </a:moveTo>
                <a:lnTo>
                  <a:pt x="1005840" y="682751"/>
                </a:lnTo>
                <a:lnTo>
                  <a:pt x="1005840" y="641603"/>
                </a:lnTo>
                <a:lnTo>
                  <a:pt x="1016508" y="641603"/>
                </a:lnTo>
                <a:lnTo>
                  <a:pt x="1016508" y="682751"/>
                </a:lnTo>
                <a:close/>
              </a:path>
              <a:path w="1016635" h="828039">
                <a:moveTo>
                  <a:pt x="1016508" y="611123"/>
                </a:moveTo>
                <a:lnTo>
                  <a:pt x="1005840" y="611123"/>
                </a:lnTo>
                <a:lnTo>
                  <a:pt x="1005840" y="569975"/>
                </a:lnTo>
                <a:lnTo>
                  <a:pt x="1016508" y="569975"/>
                </a:lnTo>
                <a:lnTo>
                  <a:pt x="1016508" y="611123"/>
                </a:lnTo>
                <a:close/>
              </a:path>
              <a:path w="1016635" h="828039">
                <a:moveTo>
                  <a:pt x="1016508" y="539495"/>
                </a:moveTo>
                <a:lnTo>
                  <a:pt x="1005840" y="539495"/>
                </a:lnTo>
                <a:lnTo>
                  <a:pt x="1005840" y="498347"/>
                </a:lnTo>
                <a:lnTo>
                  <a:pt x="1016508" y="498347"/>
                </a:lnTo>
                <a:lnTo>
                  <a:pt x="1016508" y="539495"/>
                </a:lnTo>
                <a:close/>
              </a:path>
              <a:path w="1016635" h="828039">
                <a:moveTo>
                  <a:pt x="1016508" y="467868"/>
                </a:moveTo>
                <a:lnTo>
                  <a:pt x="1005840" y="467868"/>
                </a:lnTo>
                <a:lnTo>
                  <a:pt x="1005840" y="426719"/>
                </a:lnTo>
                <a:lnTo>
                  <a:pt x="1016508" y="426719"/>
                </a:lnTo>
                <a:lnTo>
                  <a:pt x="1016508" y="467868"/>
                </a:lnTo>
                <a:close/>
              </a:path>
              <a:path w="1016635" h="828039">
                <a:moveTo>
                  <a:pt x="992124" y="419099"/>
                </a:moveTo>
                <a:lnTo>
                  <a:pt x="950976" y="419099"/>
                </a:lnTo>
                <a:lnTo>
                  <a:pt x="950976" y="408431"/>
                </a:lnTo>
                <a:lnTo>
                  <a:pt x="992124" y="408431"/>
                </a:lnTo>
                <a:lnTo>
                  <a:pt x="992124" y="419099"/>
                </a:lnTo>
                <a:close/>
              </a:path>
              <a:path w="1016635" h="828039">
                <a:moveTo>
                  <a:pt x="920496" y="419099"/>
                </a:moveTo>
                <a:lnTo>
                  <a:pt x="879348" y="419099"/>
                </a:lnTo>
                <a:lnTo>
                  <a:pt x="879348" y="408431"/>
                </a:lnTo>
                <a:lnTo>
                  <a:pt x="920496" y="408431"/>
                </a:lnTo>
                <a:lnTo>
                  <a:pt x="920496" y="419099"/>
                </a:lnTo>
                <a:close/>
              </a:path>
              <a:path w="1016635" h="828039">
                <a:moveTo>
                  <a:pt x="848868" y="419099"/>
                </a:moveTo>
                <a:lnTo>
                  <a:pt x="807720" y="419099"/>
                </a:lnTo>
                <a:lnTo>
                  <a:pt x="807720" y="408431"/>
                </a:lnTo>
                <a:lnTo>
                  <a:pt x="848868" y="408431"/>
                </a:lnTo>
                <a:lnTo>
                  <a:pt x="848868" y="419099"/>
                </a:lnTo>
                <a:close/>
              </a:path>
              <a:path w="1016635" h="828039">
                <a:moveTo>
                  <a:pt x="777240" y="419099"/>
                </a:moveTo>
                <a:lnTo>
                  <a:pt x="736092" y="419099"/>
                </a:lnTo>
                <a:lnTo>
                  <a:pt x="736092" y="408431"/>
                </a:lnTo>
                <a:lnTo>
                  <a:pt x="777240" y="408431"/>
                </a:lnTo>
                <a:lnTo>
                  <a:pt x="777240" y="419099"/>
                </a:lnTo>
                <a:close/>
              </a:path>
              <a:path w="1016635" h="828039">
                <a:moveTo>
                  <a:pt x="705612" y="419099"/>
                </a:moveTo>
                <a:lnTo>
                  <a:pt x="664464" y="419099"/>
                </a:lnTo>
                <a:lnTo>
                  <a:pt x="664464" y="408431"/>
                </a:lnTo>
                <a:lnTo>
                  <a:pt x="705612" y="408431"/>
                </a:lnTo>
                <a:lnTo>
                  <a:pt x="705612" y="419099"/>
                </a:lnTo>
                <a:close/>
              </a:path>
              <a:path w="1016635" h="828039">
                <a:moveTo>
                  <a:pt x="632460" y="419099"/>
                </a:moveTo>
                <a:lnTo>
                  <a:pt x="591312" y="419099"/>
                </a:lnTo>
                <a:lnTo>
                  <a:pt x="591312" y="408431"/>
                </a:lnTo>
                <a:lnTo>
                  <a:pt x="632460" y="408431"/>
                </a:lnTo>
                <a:lnTo>
                  <a:pt x="632460" y="419099"/>
                </a:lnTo>
                <a:close/>
              </a:path>
              <a:path w="1016635" h="828039">
                <a:moveTo>
                  <a:pt x="560832" y="419099"/>
                </a:moveTo>
                <a:lnTo>
                  <a:pt x="519684" y="419099"/>
                </a:lnTo>
                <a:lnTo>
                  <a:pt x="519684" y="408431"/>
                </a:lnTo>
                <a:lnTo>
                  <a:pt x="560832" y="408431"/>
                </a:lnTo>
                <a:lnTo>
                  <a:pt x="560832" y="419099"/>
                </a:lnTo>
                <a:close/>
              </a:path>
              <a:path w="1016635" h="828039">
                <a:moveTo>
                  <a:pt x="489204" y="419099"/>
                </a:moveTo>
                <a:lnTo>
                  <a:pt x="448056" y="419099"/>
                </a:lnTo>
                <a:lnTo>
                  <a:pt x="448056" y="408431"/>
                </a:lnTo>
                <a:lnTo>
                  <a:pt x="489204" y="408431"/>
                </a:lnTo>
                <a:lnTo>
                  <a:pt x="489204" y="419099"/>
                </a:lnTo>
                <a:close/>
              </a:path>
              <a:path w="1016635" h="828039">
                <a:moveTo>
                  <a:pt x="417576" y="419099"/>
                </a:moveTo>
                <a:lnTo>
                  <a:pt x="376428" y="419099"/>
                </a:lnTo>
                <a:lnTo>
                  <a:pt x="376428" y="408431"/>
                </a:lnTo>
                <a:lnTo>
                  <a:pt x="417576" y="408431"/>
                </a:lnTo>
                <a:lnTo>
                  <a:pt x="417576" y="419099"/>
                </a:lnTo>
                <a:close/>
              </a:path>
              <a:path w="1016635" h="828039">
                <a:moveTo>
                  <a:pt x="344424" y="419099"/>
                </a:moveTo>
                <a:lnTo>
                  <a:pt x="304800" y="419099"/>
                </a:lnTo>
                <a:lnTo>
                  <a:pt x="304800" y="408431"/>
                </a:lnTo>
                <a:lnTo>
                  <a:pt x="344424" y="408431"/>
                </a:lnTo>
                <a:lnTo>
                  <a:pt x="344424" y="419099"/>
                </a:lnTo>
                <a:close/>
              </a:path>
              <a:path w="1016635" h="828039">
                <a:moveTo>
                  <a:pt x="272795" y="419099"/>
                </a:moveTo>
                <a:lnTo>
                  <a:pt x="231647" y="419099"/>
                </a:lnTo>
                <a:lnTo>
                  <a:pt x="231647" y="408431"/>
                </a:lnTo>
                <a:lnTo>
                  <a:pt x="272795" y="408431"/>
                </a:lnTo>
                <a:lnTo>
                  <a:pt x="272795" y="419099"/>
                </a:lnTo>
                <a:close/>
              </a:path>
              <a:path w="1016635" h="828039">
                <a:moveTo>
                  <a:pt x="201168" y="419099"/>
                </a:moveTo>
                <a:lnTo>
                  <a:pt x="160020" y="419099"/>
                </a:lnTo>
                <a:lnTo>
                  <a:pt x="160020" y="408431"/>
                </a:lnTo>
                <a:lnTo>
                  <a:pt x="201168" y="408431"/>
                </a:lnTo>
                <a:lnTo>
                  <a:pt x="201168" y="419099"/>
                </a:lnTo>
                <a:close/>
              </a:path>
              <a:path w="1016635" h="828039">
                <a:moveTo>
                  <a:pt x="129539" y="419099"/>
                </a:moveTo>
                <a:lnTo>
                  <a:pt x="88391" y="419099"/>
                </a:lnTo>
                <a:lnTo>
                  <a:pt x="88391" y="408431"/>
                </a:lnTo>
                <a:lnTo>
                  <a:pt x="129539" y="408431"/>
                </a:lnTo>
                <a:lnTo>
                  <a:pt x="129539" y="419099"/>
                </a:lnTo>
                <a:close/>
              </a:path>
              <a:path w="1016635" h="828039">
                <a:moveTo>
                  <a:pt x="57912" y="419099"/>
                </a:moveTo>
                <a:lnTo>
                  <a:pt x="38100" y="419099"/>
                </a:lnTo>
                <a:lnTo>
                  <a:pt x="36576" y="416051"/>
                </a:lnTo>
                <a:lnTo>
                  <a:pt x="36576" y="388619"/>
                </a:lnTo>
                <a:lnTo>
                  <a:pt x="45720" y="388619"/>
                </a:lnTo>
                <a:lnTo>
                  <a:pt x="45720" y="408431"/>
                </a:lnTo>
                <a:lnTo>
                  <a:pt x="41147" y="408431"/>
                </a:lnTo>
                <a:lnTo>
                  <a:pt x="45720" y="413003"/>
                </a:lnTo>
                <a:lnTo>
                  <a:pt x="57912" y="413003"/>
                </a:lnTo>
                <a:lnTo>
                  <a:pt x="57912" y="419099"/>
                </a:lnTo>
                <a:close/>
              </a:path>
              <a:path w="1016635" h="828039">
                <a:moveTo>
                  <a:pt x="45720" y="413003"/>
                </a:moveTo>
                <a:lnTo>
                  <a:pt x="41147" y="408431"/>
                </a:lnTo>
                <a:lnTo>
                  <a:pt x="45720" y="408431"/>
                </a:lnTo>
                <a:lnTo>
                  <a:pt x="45720" y="413003"/>
                </a:lnTo>
                <a:close/>
              </a:path>
              <a:path w="1016635" h="828039">
                <a:moveTo>
                  <a:pt x="57912" y="413003"/>
                </a:moveTo>
                <a:lnTo>
                  <a:pt x="45720" y="413003"/>
                </a:lnTo>
                <a:lnTo>
                  <a:pt x="45720" y="408431"/>
                </a:lnTo>
                <a:lnTo>
                  <a:pt x="57912" y="408431"/>
                </a:lnTo>
                <a:lnTo>
                  <a:pt x="57912" y="413003"/>
                </a:lnTo>
                <a:close/>
              </a:path>
              <a:path w="1016635" h="828039">
                <a:moveTo>
                  <a:pt x="45720" y="358139"/>
                </a:moveTo>
                <a:lnTo>
                  <a:pt x="36576" y="358139"/>
                </a:lnTo>
                <a:lnTo>
                  <a:pt x="36576" y="316991"/>
                </a:lnTo>
                <a:lnTo>
                  <a:pt x="45720" y="316991"/>
                </a:lnTo>
                <a:lnTo>
                  <a:pt x="45720" y="358139"/>
                </a:lnTo>
                <a:close/>
              </a:path>
              <a:path w="1016635" h="828039">
                <a:moveTo>
                  <a:pt x="45720" y="286511"/>
                </a:moveTo>
                <a:lnTo>
                  <a:pt x="36576" y="286511"/>
                </a:lnTo>
                <a:lnTo>
                  <a:pt x="36576" y="245363"/>
                </a:lnTo>
                <a:lnTo>
                  <a:pt x="45720" y="245363"/>
                </a:lnTo>
                <a:lnTo>
                  <a:pt x="45720" y="286511"/>
                </a:lnTo>
                <a:close/>
              </a:path>
              <a:path w="1016635" h="828039">
                <a:moveTo>
                  <a:pt x="45720" y="213359"/>
                </a:moveTo>
                <a:lnTo>
                  <a:pt x="36576" y="213359"/>
                </a:lnTo>
                <a:lnTo>
                  <a:pt x="36576" y="172211"/>
                </a:lnTo>
                <a:lnTo>
                  <a:pt x="45720" y="172211"/>
                </a:lnTo>
                <a:lnTo>
                  <a:pt x="45720" y="213359"/>
                </a:lnTo>
                <a:close/>
              </a:path>
              <a:path w="1016635" h="828039">
                <a:moveTo>
                  <a:pt x="45720" y="141731"/>
                </a:moveTo>
                <a:lnTo>
                  <a:pt x="36576" y="141731"/>
                </a:lnTo>
                <a:lnTo>
                  <a:pt x="36576" y="100583"/>
                </a:lnTo>
                <a:lnTo>
                  <a:pt x="45720" y="100583"/>
                </a:lnTo>
                <a:lnTo>
                  <a:pt x="45720" y="141731"/>
                </a:lnTo>
                <a:close/>
              </a:path>
              <a:path w="1016635" h="828039">
                <a:moveTo>
                  <a:pt x="82295" y="82295"/>
                </a:moveTo>
                <a:lnTo>
                  <a:pt x="0" y="82295"/>
                </a:lnTo>
                <a:lnTo>
                  <a:pt x="41147" y="0"/>
                </a:lnTo>
                <a:lnTo>
                  <a:pt x="75437" y="68579"/>
                </a:lnTo>
                <a:lnTo>
                  <a:pt x="36576" y="68579"/>
                </a:lnTo>
                <a:lnTo>
                  <a:pt x="36576" y="70104"/>
                </a:lnTo>
                <a:lnTo>
                  <a:pt x="76199" y="70104"/>
                </a:lnTo>
                <a:lnTo>
                  <a:pt x="82295" y="82295"/>
                </a:lnTo>
                <a:close/>
              </a:path>
              <a:path w="1016635" h="828039">
                <a:moveTo>
                  <a:pt x="45720" y="70104"/>
                </a:moveTo>
                <a:lnTo>
                  <a:pt x="36576" y="70104"/>
                </a:lnTo>
                <a:lnTo>
                  <a:pt x="36576" y="68579"/>
                </a:lnTo>
                <a:lnTo>
                  <a:pt x="45720" y="68579"/>
                </a:lnTo>
                <a:lnTo>
                  <a:pt x="45720" y="70104"/>
                </a:lnTo>
                <a:close/>
              </a:path>
              <a:path w="1016635" h="828039">
                <a:moveTo>
                  <a:pt x="76199" y="70104"/>
                </a:moveTo>
                <a:lnTo>
                  <a:pt x="45720" y="70104"/>
                </a:lnTo>
                <a:lnTo>
                  <a:pt x="45720" y="68579"/>
                </a:lnTo>
                <a:lnTo>
                  <a:pt x="75437" y="68579"/>
                </a:lnTo>
                <a:lnTo>
                  <a:pt x="76199" y="70104"/>
                </a:lnTo>
                <a:close/>
              </a:path>
            </a:pathLst>
          </a:custGeom>
          <a:solidFill>
            <a:srgbClr val="162844"/>
          </a:solidFill>
        </p:spPr>
        <p:txBody>
          <a:bodyPr wrap="square" lIns="0" tIns="0" rIns="0" bIns="0" rtlCol="0"/>
          <a:lstStyle/>
          <a:p>
            <a:endParaRPr/>
          </a:p>
        </p:txBody>
      </p:sp>
      <p:sp>
        <p:nvSpPr>
          <p:cNvPr id="70" name="object 21">
            <a:extLst>
              <a:ext uri="{FF2B5EF4-FFF2-40B4-BE49-F238E27FC236}">
                <a16:creationId xmlns:a16="http://schemas.microsoft.com/office/drawing/2014/main" id="{1BF8C5FB-B8CD-46BB-ABCD-51DC3E097AFD}"/>
              </a:ext>
            </a:extLst>
          </p:cNvPr>
          <p:cNvSpPr/>
          <p:nvPr/>
        </p:nvSpPr>
        <p:spPr>
          <a:xfrm>
            <a:off x="6890114" y="3561165"/>
            <a:ext cx="454720" cy="360000"/>
          </a:xfrm>
          <a:custGeom>
            <a:avLst/>
            <a:gdLst/>
            <a:ahLst/>
            <a:cxnLst/>
            <a:rect l="l" t="t" r="r" b="b"/>
            <a:pathLst>
              <a:path w="464820" h="828039">
                <a:moveTo>
                  <a:pt x="10668" y="41148"/>
                </a:moveTo>
                <a:lnTo>
                  <a:pt x="0" y="41148"/>
                </a:lnTo>
                <a:lnTo>
                  <a:pt x="0" y="0"/>
                </a:lnTo>
                <a:lnTo>
                  <a:pt x="10668" y="0"/>
                </a:lnTo>
                <a:lnTo>
                  <a:pt x="10668" y="41148"/>
                </a:lnTo>
                <a:close/>
              </a:path>
              <a:path w="464820" h="828039">
                <a:moveTo>
                  <a:pt x="10668" y="112776"/>
                </a:moveTo>
                <a:lnTo>
                  <a:pt x="0" y="112776"/>
                </a:lnTo>
                <a:lnTo>
                  <a:pt x="0" y="71628"/>
                </a:lnTo>
                <a:lnTo>
                  <a:pt x="10668" y="71628"/>
                </a:lnTo>
                <a:lnTo>
                  <a:pt x="10668" y="112776"/>
                </a:lnTo>
                <a:close/>
              </a:path>
              <a:path w="464820" h="828039">
                <a:moveTo>
                  <a:pt x="10668" y="185928"/>
                </a:moveTo>
                <a:lnTo>
                  <a:pt x="0" y="185928"/>
                </a:lnTo>
                <a:lnTo>
                  <a:pt x="0" y="144780"/>
                </a:lnTo>
                <a:lnTo>
                  <a:pt x="10668" y="144780"/>
                </a:lnTo>
                <a:lnTo>
                  <a:pt x="10668" y="185928"/>
                </a:lnTo>
                <a:close/>
              </a:path>
              <a:path w="464820" h="828039">
                <a:moveTo>
                  <a:pt x="10668" y="257556"/>
                </a:moveTo>
                <a:lnTo>
                  <a:pt x="0" y="257556"/>
                </a:lnTo>
                <a:lnTo>
                  <a:pt x="0" y="216407"/>
                </a:lnTo>
                <a:lnTo>
                  <a:pt x="10668" y="216407"/>
                </a:lnTo>
                <a:lnTo>
                  <a:pt x="10668" y="257556"/>
                </a:lnTo>
                <a:close/>
              </a:path>
              <a:path w="464820" h="828039">
                <a:moveTo>
                  <a:pt x="10668" y="329184"/>
                </a:moveTo>
                <a:lnTo>
                  <a:pt x="0" y="329184"/>
                </a:lnTo>
                <a:lnTo>
                  <a:pt x="0" y="288036"/>
                </a:lnTo>
                <a:lnTo>
                  <a:pt x="10668" y="288036"/>
                </a:lnTo>
                <a:lnTo>
                  <a:pt x="10668" y="329184"/>
                </a:lnTo>
                <a:close/>
              </a:path>
              <a:path w="464820" h="828039">
                <a:moveTo>
                  <a:pt x="10668" y="400812"/>
                </a:moveTo>
                <a:lnTo>
                  <a:pt x="0" y="400812"/>
                </a:lnTo>
                <a:lnTo>
                  <a:pt x="0" y="359663"/>
                </a:lnTo>
                <a:lnTo>
                  <a:pt x="10668" y="359663"/>
                </a:lnTo>
                <a:lnTo>
                  <a:pt x="10668" y="400812"/>
                </a:lnTo>
                <a:close/>
              </a:path>
              <a:path w="464820" h="828039">
                <a:moveTo>
                  <a:pt x="65532" y="419100"/>
                </a:moveTo>
                <a:lnTo>
                  <a:pt x="24384" y="419100"/>
                </a:lnTo>
                <a:lnTo>
                  <a:pt x="24384" y="408432"/>
                </a:lnTo>
                <a:lnTo>
                  <a:pt x="65532" y="408432"/>
                </a:lnTo>
                <a:lnTo>
                  <a:pt x="65532" y="419100"/>
                </a:lnTo>
                <a:close/>
              </a:path>
              <a:path w="464820" h="828039">
                <a:moveTo>
                  <a:pt x="137160" y="419100"/>
                </a:moveTo>
                <a:lnTo>
                  <a:pt x="96012" y="419100"/>
                </a:lnTo>
                <a:lnTo>
                  <a:pt x="96012" y="408432"/>
                </a:lnTo>
                <a:lnTo>
                  <a:pt x="137160" y="408432"/>
                </a:lnTo>
                <a:lnTo>
                  <a:pt x="137160" y="419100"/>
                </a:lnTo>
                <a:close/>
              </a:path>
              <a:path w="464820" h="828039">
                <a:moveTo>
                  <a:pt x="208788" y="419100"/>
                </a:moveTo>
                <a:lnTo>
                  <a:pt x="167640" y="419100"/>
                </a:lnTo>
                <a:lnTo>
                  <a:pt x="167640" y="408432"/>
                </a:lnTo>
                <a:lnTo>
                  <a:pt x="208788" y="408432"/>
                </a:lnTo>
                <a:lnTo>
                  <a:pt x="208788" y="419100"/>
                </a:lnTo>
                <a:close/>
              </a:path>
              <a:path w="464820" h="828039">
                <a:moveTo>
                  <a:pt x="280416" y="419100"/>
                </a:moveTo>
                <a:lnTo>
                  <a:pt x="239268" y="419100"/>
                </a:lnTo>
                <a:lnTo>
                  <a:pt x="239268" y="408432"/>
                </a:lnTo>
                <a:lnTo>
                  <a:pt x="280416" y="408432"/>
                </a:lnTo>
                <a:lnTo>
                  <a:pt x="280416" y="419100"/>
                </a:lnTo>
                <a:close/>
              </a:path>
              <a:path w="464820" h="828039">
                <a:moveTo>
                  <a:pt x="352044" y="419100"/>
                </a:moveTo>
                <a:lnTo>
                  <a:pt x="310895" y="419100"/>
                </a:lnTo>
                <a:lnTo>
                  <a:pt x="310895" y="408432"/>
                </a:lnTo>
                <a:lnTo>
                  <a:pt x="352044" y="408432"/>
                </a:lnTo>
                <a:lnTo>
                  <a:pt x="352044" y="419100"/>
                </a:lnTo>
                <a:close/>
              </a:path>
              <a:path w="464820" h="828039">
                <a:moveTo>
                  <a:pt x="423672" y="419100"/>
                </a:moveTo>
                <a:lnTo>
                  <a:pt x="384048" y="419100"/>
                </a:lnTo>
                <a:lnTo>
                  <a:pt x="384048" y="408432"/>
                </a:lnTo>
                <a:lnTo>
                  <a:pt x="426720" y="408432"/>
                </a:lnTo>
                <a:lnTo>
                  <a:pt x="428244" y="411480"/>
                </a:lnTo>
                <a:lnTo>
                  <a:pt x="428244" y="414528"/>
                </a:lnTo>
                <a:lnTo>
                  <a:pt x="417576" y="414528"/>
                </a:lnTo>
                <a:lnTo>
                  <a:pt x="423672" y="419100"/>
                </a:lnTo>
                <a:close/>
              </a:path>
              <a:path w="464820" h="828039">
                <a:moveTo>
                  <a:pt x="428244" y="487680"/>
                </a:moveTo>
                <a:lnTo>
                  <a:pt x="417576" y="487680"/>
                </a:lnTo>
                <a:lnTo>
                  <a:pt x="417576" y="446532"/>
                </a:lnTo>
                <a:lnTo>
                  <a:pt x="428244" y="446532"/>
                </a:lnTo>
                <a:lnTo>
                  <a:pt x="428244" y="487680"/>
                </a:lnTo>
                <a:close/>
              </a:path>
              <a:path w="464820" h="828039">
                <a:moveTo>
                  <a:pt x="428244" y="559308"/>
                </a:moveTo>
                <a:lnTo>
                  <a:pt x="417576" y="559308"/>
                </a:lnTo>
                <a:lnTo>
                  <a:pt x="417576" y="518160"/>
                </a:lnTo>
                <a:lnTo>
                  <a:pt x="428244" y="518160"/>
                </a:lnTo>
                <a:lnTo>
                  <a:pt x="428244" y="559308"/>
                </a:lnTo>
                <a:close/>
              </a:path>
              <a:path w="464820" h="828039">
                <a:moveTo>
                  <a:pt x="428244" y="630935"/>
                </a:moveTo>
                <a:lnTo>
                  <a:pt x="417576" y="630935"/>
                </a:lnTo>
                <a:lnTo>
                  <a:pt x="417576" y="589787"/>
                </a:lnTo>
                <a:lnTo>
                  <a:pt x="428244" y="589787"/>
                </a:lnTo>
                <a:lnTo>
                  <a:pt x="428244" y="630935"/>
                </a:lnTo>
                <a:close/>
              </a:path>
              <a:path w="464820" h="828039">
                <a:moveTo>
                  <a:pt x="428244" y="702564"/>
                </a:moveTo>
                <a:lnTo>
                  <a:pt x="417576" y="702564"/>
                </a:lnTo>
                <a:lnTo>
                  <a:pt x="417576" y="661416"/>
                </a:lnTo>
                <a:lnTo>
                  <a:pt x="428244" y="661416"/>
                </a:lnTo>
                <a:lnTo>
                  <a:pt x="428244" y="702564"/>
                </a:lnTo>
                <a:close/>
              </a:path>
              <a:path w="464820" h="828039">
                <a:moveTo>
                  <a:pt x="428244" y="758952"/>
                </a:moveTo>
                <a:lnTo>
                  <a:pt x="417576" y="758952"/>
                </a:lnTo>
                <a:lnTo>
                  <a:pt x="417576" y="733044"/>
                </a:lnTo>
                <a:lnTo>
                  <a:pt x="428244" y="733044"/>
                </a:lnTo>
                <a:lnTo>
                  <a:pt x="428244" y="758952"/>
                </a:lnTo>
                <a:close/>
              </a:path>
              <a:path w="464820" h="828039">
                <a:moveTo>
                  <a:pt x="423672" y="827531"/>
                </a:moveTo>
                <a:lnTo>
                  <a:pt x="382524" y="745236"/>
                </a:lnTo>
                <a:lnTo>
                  <a:pt x="417576" y="745236"/>
                </a:lnTo>
                <a:lnTo>
                  <a:pt x="417576" y="758952"/>
                </a:lnTo>
                <a:lnTo>
                  <a:pt x="457961" y="758952"/>
                </a:lnTo>
                <a:lnTo>
                  <a:pt x="423672" y="827531"/>
                </a:lnTo>
                <a:close/>
              </a:path>
              <a:path w="464820" h="828039">
                <a:moveTo>
                  <a:pt x="457961" y="758952"/>
                </a:moveTo>
                <a:lnTo>
                  <a:pt x="428244" y="758952"/>
                </a:lnTo>
                <a:lnTo>
                  <a:pt x="428244" y="745236"/>
                </a:lnTo>
                <a:lnTo>
                  <a:pt x="464820" y="745236"/>
                </a:lnTo>
                <a:lnTo>
                  <a:pt x="457961" y="758952"/>
                </a:lnTo>
                <a:close/>
              </a:path>
            </a:pathLst>
          </a:custGeom>
          <a:solidFill>
            <a:srgbClr val="162844"/>
          </a:solidFill>
        </p:spPr>
        <p:txBody>
          <a:bodyPr wrap="square" lIns="0" tIns="0" rIns="0" bIns="0" rtlCol="0"/>
          <a:lstStyle/>
          <a:p>
            <a:endParaRPr/>
          </a:p>
        </p:txBody>
      </p:sp>
      <p:sp>
        <p:nvSpPr>
          <p:cNvPr id="71" name="object 22">
            <a:extLst>
              <a:ext uri="{FF2B5EF4-FFF2-40B4-BE49-F238E27FC236}">
                <a16:creationId xmlns:a16="http://schemas.microsoft.com/office/drawing/2014/main" id="{EF37B251-95B9-402F-AFFD-19DBD2AEA334}"/>
              </a:ext>
            </a:extLst>
          </p:cNvPr>
          <p:cNvSpPr/>
          <p:nvPr/>
        </p:nvSpPr>
        <p:spPr>
          <a:xfrm>
            <a:off x="7272638" y="2859029"/>
            <a:ext cx="229845" cy="360000"/>
          </a:xfrm>
          <a:custGeom>
            <a:avLst/>
            <a:gdLst/>
            <a:ahLst/>
            <a:cxnLst/>
            <a:rect l="l" t="t" r="r" b="b"/>
            <a:pathLst>
              <a:path w="234950" h="828039">
                <a:moveTo>
                  <a:pt x="234695" y="827531"/>
                </a:moveTo>
                <a:lnTo>
                  <a:pt x="224027" y="827531"/>
                </a:lnTo>
                <a:lnTo>
                  <a:pt x="224027" y="786383"/>
                </a:lnTo>
                <a:lnTo>
                  <a:pt x="234695" y="786383"/>
                </a:lnTo>
                <a:lnTo>
                  <a:pt x="234695" y="827531"/>
                </a:lnTo>
                <a:close/>
              </a:path>
              <a:path w="234950" h="828039">
                <a:moveTo>
                  <a:pt x="234695" y="755903"/>
                </a:moveTo>
                <a:lnTo>
                  <a:pt x="224027" y="755903"/>
                </a:lnTo>
                <a:lnTo>
                  <a:pt x="224027" y="714755"/>
                </a:lnTo>
                <a:lnTo>
                  <a:pt x="234695" y="714755"/>
                </a:lnTo>
                <a:lnTo>
                  <a:pt x="234695" y="755903"/>
                </a:lnTo>
                <a:close/>
              </a:path>
              <a:path w="234950" h="828039">
                <a:moveTo>
                  <a:pt x="234695" y="682751"/>
                </a:moveTo>
                <a:lnTo>
                  <a:pt x="224027" y="682751"/>
                </a:lnTo>
                <a:lnTo>
                  <a:pt x="224027" y="641603"/>
                </a:lnTo>
                <a:lnTo>
                  <a:pt x="234695" y="641603"/>
                </a:lnTo>
                <a:lnTo>
                  <a:pt x="234695" y="682751"/>
                </a:lnTo>
                <a:close/>
              </a:path>
              <a:path w="234950" h="828039">
                <a:moveTo>
                  <a:pt x="234695" y="611123"/>
                </a:moveTo>
                <a:lnTo>
                  <a:pt x="224027" y="611123"/>
                </a:lnTo>
                <a:lnTo>
                  <a:pt x="224027" y="569975"/>
                </a:lnTo>
                <a:lnTo>
                  <a:pt x="234695" y="569975"/>
                </a:lnTo>
                <a:lnTo>
                  <a:pt x="234695" y="611123"/>
                </a:lnTo>
                <a:close/>
              </a:path>
              <a:path w="234950" h="828039">
                <a:moveTo>
                  <a:pt x="234695" y="539495"/>
                </a:moveTo>
                <a:lnTo>
                  <a:pt x="224027" y="539495"/>
                </a:lnTo>
                <a:lnTo>
                  <a:pt x="224027" y="498347"/>
                </a:lnTo>
                <a:lnTo>
                  <a:pt x="234695" y="498347"/>
                </a:lnTo>
                <a:lnTo>
                  <a:pt x="234695" y="539495"/>
                </a:lnTo>
                <a:close/>
              </a:path>
              <a:path w="234950" h="828039">
                <a:moveTo>
                  <a:pt x="234695" y="467868"/>
                </a:moveTo>
                <a:lnTo>
                  <a:pt x="224027" y="467868"/>
                </a:lnTo>
                <a:lnTo>
                  <a:pt x="224027" y="426719"/>
                </a:lnTo>
                <a:lnTo>
                  <a:pt x="234695" y="426719"/>
                </a:lnTo>
                <a:lnTo>
                  <a:pt x="234695" y="467868"/>
                </a:lnTo>
                <a:close/>
              </a:path>
              <a:path w="234950" h="828039">
                <a:moveTo>
                  <a:pt x="211835" y="419099"/>
                </a:moveTo>
                <a:lnTo>
                  <a:pt x="170687" y="419099"/>
                </a:lnTo>
                <a:lnTo>
                  <a:pt x="170687" y="408431"/>
                </a:lnTo>
                <a:lnTo>
                  <a:pt x="211835" y="408431"/>
                </a:lnTo>
                <a:lnTo>
                  <a:pt x="211835" y="419099"/>
                </a:lnTo>
                <a:close/>
              </a:path>
              <a:path w="234950" h="828039">
                <a:moveTo>
                  <a:pt x="140207" y="419099"/>
                </a:moveTo>
                <a:lnTo>
                  <a:pt x="99059" y="419099"/>
                </a:lnTo>
                <a:lnTo>
                  <a:pt x="99059" y="408431"/>
                </a:lnTo>
                <a:lnTo>
                  <a:pt x="140207" y="408431"/>
                </a:lnTo>
                <a:lnTo>
                  <a:pt x="140207" y="419099"/>
                </a:lnTo>
                <a:close/>
              </a:path>
              <a:path w="234950" h="828039">
                <a:moveTo>
                  <a:pt x="67055" y="419099"/>
                </a:moveTo>
                <a:lnTo>
                  <a:pt x="38100" y="419099"/>
                </a:lnTo>
                <a:lnTo>
                  <a:pt x="35052" y="416051"/>
                </a:lnTo>
                <a:lnTo>
                  <a:pt x="35052" y="399287"/>
                </a:lnTo>
                <a:lnTo>
                  <a:pt x="45719" y="399287"/>
                </a:lnTo>
                <a:lnTo>
                  <a:pt x="45719" y="408431"/>
                </a:lnTo>
                <a:lnTo>
                  <a:pt x="41147" y="408431"/>
                </a:lnTo>
                <a:lnTo>
                  <a:pt x="45719" y="413003"/>
                </a:lnTo>
                <a:lnTo>
                  <a:pt x="67055" y="413003"/>
                </a:lnTo>
                <a:lnTo>
                  <a:pt x="67055" y="419099"/>
                </a:lnTo>
                <a:close/>
              </a:path>
              <a:path w="234950" h="828039">
                <a:moveTo>
                  <a:pt x="45719" y="413003"/>
                </a:moveTo>
                <a:lnTo>
                  <a:pt x="41147" y="408431"/>
                </a:lnTo>
                <a:lnTo>
                  <a:pt x="45719" y="408431"/>
                </a:lnTo>
                <a:lnTo>
                  <a:pt x="45719" y="413003"/>
                </a:lnTo>
                <a:close/>
              </a:path>
              <a:path w="234950" h="828039">
                <a:moveTo>
                  <a:pt x="67055" y="413003"/>
                </a:moveTo>
                <a:lnTo>
                  <a:pt x="45719" y="413003"/>
                </a:lnTo>
                <a:lnTo>
                  <a:pt x="45719" y="408431"/>
                </a:lnTo>
                <a:lnTo>
                  <a:pt x="67055" y="408431"/>
                </a:lnTo>
                <a:lnTo>
                  <a:pt x="67055" y="413003"/>
                </a:lnTo>
                <a:close/>
              </a:path>
              <a:path w="234950" h="828039">
                <a:moveTo>
                  <a:pt x="45719" y="368807"/>
                </a:moveTo>
                <a:lnTo>
                  <a:pt x="35052" y="368807"/>
                </a:lnTo>
                <a:lnTo>
                  <a:pt x="35052" y="327659"/>
                </a:lnTo>
                <a:lnTo>
                  <a:pt x="45719" y="327659"/>
                </a:lnTo>
                <a:lnTo>
                  <a:pt x="45719" y="368807"/>
                </a:lnTo>
                <a:close/>
              </a:path>
              <a:path w="234950" h="828039">
                <a:moveTo>
                  <a:pt x="45719" y="297179"/>
                </a:moveTo>
                <a:lnTo>
                  <a:pt x="35052" y="297179"/>
                </a:lnTo>
                <a:lnTo>
                  <a:pt x="35052" y="256031"/>
                </a:lnTo>
                <a:lnTo>
                  <a:pt x="45719" y="256031"/>
                </a:lnTo>
                <a:lnTo>
                  <a:pt x="45719" y="297179"/>
                </a:lnTo>
                <a:close/>
              </a:path>
              <a:path w="234950" h="828039">
                <a:moveTo>
                  <a:pt x="45719" y="224027"/>
                </a:moveTo>
                <a:lnTo>
                  <a:pt x="35052" y="224027"/>
                </a:lnTo>
                <a:lnTo>
                  <a:pt x="35052" y="182879"/>
                </a:lnTo>
                <a:lnTo>
                  <a:pt x="45719" y="182879"/>
                </a:lnTo>
                <a:lnTo>
                  <a:pt x="45719" y="224027"/>
                </a:lnTo>
                <a:close/>
              </a:path>
              <a:path w="234950" h="828039">
                <a:moveTo>
                  <a:pt x="45719" y="152400"/>
                </a:moveTo>
                <a:lnTo>
                  <a:pt x="35052" y="152400"/>
                </a:lnTo>
                <a:lnTo>
                  <a:pt x="35052" y="111252"/>
                </a:lnTo>
                <a:lnTo>
                  <a:pt x="45719" y="111252"/>
                </a:lnTo>
                <a:lnTo>
                  <a:pt x="45719" y="152400"/>
                </a:lnTo>
                <a:close/>
              </a:path>
              <a:path w="234950" h="828039">
                <a:moveTo>
                  <a:pt x="82295" y="82295"/>
                </a:moveTo>
                <a:lnTo>
                  <a:pt x="0" y="82295"/>
                </a:lnTo>
                <a:lnTo>
                  <a:pt x="41147" y="0"/>
                </a:lnTo>
                <a:lnTo>
                  <a:pt x="75437" y="68579"/>
                </a:lnTo>
                <a:lnTo>
                  <a:pt x="35052" y="68579"/>
                </a:lnTo>
                <a:lnTo>
                  <a:pt x="35052" y="80771"/>
                </a:lnTo>
                <a:lnTo>
                  <a:pt x="81533" y="80771"/>
                </a:lnTo>
                <a:lnTo>
                  <a:pt x="82295" y="82295"/>
                </a:lnTo>
                <a:close/>
              </a:path>
              <a:path w="234950" h="828039">
                <a:moveTo>
                  <a:pt x="45719" y="80771"/>
                </a:moveTo>
                <a:lnTo>
                  <a:pt x="35052" y="80771"/>
                </a:lnTo>
                <a:lnTo>
                  <a:pt x="35052" y="68579"/>
                </a:lnTo>
                <a:lnTo>
                  <a:pt x="45719" y="68579"/>
                </a:lnTo>
                <a:lnTo>
                  <a:pt x="45719" y="80771"/>
                </a:lnTo>
                <a:close/>
              </a:path>
              <a:path w="234950" h="828039">
                <a:moveTo>
                  <a:pt x="81533" y="80771"/>
                </a:moveTo>
                <a:lnTo>
                  <a:pt x="45719" y="80771"/>
                </a:lnTo>
                <a:lnTo>
                  <a:pt x="45719" y="68579"/>
                </a:lnTo>
                <a:lnTo>
                  <a:pt x="75437" y="68579"/>
                </a:lnTo>
                <a:lnTo>
                  <a:pt x="81533" y="80771"/>
                </a:lnTo>
                <a:close/>
              </a:path>
            </a:pathLst>
          </a:custGeom>
          <a:solidFill>
            <a:srgbClr val="162844"/>
          </a:solidFill>
        </p:spPr>
        <p:txBody>
          <a:bodyPr wrap="square" lIns="0" tIns="0" rIns="0" bIns="0" rtlCol="0"/>
          <a:lstStyle/>
          <a:p>
            <a:endParaRPr/>
          </a:p>
        </p:txBody>
      </p:sp>
      <p:sp>
        <p:nvSpPr>
          <p:cNvPr id="72" name="object 23">
            <a:extLst>
              <a:ext uri="{FF2B5EF4-FFF2-40B4-BE49-F238E27FC236}">
                <a16:creationId xmlns:a16="http://schemas.microsoft.com/office/drawing/2014/main" id="{6F6AA0E4-1B93-4811-A324-DF73954EAEED}"/>
              </a:ext>
            </a:extLst>
          </p:cNvPr>
          <p:cNvSpPr/>
          <p:nvPr/>
        </p:nvSpPr>
        <p:spPr>
          <a:xfrm>
            <a:off x="8639666" y="3561165"/>
            <a:ext cx="695126" cy="360000"/>
          </a:xfrm>
          <a:custGeom>
            <a:avLst/>
            <a:gdLst/>
            <a:ahLst/>
            <a:cxnLst/>
            <a:rect l="l" t="t" r="r" b="b"/>
            <a:pathLst>
              <a:path w="710565" h="828039">
                <a:moveTo>
                  <a:pt x="10668" y="41148"/>
                </a:moveTo>
                <a:lnTo>
                  <a:pt x="0" y="41148"/>
                </a:lnTo>
                <a:lnTo>
                  <a:pt x="0" y="0"/>
                </a:lnTo>
                <a:lnTo>
                  <a:pt x="10668" y="0"/>
                </a:lnTo>
                <a:lnTo>
                  <a:pt x="10668" y="41148"/>
                </a:lnTo>
                <a:close/>
              </a:path>
              <a:path w="710565" h="828039">
                <a:moveTo>
                  <a:pt x="10668" y="112776"/>
                </a:moveTo>
                <a:lnTo>
                  <a:pt x="0" y="112776"/>
                </a:lnTo>
                <a:lnTo>
                  <a:pt x="0" y="71628"/>
                </a:lnTo>
                <a:lnTo>
                  <a:pt x="10668" y="71628"/>
                </a:lnTo>
                <a:lnTo>
                  <a:pt x="10668" y="112776"/>
                </a:lnTo>
                <a:close/>
              </a:path>
              <a:path w="710565" h="828039">
                <a:moveTo>
                  <a:pt x="10668" y="185928"/>
                </a:moveTo>
                <a:lnTo>
                  <a:pt x="0" y="185928"/>
                </a:lnTo>
                <a:lnTo>
                  <a:pt x="0" y="144780"/>
                </a:lnTo>
                <a:lnTo>
                  <a:pt x="10668" y="144780"/>
                </a:lnTo>
                <a:lnTo>
                  <a:pt x="10668" y="185928"/>
                </a:lnTo>
                <a:close/>
              </a:path>
              <a:path w="710565" h="828039">
                <a:moveTo>
                  <a:pt x="10668" y="257556"/>
                </a:moveTo>
                <a:lnTo>
                  <a:pt x="0" y="257556"/>
                </a:lnTo>
                <a:lnTo>
                  <a:pt x="0" y="216407"/>
                </a:lnTo>
                <a:lnTo>
                  <a:pt x="10668" y="216407"/>
                </a:lnTo>
                <a:lnTo>
                  <a:pt x="10668" y="257556"/>
                </a:lnTo>
                <a:close/>
              </a:path>
              <a:path w="710565" h="828039">
                <a:moveTo>
                  <a:pt x="10668" y="329184"/>
                </a:moveTo>
                <a:lnTo>
                  <a:pt x="0" y="329184"/>
                </a:lnTo>
                <a:lnTo>
                  <a:pt x="0" y="288036"/>
                </a:lnTo>
                <a:lnTo>
                  <a:pt x="10668" y="288036"/>
                </a:lnTo>
                <a:lnTo>
                  <a:pt x="10668" y="329184"/>
                </a:lnTo>
                <a:close/>
              </a:path>
              <a:path w="710565" h="828039">
                <a:moveTo>
                  <a:pt x="10668" y="400812"/>
                </a:moveTo>
                <a:lnTo>
                  <a:pt x="0" y="400812"/>
                </a:lnTo>
                <a:lnTo>
                  <a:pt x="0" y="359663"/>
                </a:lnTo>
                <a:lnTo>
                  <a:pt x="10668" y="359663"/>
                </a:lnTo>
                <a:lnTo>
                  <a:pt x="10668" y="400812"/>
                </a:lnTo>
                <a:close/>
              </a:path>
              <a:path w="710565" h="828039">
                <a:moveTo>
                  <a:pt x="64008" y="419100"/>
                </a:moveTo>
                <a:lnTo>
                  <a:pt x="22860" y="419100"/>
                </a:lnTo>
                <a:lnTo>
                  <a:pt x="22860" y="408432"/>
                </a:lnTo>
                <a:lnTo>
                  <a:pt x="64008" y="408432"/>
                </a:lnTo>
                <a:lnTo>
                  <a:pt x="64008" y="419100"/>
                </a:lnTo>
                <a:close/>
              </a:path>
              <a:path w="710565" h="828039">
                <a:moveTo>
                  <a:pt x="137160" y="419100"/>
                </a:moveTo>
                <a:lnTo>
                  <a:pt x="96012" y="419100"/>
                </a:lnTo>
                <a:lnTo>
                  <a:pt x="96012" y="408432"/>
                </a:lnTo>
                <a:lnTo>
                  <a:pt x="137160" y="408432"/>
                </a:lnTo>
                <a:lnTo>
                  <a:pt x="137160" y="419100"/>
                </a:lnTo>
                <a:close/>
              </a:path>
              <a:path w="710565" h="828039">
                <a:moveTo>
                  <a:pt x="208788" y="419100"/>
                </a:moveTo>
                <a:lnTo>
                  <a:pt x="167640" y="419100"/>
                </a:lnTo>
                <a:lnTo>
                  <a:pt x="167640" y="408432"/>
                </a:lnTo>
                <a:lnTo>
                  <a:pt x="208788" y="408432"/>
                </a:lnTo>
                <a:lnTo>
                  <a:pt x="208788" y="419100"/>
                </a:lnTo>
                <a:close/>
              </a:path>
              <a:path w="710565" h="828039">
                <a:moveTo>
                  <a:pt x="280416" y="419100"/>
                </a:moveTo>
                <a:lnTo>
                  <a:pt x="239268" y="419100"/>
                </a:lnTo>
                <a:lnTo>
                  <a:pt x="239268" y="408432"/>
                </a:lnTo>
                <a:lnTo>
                  <a:pt x="280416" y="408432"/>
                </a:lnTo>
                <a:lnTo>
                  <a:pt x="280416" y="419100"/>
                </a:lnTo>
                <a:close/>
              </a:path>
              <a:path w="710565" h="828039">
                <a:moveTo>
                  <a:pt x="352044" y="419100"/>
                </a:moveTo>
                <a:lnTo>
                  <a:pt x="310895" y="419100"/>
                </a:lnTo>
                <a:lnTo>
                  <a:pt x="310895" y="408432"/>
                </a:lnTo>
                <a:lnTo>
                  <a:pt x="352044" y="408432"/>
                </a:lnTo>
                <a:lnTo>
                  <a:pt x="352044" y="419100"/>
                </a:lnTo>
                <a:close/>
              </a:path>
              <a:path w="710565" h="828039">
                <a:moveTo>
                  <a:pt x="423672" y="419100"/>
                </a:moveTo>
                <a:lnTo>
                  <a:pt x="382524" y="419100"/>
                </a:lnTo>
                <a:lnTo>
                  <a:pt x="382524" y="408432"/>
                </a:lnTo>
                <a:lnTo>
                  <a:pt x="423672" y="408432"/>
                </a:lnTo>
                <a:lnTo>
                  <a:pt x="423672" y="419100"/>
                </a:lnTo>
                <a:close/>
              </a:path>
              <a:path w="710565" h="828039">
                <a:moveTo>
                  <a:pt x="496824" y="419100"/>
                </a:moveTo>
                <a:lnTo>
                  <a:pt x="455676" y="419100"/>
                </a:lnTo>
                <a:lnTo>
                  <a:pt x="455676" y="408432"/>
                </a:lnTo>
                <a:lnTo>
                  <a:pt x="496824" y="408432"/>
                </a:lnTo>
                <a:lnTo>
                  <a:pt x="496824" y="419100"/>
                </a:lnTo>
                <a:close/>
              </a:path>
              <a:path w="710565" h="828039">
                <a:moveTo>
                  <a:pt x="568452" y="419100"/>
                </a:moveTo>
                <a:lnTo>
                  <a:pt x="527304" y="419100"/>
                </a:lnTo>
                <a:lnTo>
                  <a:pt x="527304" y="408432"/>
                </a:lnTo>
                <a:lnTo>
                  <a:pt x="568452" y="408432"/>
                </a:lnTo>
                <a:lnTo>
                  <a:pt x="568452" y="419100"/>
                </a:lnTo>
                <a:close/>
              </a:path>
              <a:path w="710565" h="828039">
                <a:moveTo>
                  <a:pt x="640079" y="419100"/>
                </a:moveTo>
                <a:lnTo>
                  <a:pt x="598932" y="419100"/>
                </a:lnTo>
                <a:lnTo>
                  <a:pt x="598932" y="408432"/>
                </a:lnTo>
                <a:lnTo>
                  <a:pt x="640079" y="408432"/>
                </a:lnTo>
                <a:lnTo>
                  <a:pt x="640079" y="419100"/>
                </a:lnTo>
                <a:close/>
              </a:path>
              <a:path w="710565" h="828039">
                <a:moveTo>
                  <a:pt x="673608" y="457200"/>
                </a:moveTo>
                <a:lnTo>
                  <a:pt x="662940" y="457200"/>
                </a:lnTo>
                <a:lnTo>
                  <a:pt x="662940" y="416052"/>
                </a:lnTo>
                <a:lnTo>
                  <a:pt x="673608" y="416052"/>
                </a:lnTo>
                <a:lnTo>
                  <a:pt x="673608" y="457200"/>
                </a:lnTo>
                <a:close/>
              </a:path>
              <a:path w="710565" h="828039">
                <a:moveTo>
                  <a:pt x="673608" y="528828"/>
                </a:moveTo>
                <a:lnTo>
                  <a:pt x="662940" y="528828"/>
                </a:lnTo>
                <a:lnTo>
                  <a:pt x="662940" y="487680"/>
                </a:lnTo>
                <a:lnTo>
                  <a:pt x="673608" y="487680"/>
                </a:lnTo>
                <a:lnTo>
                  <a:pt x="673608" y="528828"/>
                </a:lnTo>
                <a:close/>
              </a:path>
              <a:path w="710565" h="828039">
                <a:moveTo>
                  <a:pt x="673608" y="601980"/>
                </a:moveTo>
                <a:lnTo>
                  <a:pt x="662940" y="601980"/>
                </a:lnTo>
                <a:lnTo>
                  <a:pt x="662940" y="560832"/>
                </a:lnTo>
                <a:lnTo>
                  <a:pt x="673608" y="560832"/>
                </a:lnTo>
                <a:lnTo>
                  <a:pt x="673608" y="601980"/>
                </a:lnTo>
                <a:close/>
              </a:path>
              <a:path w="710565" h="828039">
                <a:moveTo>
                  <a:pt x="673608" y="673608"/>
                </a:moveTo>
                <a:lnTo>
                  <a:pt x="662940" y="673608"/>
                </a:lnTo>
                <a:lnTo>
                  <a:pt x="662940" y="632460"/>
                </a:lnTo>
                <a:lnTo>
                  <a:pt x="673608" y="632460"/>
                </a:lnTo>
                <a:lnTo>
                  <a:pt x="673608" y="673608"/>
                </a:lnTo>
                <a:close/>
              </a:path>
              <a:path w="710565" h="828039">
                <a:moveTo>
                  <a:pt x="673608" y="745236"/>
                </a:moveTo>
                <a:lnTo>
                  <a:pt x="662940" y="745236"/>
                </a:lnTo>
                <a:lnTo>
                  <a:pt x="662940" y="704088"/>
                </a:lnTo>
                <a:lnTo>
                  <a:pt x="673608" y="704088"/>
                </a:lnTo>
                <a:lnTo>
                  <a:pt x="673608" y="745236"/>
                </a:lnTo>
                <a:close/>
              </a:path>
              <a:path w="710565" h="828039">
                <a:moveTo>
                  <a:pt x="669036" y="827531"/>
                </a:moveTo>
                <a:lnTo>
                  <a:pt x="627887" y="745236"/>
                </a:lnTo>
                <a:lnTo>
                  <a:pt x="710184" y="745236"/>
                </a:lnTo>
                <a:lnTo>
                  <a:pt x="669036" y="827531"/>
                </a:lnTo>
                <a:close/>
              </a:path>
            </a:pathLst>
          </a:custGeom>
          <a:solidFill>
            <a:srgbClr val="162844"/>
          </a:solidFill>
        </p:spPr>
        <p:txBody>
          <a:bodyPr wrap="square" lIns="0" tIns="0" rIns="0" bIns="0" rtlCol="0"/>
          <a:lstStyle/>
          <a:p>
            <a:endParaRPr/>
          </a:p>
        </p:txBody>
      </p:sp>
      <p:graphicFrame>
        <p:nvGraphicFramePr>
          <p:cNvPr id="73" name="object 31">
            <a:extLst>
              <a:ext uri="{FF2B5EF4-FFF2-40B4-BE49-F238E27FC236}">
                <a16:creationId xmlns:a16="http://schemas.microsoft.com/office/drawing/2014/main" id="{41405FEF-F756-4997-A107-DE5F231CA5E0}"/>
              </a:ext>
            </a:extLst>
          </p:cNvPr>
          <p:cNvGraphicFramePr>
            <a:graphicFrameLocks noGrp="1"/>
          </p:cNvGraphicFramePr>
          <p:nvPr>
            <p:extLst>
              <p:ext uri="{D42A27DB-BD31-4B8C-83A1-F6EECF244321}">
                <p14:modId xmlns:p14="http://schemas.microsoft.com/office/powerpoint/2010/main" val="3220327981"/>
              </p:ext>
            </p:extLst>
          </p:nvPr>
        </p:nvGraphicFramePr>
        <p:xfrm>
          <a:off x="5408648" y="3222958"/>
          <a:ext cx="2345038" cy="324000"/>
        </p:xfrm>
        <a:graphic>
          <a:graphicData uri="http://schemas.openxmlformats.org/drawingml/2006/table">
            <a:tbl>
              <a:tblPr firstRow="1" bandRow="1">
                <a:tableStyleId>{2D5ABB26-0587-4C30-8999-92F81FD0307C}</a:tableStyleId>
              </a:tblPr>
              <a:tblGrid>
                <a:gridCol w="577097">
                  <a:extLst>
                    <a:ext uri="{9D8B030D-6E8A-4147-A177-3AD203B41FA5}">
                      <a16:colId xmlns:a16="http://schemas.microsoft.com/office/drawing/2014/main" val="20000"/>
                    </a:ext>
                  </a:extLst>
                </a:gridCol>
                <a:gridCol w="594491">
                  <a:extLst>
                    <a:ext uri="{9D8B030D-6E8A-4147-A177-3AD203B41FA5}">
                      <a16:colId xmlns:a16="http://schemas.microsoft.com/office/drawing/2014/main" val="20001"/>
                    </a:ext>
                  </a:extLst>
                </a:gridCol>
                <a:gridCol w="594490">
                  <a:extLst>
                    <a:ext uri="{9D8B030D-6E8A-4147-A177-3AD203B41FA5}">
                      <a16:colId xmlns:a16="http://schemas.microsoft.com/office/drawing/2014/main" val="20002"/>
                    </a:ext>
                  </a:extLst>
                </a:gridCol>
                <a:gridCol w="578960">
                  <a:extLst>
                    <a:ext uri="{9D8B030D-6E8A-4147-A177-3AD203B41FA5}">
                      <a16:colId xmlns:a16="http://schemas.microsoft.com/office/drawing/2014/main" val="20003"/>
                    </a:ext>
                  </a:extLst>
                </a:gridCol>
              </a:tblGrid>
              <a:tr h="324000">
                <a:tc>
                  <a:txBody>
                    <a:bodyPr/>
                    <a:lstStyle/>
                    <a:p>
                      <a:pPr marL="135255">
                        <a:lnSpc>
                          <a:spcPct val="100000"/>
                        </a:lnSpc>
                        <a:spcBef>
                          <a:spcPts val="540"/>
                        </a:spcBef>
                      </a:pPr>
                      <a:r>
                        <a:rPr sz="1150" b="1" spc="15" dirty="0">
                          <a:solidFill>
                            <a:srgbClr val="FFFFFF"/>
                          </a:solidFill>
                          <a:latin typeface="Calibri"/>
                          <a:cs typeface="Calibri"/>
                        </a:rPr>
                        <a:t>200</a:t>
                      </a:r>
                      <a:r>
                        <a:rPr lang="de-DE" sz="1150" b="1" spc="15" dirty="0">
                          <a:solidFill>
                            <a:srgbClr val="FFFFFF"/>
                          </a:solidFill>
                          <a:latin typeface="Calibri"/>
                          <a:cs typeface="Calibri"/>
                        </a:rPr>
                        <a:t>5</a:t>
                      </a:r>
                      <a:endParaRPr sz="1150" dirty="0">
                        <a:latin typeface="Calibri"/>
                        <a:cs typeface="Calibri"/>
                      </a:endParaRPr>
                    </a:p>
                  </a:txBody>
                  <a:tcPr marL="0" marR="0" marT="68580" marB="0">
                    <a:lnR w="38100">
                      <a:solidFill>
                        <a:srgbClr val="FFFFFF"/>
                      </a:solidFill>
                      <a:prstDash val="solid"/>
                    </a:lnR>
                    <a:solidFill>
                      <a:srgbClr val="1A1A1A"/>
                    </a:solidFill>
                  </a:tcPr>
                </a:tc>
                <a:tc>
                  <a:txBody>
                    <a:bodyPr/>
                    <a:lstStyle/>
                    <a:p>
                      <a:pPr marL="152400">
                        <a:lnSpc>
                          <a:spcPct val="100000"/>
                        </a:lnSpc>
                        <a:spcBef>
                          <a:spcPts val="540"/>
                        </a:spcBef>
                      </a:pPr>
                      <a:r>
                        <a:rPr sz="1150" b="1" spc="15" dirty="0">
                          <a:solidFill>
                            <a:srgbClr val="FFFFFF"/>
                          </a:solidFill>
                          <a:latin typeface="Calibri"/>
                          <a:cs typeface="Calibri"/>
                        </a:rPr>
                        <a:t>200</a:t>
                      </a:r>
                      <a:r>
                        <a:rPr lang="de-DE" sz="1150" b="1" spc="15" dirty="0">
                          <a:solidFill>
                            <a:srgbClr val="FFFFFF"/>
                          </a:solidFill>
                          <a:latin typeface="Calibri"/>
                          <a:cs typeface="Calibri"/>
                        </a:rPr>
                        <a:t>9</a:t>
                      </a:r>
                      <a:endParaRPr sz="1150" dirty="0">
                        <a:latin typeface="Calibri"/>
                        <a:cs typeface="Calibri"/>
                      </a:endParaRPr>
                    </a:p>
                  </a:txBody>
                  <a:tcPr marL="0" marR="0" marT="68580" marB="0">
                    <a:lnL w="38100">
                      <a:solidFill>
                        <a:srgbClr val="FFFFFF"/>
                      </a:solidFill>
                      <a:prstDash val="solid"/>
                    </a:lnL>
                    <a:lnR w="38100">
                      <a:solidFill>
                        <a:srgbClr val="FFFFFF"/>
                      </a:solidFill>
                      <a:prstDash val="solid"/>
                    </a:lnR>
                    <a:solidFill>
                      <a:srgbClr val="1A1A1A"/>
                    </a:solidFill>
                  </a:tcPr>
                </a:tc>
                <a:tc>
                  <a:txBody>
                    <a:bodyPr/>
                    <a:lstStyle/>
                    <a:p>
                      <a:pPr marL="151130">
                        <a:lnSpc>
                          <a:spcPct val="100000"/>
                        </a:lnSpc>
                        <a:spcBef>
                          <a:spcPts val="540"/>
                        </a:spcBef>
                      </a:pPr>
                      <a:r>
                        <a:rPr sz="1150" b="1" spc="15" dirty="0">
                          <a:solidFill>
                            <a:srgbClr val="FFFFFF"/>
                          </a:solidFill>
                          <a:latin typeface="Calibri"/>
                          <a:cs typeface="Calibri"/>
                        </a:rPr>
                        <a:t>20</a:t>
                      </a:r>
                      <a:r>
                        <a:rPr lang="de-DE" sz="1150" b="1" spc="15" dirty="0">
                          <a:solidFill>
                            <a:srgbClr val="FFFFFF"/>
                          </a:solidFill>
                          <a:latin typeface="Calibri"/>
                          <a:cs typeface="Calibri"/>
                        </a:rPr>
                        <a:t>10</a:t>
                      </a:r>
                      <a:endParaRPr sz="1150" dirty="0">
                        <a:latin typeface="Calibri"/>
                        <a:cs typeface="Calibri"/>
                      </a:endParaRPr>
                    </a:p>
                  </a:txBody>
                  <a:tcPr marL="0" marR="0" marT="68580" marB="0">
                    <a:lnL w="38100">
                      <a:solidFill>
                        <a:srgbClr val="FFFFFF"/>
                      </a:solidFill>
                      <a:prstDash val="solid"/>
                    </a:lnL>
                    <a:lnR w="38100">
                      <a:solidFill>
                        <a:srgbClr val="FFFFFF"/>
                      </a:solidFill>
                      <a:prstDash val="solid"/>
                    </a:lnR>
                    <a:solidFill>
                      <a:srgbClr val="1A1A1A"/>
                    </a:solidFill>
                  </a:tcPr>
                </a:tc>
                <a:tc>
                  <a:txBody>
                    <a:bodyPr/>
                    <a:lstStyle/>
                    <a:p>
                      <a:pPr marL="150495">
                        <a:lnSpc>
                          <a:spcPct val="100000"/>
                        </a:lnSpc>
                        <a:spcBef>
                          <a:spcPts val="540"/>
                        </a:spcBef>
                      </a:pPr>
                      <a:r>
                        <a:rPr sz="1150" b="1" spc="15" dirty="0">
                          <a:solidFill>
                            <a:srgbClr val="FFFFFF"/>
                          </a:solidFill>
                          <a:latin typeface="Calibri"/>
                          <a:cs typeface="Calibri"/>
                        </a:rPr>
                        <a:t>201</a:t>
                      </a:r>
                      <a:r>
                        <a:rPr lang="de-DE" sz="1150" b="1" spc="15" dirty="0">
                          <a:solidFill>
                            <a:srgbClr val="FFFFFF"/>
                          </a:solidFill>
                          <a:latin typeface="Calibri"/>
                          <a:cs typeface="Calibri"/>
                        </a:rPr>
                        <a:t>5</a:t>
                      </a:r>
                      <a:endParaRPr sz="1150" dirty="0">
                        <a:latin typeface="Calibri"/>
                        <a:cs typeface="Calibri"/>
                      </a:endParaRPr>
                    </a:p>
                  </a:txBody>
                  <a:tcPr marL="0" marR="0" marT="68580" marB="0">
                    <a:lnL w="38100">
                      <a:solidFill>
                        <a:srgbClr val="FFFFFF"/>
                      </a:solidFill>
                      <a:prstDash val="solid"/>
                    </a:lnL>
                    <a:solidFill>
                      <a:srgbClr val="1A1A1A"/>
                    </a:solidFill>
                  </a:tcPr>
                </a:tc>
                <a:extLst>
                  <a:ext uri="{0D108BD9-81ED-4DB2-BD59-A6C34878D82A}">
                    <a16:rowId xmlns:a16="http://schemas.microsoft.com/office/drawing/2014/main" val="10000"/>
                  </a:ext>
                </a:extLst>
              </a:tr>
            </a:tbl>
          </a:graphicData>
        </a:graphic>
      </p:graphicFrame>
      <p:sp>
        <p:nvSpPr>
          <p:cNvPr id="74" name="object 34">
            <a:extLst>
              <a:ext uri="{FF2B5EF4-FFF2-40B4-BE49-F238E27FC236}">
                <a16:creationId xmlns:a16="http://schemas.microsoft.com/office/drawing/2014/main" id="{8AFD4E57-7830-426B-AEC2-13FBB7CC60ED}"/>
              </a:ext>
            </a:extLst>
          </p:cNvPr>
          <p:cNvSpPr/>
          <p:nvPr/>
        </p:nvSpPr>
        <p:spPr>
          <a:xfrm>
            <a:off x="9246218" y="2859029"/>
            <a:ext cx="101876" cy="360000"/>
          </a:xfrm>
          <a:custGeom>
            <a:avLst/>
            <a:gdLst/>
            <a:ahLst/>
            <a:cxnLst/>
            <a:rect l="l" t="t" r="r" b="b"/>
            <a:pathLst>
              <a:path w="104140" h="828039">
                <a:moveTo>
                  <a:pt x="10668" y="827531"/>
                </a:moveTo>
                <a:lnTo>
                  <a:pt x="0" y="827531"/>
                </a:lnTo>
                <a:lnTo>
                  <a:pt x="0" y="786383"/>
                </a:lnTo>
                <a:lnTo>
                  <a:pt x="10668" y="786383"/>
                </a:lnTo>
                <a:lnTo>
                  <a:pt x="10668" y="827531"/>
                </a:lnTo>
                <a:close/>
              </a:path>
              <a:path w="104140" h="828039">
                <a:moveTo>
                  <a:pt x="10668" y="755903"/>
                </a:moveTo>
                <a:lnTo>
                  <a:pt x="0" y="755903"/>
                </a:lnTo>
                <a:lnTo>
                  <a:pt x="0" y="714755"/>
                </a:lnTo>
                <a:lnTo>
                  <a:pt x="10668" y="714755"/>
                </a:lnTo>
                <a:lnTo>
                  <a:pt x="10668" y="755903"/>
                </a:lnTo>
                <a:close/>
              </a:path>
              <a:path w="104140" h="828039">
                <a:moveTo>
                  <a:pt x="10668" y="682751"/>
                </a:moveTo>
                <a:lnTo>
                  <a:pt x="0" y="682751"/>
                </a:lnTo>
                <a:lnTo>
                  <a:pt x="0" y="641603"/>
                </a:lnTo>
                <a:lnTo>
                  <a:pt x="10668" y="641603"/>
                </a:lnTo>
                <a:lnTo>
                  <a:pt x="10668" y="682751"/>
                </a:lnTo>
                <a:close/>
              </a:path>
              <a:path w="104140" h="828039">
                <a:moveTo>
                  <a:pt x="10668" y="611123"/>
                </a:moveTo>
                <a:lnTo>
                  <a:pt x="0" y="611123"/>
                </a:lnTo>
                <a:lnTo>
                  <a:pt x="0" y="569975"/>
                </a:lnTo>
                <a:lnTo>
                  <a:pt x="10668" y="569975"/>
                </a:lnTo>
                <a:lnTo>
                  <a:pt x="10668" y="611123"/>
                </a:lnTo>
                <a:close/>
              </a:path>
              <a:path w="104140" h="828039">
                <a:moveTo>
                  <a:pt x="10668" y="539495"/>
                </a:moveTo>
                <a:lnTo>
                  <a:pt x="0" y="539495"/>
                </a:lnTo>
                <a:lnTo>
                  <a:pt x="0" y="498347"/>
                </a:lnTo>
                <a:lnTo>
                  <a:pt x="10668" y="498347"/>
                </a:lnTo>
                <a:lnTo>
                  <a:pt x="10668" y="539495"/>
                </a:lnTo>
                <a:close/>
              </a:path>
              <a:path w="104140" h="828039">
                <a:moveTo>
                  <a:pt x="10668" y="467868"/>
                </a:moveTo>
                <a:lnTo>
                  <a:pt x="0" y="467868"/>
                </a:lnTo>
                <a:lnTo>
                  <a:pt x="0" y="426719"/>
                </a:lnTo>
                <a:lnTo>
                  <a:pt x="10668" y="426719"/>
                </a:lnTo>
                <a:lnTo>
                  <a:pt x="10668" y="467868"/>
                </a:lnTo>
                <a:close/>
              </a:path>
              <a:path w="104140" h="828039">
                <a:moveTo>
                  <a:pt x="64008" y="419099"/>
                </a:moveTo>
                <a:lnTo>
                  <a:pt x="24384" y="419099"/>
                </a:lnTo>
                <a:lnTo>
                  <a:pt x="24384" y="408431"/>
                </a:lnTo>
                <a:lnTo>
                  <a:pt x="62484" y="408431"/>
                </a:lnTo>
                <a:lnTo>
                  <a:pt x="58420" y="411479"/>
                </a:lnTo>
                <a:lnTo>
                  <a:pt x="56388" y="411479"/>
                </a:lnTo>
                <a:lnTo>
                  <a:pt x="56388" y="413003"/>
                </a:lnTo>
                <a:lnTo>
                  <a:pt x="67056" y="413003"/>
                </a:lnTo>
                <a:lnTo>
                  <a:pt x="67056" y="416051"/>
                </a:lnTo>
                <a:lnTo>
                  <a:pt x="64008" y="419099"/>
                </a:lnTo>
                <a:close/>
              </a:path>
              <a:path w="104140" h="828039">
                <a:moveTo>
                  <a:pt x="56388" y="413003"/>
                </a:moveTo>
                <a:lnTo>
                  <a:pt x="56388" y="411479"/>
                </a:lnTo>
                <a:lnTo>
                  <a:pt x="58420" y="411479"/>
                </a:lnTo>
                <a:lnTo>
                  <a:pt x="56388" y="413003"/>
                </a:lnTo>
                <a:close/>
              </a:path>
              <a:path w="104140" h="828039">
                <a:moveTo>
                  <a:pt x="67056" y="413003"/>
                </a:moveTo>
                <a:lnTo>
                  <a:pt x="56388" y="413003"/>
                </a:lnTo>
                <a:lnTo>
                  <a:pt x="58420" y="411479"/>
                </a:lnTo>
                <a:lnTo>
                  <a:pt x="67056" y="411479"/>
                </a:lnTo>
                <a:lnTo>
                  <a:pt x="67056" y="413003"/>
                </a:lnTo>
                <a:close/>
              </a:path>
              <a:path w="104140" h="828039">
                <a:moveTo>
                  <a:pt x="67056" y="379475"/>
                </a:moveTo>
                <a:lnTo>
                  <a:pt x="56388" y="379475"/>
                </a:lnTo>
                <a:lnTo>
                  <a:pt x="56388" y="338327"/>
                </a:lnTo>
                <a:lnTo>
                  <a:pt x="67056" y="338327"/>
                </a:lnTo>
                <a:lnTo>
                  <a:pt x="67056" y="379475"/>
                </a:lnTo>
                <a:close/>
              </a:path>
              <a:path w="104140" h="828039">
                <a:moveTo>
                  <a:pt x="67056" y="307847"/>
                </a:moveTo>
                <a:lnTo>
                  <a:pt x="56388" y="307847"/>
                </a:lnTo>
                <a:lnTo>
                  <a:pt x="56388" y="266699"/>
                </a:lnTo>
                <a:lnTo>
                  <a:pt x="67056" y="266699"/>
                </a:lnTo>
                <a:lnTo>
                  <a:pt x="67056" y="307847"/>
                </a:lnTo>
                <a:close/>
              </a:path>
              <a:path w="104140" h="828039">
                <a:moveTo>
                  <a:pt x="67056" y="236219"/>
                </a:moveTo>
                <a:lnTo>
                  <a:pt x="56388" y="236219"/>
                </a:lnTo>
                <a:lnTo>
                  <a:pt x="56388" y="195071"/>
                </a:lnTo>
                <a:lnTo>
                  <a:pt x="67056" y="195071"/>
                </a:lnTo>
                <a:lnTo>
                  <a:pt x="67056" y="236219"/>
                </a:lnTo>
                <a:close/>
              </a:path>
              <a:path w="104140" h="828039">
                <a:moveTo>
                  <a:pt x="67056" y="164591"/>
                </a:moveTo>
                <a:lnTo>
                  <a:pt x="56388" y="164591"/>
                </a:lnTo>
                <a:lnTo>
                  <a:pt x="56388" y="123443"/>
                </a:lnTo>
                <a:lnTo>
                  <a:pt x="67056" y="123443"/>
                </a:lnTo>
                <a:lnTo>
                  <a:pt x="67056" y="164591"/>
                </a:lnTo>
                <a:close/>
              </a:path>
              <a:path w="104140" h="828039">
                <a:moveTo>
                  <a:pt x="56388" y="82295"/>
                </a:moveTo>
                <a:lnTo>
                  <a:pt x="21336" y="82295"/>
                </a:lnTo>
                <a:lnTo>
                  <a:pt x="62484" y="0"/>
                </a:lnTo>
                <a:lnTo>
                  <a:pt x="96773" y="68579"/>
                </a:lnTo>
                <a:lnTo>
                  <a:pt x="56388" y="68579"/>
                </a:lnTo>
                <a:lnTo>
                  <a:pt x="56388" y="82295"/>
                </a:lnTo>
                <a:close/>
              </a:path>
              <a:path w="104140" h="828039">
                <a:moveTo>
                  <a:pt x="67056" y="91439"/>
                </a:moveTo>
                <a:lnTo>
                  <a:pt x="56388" y="91439"/>
                </a:lnTo>
                <a:lnTo>
                  <a:pt x="56388" y="68579"/>
                </a:lnTo>
                <a:lnTo>
                  <a:pt x="67056" y="68579"/>
                </a:lnTo>
                <a:lnTo>
                  <a:pt x="67056" y="91439"/>
                </a:lnTo>
                <a:close/>
              </a:path>
              <a:path w="104140" h="828039">
                <a:moveTo>
                  <a:pt x="103632" y="82295"/>
                </a:moveTo>
                <a:lnTo>
                  <a:pt x="67056" y="82295"/>
                </a:lnTo>
                <a:lnTo>
                  <a:pt x="67056" y="68579"/>
                </a:lnTo>
                <a:lnTo>
                  <a:pt x="96773" y="68579"/>
                </a:lnTo>
                <a:lnTo>
                  <a:pt x="103632" y="82295"/>
                </a:lnTo>
                <a:close/>
              </a:path>
            </a:pathLst>
          </a:custGeom>
          <a:solidFill>
            <a:srgbClr val="162844"/>
          </a:solidFill>
        </p:spPr>
        <p:txBody>
          <a:bodyPr wrap="square" lIns="0" tIns="0" rIns="0" bIns="0" rtlCol="0"/>
          <a:lstStyle/>
          <a:p>
            <a:endParaRPr/>
          </a:p>
        </p:txBody>
      </p:sp>
      <p:grpSp>
        <p:nvGrpSpPr>
          <p:cNvPr id="13" name="Gruppieren 12">
            <a:extLst>
              <a:ext uri="{FF2B5EF4-FFF2-40B4-BE49-F238E27FC236}">
                <a16:creationId xmlns:a16="http://schemas.microsoft.com/office/drawing/2014/main" id="{FA523177-DF56-44A9-A488-C88D5CFDDB41}"/>
              </a:ext>
            </a:extLst>
          </p:cNvPr>
          <p:cNvGrpSpPr/>
          <p:nvPr/>
        </p:nvGrpSpPr>
        <p:grpSpPr>
          <a:xfrm>
            <a:off x="2605187" y="3212571"/>
            <a:ext cx="6941484" cy="337297"/>
            <a:chOff x="2633290" y="3502265"/>
            <a:chExt cx="6941484" cy="337297"/>
          </a:xfrm>
        </p:grpSpPr>
        <p:sp>
          <p:nvSpPr>
            <p:cNvPr id="76" name="object 24">
              <a:extLst>
                <a:ext uri="{FF2B5EF4-FFF2-40B4-BE49-F238E27FC236}">
                  <a16:creationId xmlns:a16="http://schemas.microsoft.com/office/drawing/2014/main" id="{5A7C84AD-5DBA-43DB-A710-A8D805E5F196}"/>
                </a:ext>
              </a:extLst>
            </p:cNvPr>
            <p:cNvSpPr txBox="1"/>
            <p:nvPr/>
          </p:nvSpPr>
          <p:spPr>
            <a:xfrm>
              <a:off x="2633290" y="3503597"/>
              <a:ext cx="564052" cy="324000"/>
            </a:xfrm>
            <a:custGeom>
              <a:avLst/>
              <a:gdLst>
                <a:gd name="connsiteX0" fmla="*/ 0 w 576580"/>
                <a:gd name="connsiteY0" fmla="*/ 0 h 246221"/>
                <a:gd name="connsiteX1" fmla="*/ 576580 w 576580"/>
                <a:gd name="connsiteY1" fmla="*/ 0 h 246221"/>
                <a:gd name="connsiteX2" fmla="*/ 576580 w 576580"/>
                <a:gd name="connsiteY2" fmla="*/ 246221 h 246221"/>
                <a:gd name="connsiteX3" fmla="*/ 0 w 576580"/>
                <a:gd name="connsiteY3" fmla="*/ 246221 h 246221"/>
                <a:gd name="connsiteX4" fmla="*/ 0 w 576580"/>
                <a:gd name="connsiteY4" fmla="*/ 0 h 246221"/>
                <a:gd name="connsiteX0" fmla="*/ 0 w 576580"/>
                <a:gd name="connsiteY0" fmla="*/ 0 h 322421"/>
                <a:gd name="connsiteX1" fmla="*/ 576580 w 576580"/>
                <a:gd name="connsiteY1" fmla="*/ 0 h 322421"/>
                <a:gd name="connsiteX2" fmla="*/ 576580 w 576580"/>
                <a:gd name="connsiteY2" fmla="*/ 322421 h 322421"/>
                <a:gd name="connsiteX3" fmla="*/ 0 w 576580"/>
                <a:gd name="connsiteY3" fmla="*/ 246221 h 322421"/>
                <a:gd name="connsiteX4" fmla="*/ 0 w 576580"/>
                <a:gd name="connsiteY4" fmla="*/ 0 h 322421"/>
                <a:gd name="connsiteX0" fmla="*/ 0 w 576580"/>
                <a:gd name="connsiteY0" fmla="*/ 0 h 322421"/>
                <a:gd name="connsiteX1" fmla="*/ 576580 w 576580"/>
                <a:gd name="connsiteY1" fmla="*/ 0 h 322421"/>
                <a:gd name="connsiteX2" fmla="*/ 576580 w 576580"/>
                <a:gd name="connsiteY2" fmla="*/ 322421 h 322421"/>
                <a:gd name="connsiteX3" fmla="*/ 0 w 576580"/>
                <a:gd name="connsiteY3" fmla="*/ 322421 h 322421"/>
                <a:gd name="connsiteX4" fmla="*/ 0 w 576580"/>
                <a:gd name="connsiteY4" fmla="*/ 0 h 32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580" h="322421">
                  <a:moveTo>
                    <a:pt x="0" y="0"/>
                  </a:moveTo>
                  <a:lnTo>
                    <a:pt x="576580" y="0"/>
                  </a:lnTo>
                  <a:lnTo>
                    <a:pt x="576580" y="322421"/>
                  </a:lnTo>
                  <a:lnTo>
                    <a:pt x="0" y="322421"/>
                  </a:lnTo>
                  <a:lnTo>
                    <a:pt x="0" y="0"/>
                  </a:lnTo>
                  <a:close/>
                </a:path>
              </a:pathLst>
            </a:custGeom>
            <a:solidFill>
              <a:srgbClr val="1A1A1A"/>
            </a:solidFill>
            <a:ln>
              <a:noFill/>
            </a:ln>
          </p:spPr>
          <p:txBody>
            <a:bodyPr vert="horz" wrap="square" lIns="0" tIns="68580" rIns="0" bIns="0" rtlCol="0">
              <a:spAutoFit/>
            </a:bodyPr>
            <a:lstStyle/>
            <a:p>
              <a:pPr marL="135255">
                <a:lnSpc>
                  <a:spcPct val="100000"/>
                </a:lnSpc>
                <a:spcBef>
                  <a:spcPts val="540"/>
                </a:spcBef>
              </a:pPr>
              <a:r>
                <a:rPr sz="1150" b="1" spc="15" dirty="0">
                  <a:solidFill>
                    <a:srgbClr val="FFFFFF"/>
                  </a:solidFill>
                  <a:latin typeface="Calibri"/>
                  <a:cs typeface="Calibri"/>
                </a:rPr>
                <a:t>1</a:t>
              </a:r>
              <a:r>
                <a:rPr lang="de-DE" sz="1150" b="1" spc="15" dirty="0">
                  <a:solidFill>
                    <a:srgbClr val="FFFFFF"/>
                  </a:solidFill>
                  <a:latin typeface="Calibri"/>
                  <a:cs typeface="Calibri"/>
                </a:rPr>
                <a:t>989</a:t>
              </a:r>
            </a:p>
          </p:txBody>
        </p:sp>
        <p:sp>
          <p:nvSpPr>
            <p:cNvPr id="77" name="object 25">
              <a:extLst>
                <a:ext uri="{FF2B5EF4-FFF2-40B4-BE49-F238E27FC236}">
                  <a16:creationId xmlns:a16="http://schemas.microsoft.com/office/drawing/2014/main" id="{10EC4C70-3CFB-4B19-8003-E0387FEBB870}"/>
                </a:ext>
              </a:extLst>
            </p:cNvPr>
            <p:cNvSpPr/>
            <p:nvPr/>
          </p:nvSpPr>
          <p:spPr>
            <a:xfrm>
              <a:off x="3757494" y="3502266"/>
              <a:ext cx="505411" cy="332230"/>
            </a:xfrm>
            <a:prstGeom prst="rect">
              <a:avLst/>
            </a:prstGeom>
            <a:solidFill>
              <a:schemeClr val="accent3">
                <a:lumMod val="40000"/>
                <a:lumOff val="60000"/>
              </a:schemeClr>
            </a:solidFill>
          </p:spPr>
          <p:txBody>
            <a:bodyPr wrap="square" lIns="0" tIns="0" rIns="0" bIns="0" rtlCol="0"/>
            <a:lstStyle/>
            <a:p>
              <a:endParaRPr>
                <a:highlight>
                  <a:srgbClr val="F2F2F2"/>
                </a:highlight>
              </a:endParaRPr>
            </a:p>
          </p:txBody>
        </p:sp>
        <p:sp>
          <p:nvSpPr>
            <p:cNvPr id="78" name="object 27">
              <a:extLst>
                <a:ext uri="{FF2B5EF4-FFF2-40B4-BE49-F238E27FC236}">
                  <a16:creationId xmlns:a16="http://schemas.microsoft.com/office/drawing/2014/main" id="{517838AF-A753-49A7-ADD0-F2E86E5CE951}"/>
                </a:ext>
              </a:extLst>
            </p:cNvPr>
            <p:cNvSpPr/>
            <p:nvPr/>
          </p:nvSpPr>
          <p:spPr>
            <a:xfrm>
              <a:off x="4883222" y="3502265"/>
              <a:ext cx="509882" cy="332231"/>
            </a:xfrm>
            <a:prstGeom prst="rect">
              <a:avLst/>
            </a:prstGeom>
            <a:solidFill>
              <a:schemeClr val="accent3">
                <a:lumMod val="40000"/>
                <a:lumOff val="60000"/>
              </a:schemeClr>
            </a:solidFill>
          </p:spPr>
          <p:txBody>
            <a:bodyPr wrap="square" lIns="0" tIns="0" rIns="0" bIns="0" rtlCol="0"/>
            <a:lstStyle/>
            <a:p>
              <a:endParaRPr>
                <a:highlight>
                  <a:srgbClr val="F2F2F2"/>
                </a:highlight>
              </a:endParaRPr>
            </a:p>
          </p:txBody>
        </p:sp>
        <p:sp>
          <p:nvSpPr>
            <p:cNvPr id="79" name="object 29">
              <a:extLst>
                <a:ext uri="{FF2B5EF4-FFF2-40B4-BE49-F238E27FC236}">
                  <a16:creationId xmlns:a16="http://schemas.microsoft.com/office/drawing/2014/main" id="{3A76F9A2-D95E-430F-971F-F824099B1160}"/>
                </a:ext>
              </a:extLst>
            </p:cNvPr>
            <p:cNvSpPr/>
            <p:nvPr/>
          </p:nvSpPr>
          <p:spPr>
            <a:xfrm>
              <a:off x="3221045" y="3502266"/>
              <a:ext cx="506901" cy="332230"/>
            </a:xfrm>
            <a:prstGeom prst="rect">
              <a:avLst/>
            </a:prstGeom>
            <a:solidFill>
              <a:schemeClr val="accent3">
                <a:lumMod val="40000"/>
                <a:lumOff val="60000"/>
              </a:schemeClr>
            </a:solidFill>
          </p:spPr>
          <p:txBody>
            <a:bodyPr wrap="square" lIns="0" tIns="0" rIns="0" bIns="0" rtlCol="0"/>
            <a:lstStyle/>
            <a:p>
              <a:endParaRPr>
                <a:highlight>
                  <a:srgbClr val="F2F2F2"/>
                </a:highlight>
              </a:endParaRPr>
            </a:p>
          </p:txBody>
        </p:sp>
        <p:sp>
          <p:nvSpPr>
            <p:cNvPr id="80" name="object 30">
              <a:extLst>
                <a:ext uri="{FF2B5EF4-FFF2-40B4-BE49-F238E27FC236}">
                  <a16:creationId xmlns:a16="http://schemas.microsoft.com/office/drawing/2014/main" id="{B2B12625-8781-44CB-A01D-EC1CCFD1BD28}"/>
                </a:ext>
              </a:extLst>
            </p:cNvPr>
            <p:cNvSpPr/>
            <p:nvPr/>
          </p:nvSpPr>
          <p:spPr>
            <a:xfrm>
              <a:off x="7834702" y="3502266"/>
              <a:ext cx="505410" cy="332230"/>
            </a:xfrm>
            <a:prstGeom prst="rect">
              <a:avLst/>
            </a:prstGeom>
            <a:solidFill>
              <a:schemeClr val="accent3">
                <a:lumMod val="40000"/>
                <a:lumOff val="60000"/>
              </a:schemeClr>
            </a:solidFill>
          </p:spPr>
          <p:txBody>
            <a:bodyPr wrap="square" lIns="0" tIns="0" rIns="0" bIns="0" rtlCol="0"/>
            <a:lstStyle/>
            <a:p>
              <a:endParaRPr>
                <a:highlight>
                  <a:srgbClr val="F2F2F2"/>
                </a:highlight>
              </a:endParaRPr>
            </a:p>
          </p:txBody>
        </p:sp>
        <p:sp>
          <p:nvSpPr>
            <p:cNvPr id="81" name="object 32">
              <a:extLst>
                <a:ext uri="{FF2B5EF4-FFF2-40B4-BE49-F238E27FC236}">
                  <a16:creationId xmlns:a16="http://schemas.microsoft.com/office/drawing/2014/main" id="{123953F4-FAEC-4D5B-B330-494B298C5FFF}"/>
                </a:ext>
              </a:extLst>
            </p:cNvPr>
            <p:cNvSpPr txBox="1"/>
            <p:nvPr/>
          </p:nvSpPr>
          <p:spPr>
            <a:xfrm>
              <a:off x="8402646" y="3508361"/>
              <a:ext cx="576000" cy="331200"/>
            </a:xfrm>
            <a:prstGeom prst="rect">
              <a:avLst/>
            </a:prstGeom>
            <a:solidFill>
              <a:srgbClr val="1A1A1A"/>
            </a:solidFill>
            <a:ln>
              <a:noFill/>
            </a:ln>
          </p:spPr>
          <p:txBody>
            <a:bodyPr vert="horz" wrap="square" lIns="0" tIns="68580" rIns="0" bIns="0" rtlCol="0">
              <a:spAutoFit/>
            </a:bodyPr>
            <a:lstStyle/>
            <a:p>
              <a:pPr marL="137160">
                <a:lnSpc>
                  <a:spcPct val="100000"/>
                </a:lnSpc>
                <a:spcBef>
                  <a:spcPts val="540"/>
                </a:spcBef>
              </a:pPr>
              <a:r>
                <a:rPr sz="1150" b="1" spc="15" dirty="0">
                  <a:solidFill>
                    <a:srgbClr val="FFFFFF"/>
                  </a:solidFill>
                  <a:latin typeface="Calibri"/>
                  <a:cs typeface="Calibri"/>
                </a:rPr>
                <a:t>20</a:t>
              </a:r>
              <a:r>
                <a:rPr lang="de-DE" sz="1150" b="1" spc="15" dirty="0">
                  <a:solidFill>
                    <a:srgbClr val="FFFFFF"/>
                  </a:solidFill>
                  <a:latin typeface="Calibri"/>
                  <a:cs typeface="Calibri"/>
                </a:rPr>
                <a:t>19</a:t>
              </a:r>
              <a:endParaRPr sz="1150" b="1" spc="15" dirty="0">
                <a:solidFill>
                  <a:srgbClr val="FFFFFF"/>
                </a:solidFill>
                <a:latin typeface="Calibri"/>
                <a:cs typeface="Calibri"/>
              </a:endParaRPr>
            </a:p>
          </p:txBody>
        </p:sp>
        <p:sp>
          <p:nvSpPr>
            <p:cNvPr id="82" name="object 33">
              <a:extLst>
                <a:ext uri="{FF2B5EF4-FFF2-40B4-BE49-F238E27FC236}">
                  <a16:creationId xmlns:a16="http://schemas.microsoft.com/office/drawing/2014/main" id="{FE042AFB-A8A8-484D-B9CB-F31EBDC9828B}"/>
                </a:ext>
              </a:extLst>
            </p:cNvPr>
            <p:cNvSpPr txBox="1"/>
            <p:nvPr/>
          </p:nvSpPr>
          <p:spPr>
            <a:xfrm>
              <a:off x="9010722" y="3508362"/>
              <a:ext cx="564052" cy="331200"/>
            </a:xfrm>
            <a:prstGeom prst="rect">
              <a:avLst/>
            </a:prstGeom>
            <a:solidFill>
              <a:srgbClr val="1A1A1A"/>
            </a:solidFill>
            <a:ln>
              <a:noFill/>
            </a:ln>
          </p:spPr>
          <p:txBody>
            <a:bodyPr vert="horz" wrap="square" lIns="0" tIns="68580" rIns="0" bIns="0" rtlCol="0">
              <a:spAutoFit/>
            </a:bodyPr>
            <a:lstStyle/>
            <a:p>
              <a:pPr marL="135255">
                <a:lnSpc>
                  <a:spcPct val="100000"/>
                </a:lnSpc>
                <a:spcBef>
                  <a:spcPts val="540"/>
                </a:spcBef>
              </a:pPr>
              <a:r>
                <a:rPr sz="1150" b="1" spc="15" dirty="0">
                  <a:solidFill>
                    <a:srgbClr val="FFFFFF"/>
                  </a:solidFill>
                  <a:latin typeface="Calibri"/>
                  <a:cs typeface="Calibri"/>
                </a:rPr>
                <a:t>20</a:t>
              </a:r>
              <a:r>
                <a:rPr lang="de-DE" sz="1150" b="1" spc="15" dirty="0">
                  <a:solidFill>
                    <a:srgbClr val="FFFFFF"/>
                  </a:solidFill>
                  <a:latin typeface="Calibri"/>
                  <a:cs typeface="Calibri"/>
                </a:rPr>
                <a:t>20</a:t>
              </a:r>
              <a:endParaRPr sz="1150" dirty="0">
                <a:latin typeface="Calibri"/>
                <a:cs typeface="Calibri"/>
              </a:endParaRPr>
            </a:p>
          </p:txBody>
        </p:sp>
        <p:sp>
          <p:nvSpPr>
            <p:cNvPr id="83" name="object 24">
              <a:extLst>
                <a:ext uri="{FF2B5EF4-FFF2-40B4-BE49-F238E27FC236}">
                  <a16:creationId xmlns:a16="http://schemas.microsoft.com/office/drawing/2014/main" id="{52E9197B-E2DB-46B6-A76E-A0B77F748A16}"/>
                </a:ext>
              </a:extLst>
            </p:cNvPr>
            <p:cNvSpPr txBox="1"/>
            <p:nvPr/>
          </p:nvSpPr>
          <p:spPr>
            <a:xfrm>
              <a:off x="4298258" y="3502265"/>
              <a:ext cx="552745" cy="331200"/>
            </a:xfrm>
            <a:custGeom>
              <a:avLst/>
              <a:gdLst>
                <a:gd name="connsiteX0" fmla="*/ 0 w 576580"/>
                <a:gd name="connsiteY0" fmla="*/ 0 h 246221"/>
                <a:gd name="connsiteX1" fmla="*/ 576580 w 576580"/>
                <a:gd name="connsiteY1" fmla="*/ 0 h 246221"/>
                <a:gd name="connsiteX2" fmla="*/ 576580 w 576580"/>
                <a:gd name="connsiteY2" fmla="*/ 246221 h 246221"/>
                <a:gd name="connsiteX3" fmla="*/ 0 w 576580"/>
                <a:gd name="connsiteY3" fmla="*/ 246221 h 246221"/>
                <a:gd name="connsiteX4" fmla="*/ 0 w 576580"/>
                <a:gd name="connsiteY4" fmla="*/ 0 h 246221"/>
                <a:gd name="connsiteX0" fmla="*/ 0 w 576580"/>
                <a:gd name="connsiteY0" fmla="*/ 0 h 322421"/>
                <a:gd name="connsiteX1" fmla="*/ 576580 w 576580"/>
                <a:gd name="connsiteY1" fmla="*/ 0 h 322421"/>
                <a:gd name="connsiteX2" fmla="*/ 576580 w 576580"/>
                <a:gd name="connsiteY2" fmla="*/ 322421 h 322421"/>
                <a:gd name="connsiteX3" fmla="*/ 0 w 576580"/>
                <a:gd name="connsiteY3" fmla="*/ 246221 h 322421"/>
                <a:gd name="connsiteX4" fmla="*/ 0 w 576580"/>
                <a:gd name="connsiteY4" fmla="*/ 0 h 322421"/>
                <a:gd name="connsiteX0" fmla="*/ 0 w 576580"/>
                <a:gd name="connsiteY0" fmla="*/ 0 h 322421"/>
                <a:gd name="connsiteX1" fmla="*/ 576580 w 576580"/>
                <a:gd name="connsiteY1" fmla="*/ 0 h 322421"/>
                <a:gd name="connsiteX2" fmla="*/ 576580 w 576580"/>
                <a:gd name="connsiteY2" fmla="*/ 322421 h 322421"/>
                <a:gd name="connsiteX3" fmla="*/ 0 w 576580"/>
                <a:gd name="connsiteY3" fmla="*/ 322421 h 322421"/>
                <a:gd name="connsiteX4" fmla="*/ 0 w 576580"/>
                <a:gd name="connsiteY4" fmla="*/ 0 h 32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580" h="322421">
                  <a:moveTo>
                    <a:pt x="0" y="0"/>
                  </a:moveTo>
                  <a:lnTo>
                    <a:pt x="576580" y="0"/>
                  </a:lnTo>
                  <a:lnTo>
                    <a:pt x="576580" y="322421"/>
                  </a:lnTo>
                  <a:lnTo>
                    <a:pt x="0" y="322421"/>
                  </a:lnTo>
                  <a:lnTo>
                    <a:pt x="0" y="0"/>
                  </a:lnTo>
                  <a:close/>
                </a:path>
              </a:pathLst>
            </a:custGeom>
            <a:solidFill>
              <a:srgbClr val="1A1A1A"/>
            </a:solidFill>
            <a:ln>
              <a:noFill/>
            </a:ln>
          </p:spPr>
          <p:txBody>
            <a:bodyPr vert="horz" wrap="square" lIns="0" tIns="68580" rIns="0" bIns="0" rtlCol="0">
              <a:spAutoFit/>
            </a:bodyPr>
            <a:lstStyle/>
            <a:p>
              <a:pPr marL="135255">
                <a:lnSpc>
                  <a:spcPct val="100000"/>
                </a:lnSpc>
                <a:spcBef>
                  <a:spcPts val="540"/>
                </a:spcBef>
              </a:pPr>
              <a:r>
                <a:rPr lang="de-DE" sz="1150" b="1" spc="15" dirty="0">
                  <a:solidFill>
                    <a:srgbClr val="FFFFFF"/>
                  </a:solidFill>
                  <a:latin typeface="Calibri"/>
                  <a:cs typeface="Calibri"/>
                </a:rPr>
                <a:t>2002</a:t>
              </a:r>
              <a:endParaRPr sz="1150" dirty="0">
                <a:latin typeface="Calibri"/>
                <a:cs typeface="Calibri"/>
              </a:endParaRPr>
            </a:p>
          </p:txBody>
        </p:sp>
      </p:grpSp>
      <p:sp>
        <p:nvSpPr>
          <p:cNvPr id="84" name="Pfeil: Fünfeck 83">
            <a:extLst>
              <a:ext uri="{FF2B5EF4-FFF2-40B4-BE49-F238E27FC236}">
                <a16:creationId xmlns:a16="http://schemas.microsoft.com/office/drawing/2014/main" id="{09B6FFA9-E582-4709-9C6B-A1181F5D6279}"/>
              </a:ext>
            </a:extLst>
          </p:cNvPr>
          <p:cNvSpPr/>
          <p:nvPr/>
        </p:nvSpPr>
        <p:spPr>
          <a:xfrm>
            <a:off x="9581812" y="3218667"/>
            <a:ext cx="285877" cy="326135"/>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object 14">
            <a:extLst>
              <a:ext uri="{FF2B5EF4-FFF2-40B4-BE49-F238E27FC236}">
                <a16:creationId xmlns:a16="http://schemas.microsoft.com/office/drawing/2014/main" id="{A686083D-A73C-4181-8F80-70B0097F306C}"/>
              </a:ext>
            </a:extLst>
          </p:cNvPr>
          <p:cNvSpPr txBox="1"/>
          <p:nvPr/>
        </p:nvSpPr>
        <p:spPr>
          <a:xfrm flipV="1">
            <a:off x="2335439" y="2734657"/>
            <a:ext cx="7738445" cy="75600"/>
          </a:xfrm>
          <a:prstGeom prst="rect">
            <a:avLst/>
          </a:prstGeom>
          <a:solidFill>
            <a:srgbClr val="1A1A1A"/>
          </a:solidFill>
          <a:ln>
            <a:noFill/>
          </a:ln>
        </p:spPr>
        <p:txBody>
          <a:bodyPr vert="horz" wrap="square" lIns="0" tIns="69215" rIns="0" bIns="0" rtlCol="0">
            <a:spAutoFit/>
          </a:bodyPr>
          <a:lstStyle/>
          <a:p>
            <a:pPr marL="77470" marR="76200" algn="just">
              <a:lnSpc>
                <a:spcPct val="103299"/>
              </a:lnSpc>
              <a:spcBef>
                <a:spcPts val="545"/>
              </a:spcBef>
            </a:pPr>
            <a:endParaRPr lang="de-DE" sz="1200" b="1" spc="10">
              <a:solidFill>
                <a:schemeClr val="bg1"/>
              </a:solidFill>
              <a:latin typeface="Calibri"/>
              <a:cs typeface="Calibri"/>
            </a:endParaRPr>
          </a:p>
        </p:txBody>
      </p:sp>
      <p:sp>
        <p:nvSpPr>
          <p:cNvPr id="116" name="object 14">
            <a:extLst>
              <a:ext uri="{FF2B5EF4-FFF2-40B4-BE49-F238E27FC236}">
                <a16:creationId xmlns:a16="http://schemas.microsoft.com/office/drawing/2014/main" id="{914ED75B-1853-4F04-ADD6-84A2FC646EF2}"/>
              </a:ext>
            </a:extLst>
          </p:cNvPr>
          <p:cNvSpPr txBox="1"/>
          <p:nvPr/>
        </p:nvSpPr>
        <p:spPr>
          <a:xfrm flipV="1">
            <a:off x="2346361" y="3961513"/>
            <a:ext cx="7727524" cy="74693"/>
          </a:xfrm>
          <a:prstGeom prst="rect">
            <a:avLst/>
          </a:prstGeom>
          <a:solidFill>
            <a:srgbClr val="1A1A1A"/>
          </a:solidFill>
          <a:ln>
            <a:noFill/>
          </a:ln>
        </p:spPr>
        <p:txBody>
          <a:bodyPr vert="horz" wrap="square" lIns="0" tIns="69215" rIns="0" bIns="0" rtlCol="0">
            <a:spAutoFit/>
          </a:bodyPr>
          <a:lstStyle/>
          <a:p>
            <a:pPr marL="77470" marR="76200" algn="just">
              <a:lnSpc>
                <a:spcPct val="103299"/>
              </a:lnSpc>
              <a:spcBef>
                <a:spcPts val="545"/>
              </a:spcBef>
            </a:pPr>
            <a:endParaRPr lang="de-DE" sz="1200" b="1" spc="10">
              <a:solidFill>
                <a:schemeClr val="bg1"/>
              </a:solidFill>
              <a:latin typeface="Calibri"/>
              <a:cs typeface="Calibri"/>
            </a:endParaRPr>
          </a:p>
        </p:txBody>
      </p:sp>
      <p:sp>
        <p:nvSpPr>
          <p:cNvPr id="31" name="object 14">
            <a:extLst>
              <a:ext uri="{FF2B5EF4-FFF2-40B4-BE49-F238E27FC236}">
                <a16:creationId xmlns:a16="http://schemas.microsoft.com/office/drawing/2014/main" id="{56A1BE83-B5DD-4BFE-9CB9-723982B9832E}"/>
              </a:ext>
            </a:extLst>
          </p:cNvPr>
          <p:cNvSpPr txBox="1"/>
          <p:nvPr/>
        </p:nvSpPr>
        <p:spPr>
          <a:xfrm>
            <a:off x="302807" y="921747"/>
            <a:ext cx="1872000" cy="4923975"/>
          </a:xfrm>
          <a:prstGeom prst="rect">
            <a:avLst/>
          </a:prstGeom>
          <a:solidFill>
            <a:srgbClr val="1A1A1A"/>
          </a:solidFill>
          <a:ln>
            <a:noFill/>
          </a:ln>
        </p:spPr>
        <p:txBody>
          <a:bodyPr vert="horz" wrap="square" lIns="0" tIns="69215" rIns="0" bIns="0" rtlCol="0">
            <a:noAutofit/>
          </a:bodyPr>
          <a:lstStyle/>
          <a:p>
            <a:pPr marL="77470" marR="76200">
              <a:lnSpc>
                <a:spcPct val="103299"/>
              </a:lnSpc>
              <a:spcBef>
                <a:spcPts val="545"/>
              </a:spcBef>
            </a:pPr>
            <a:r>
              <a:rPr lang="de-DE" sz="1200" b="1" spc="10" dirty="0" err="1">
                <a:solidFill>
                  <a:schemeClr val="bg1"/>
                </a:solidFill>
                <a:latin typeface="Calibri"/>
                <a:cs typeface="Calibri"/>
              </a:rPr>
              <a:t>Deliverit</a:t>
            </a:r>
            <a:r>
              <a:rPr lang="de-DE" sz="1200" spc="10" dirty="0">
                <a:solidFill>
                  <a:schemeClr val="bg1"/>
                </a:solidFill>
                <a:latin typeface="Calibri"/>
                <a:cs typeface="Calibri"/>
              </a:rPr>
              <a:t> blickt auf eine </a:t>
            </a:r>
            <a:r>
              <a:rPr lang="de-DE" sz="1200" b="1" spc="10" dirty="0">
                <a:solidFill>
                  <a:schemeClr val="bg1"/>
                </a:solidFill>
                <a:latin typeface="Calibri"/>
                <a:cs typeface="Calibri"/>
              </a:rPr>
              <a:t>36-jährige Zeit</a:t>
            </a:r>
            <a:r>
              <a:rPr lang="de-DE" sz="1200" spc="10" dirty="0">
                <a:solidFill>
                  <a:schemeClr val="bg1"/>
                </a:solidFill>
                <a:latin typeface="Calibri"/>
                <a:cs typeface="Calibri"/>
              </a:rPr>
              <a:t> des </a:t>
            </a:r>
            <a:r>
              <a:rPr lang="de-DE" sz="1200" b="1" spc="10" dirty="0">
                <a:solidFill>
                  <a:schemeClr val="bg1"/>
                </a:solidFill>
                <a:latin typeface="Calibri"/>
                <a:cs typeface="Calibri"/>
              </a:rPr>
              <a:t>fast stetigen Wachstums </a:t>
            </a:r>
            <a:r>
              <a:rPr lang="de-DE" sz="1200" spc="10" dirty="0">
                <a:solidFill>
                  <a:schemeClr val="bg1"/>
                </a:solidFill>
                <a:latin typeface="Calibri"/>
                <a:cs typeface="Calibri"/>
              </a:rPr>
              <a:t>zurück. </a:t>
            </a:r>
          </a:p>
          <a:p>
            <a:pPr marL="77470" marR="76200">
              <a:lnSpc>
                <a:spcPct val="103299"/>
              </a:lnSpc>
              <a:spcBef>
                <a:spcPts val="545"/>
              </a:spcBef>
            </a:pPr>
            <a:endParaRPr lang="de-DE" sz="100" spc="10" dirty="0">
              <a:solidFill>
                <a:schemeClr val="bg1"/>
              </a:solidFill>
              <a:latin typeface="Calibri"/>
              <a:cs typeface="Calibri"/>
            </a:endParaRPr>
          </a:p>
          <a:p>
            <a:pPr marL="77470" marR="76200">
              <a:lnSpc>
                <a:spcPct val="103299"/>
              </a:lnSpc>
              <a:spcBef>
                <a:spcPts val="545"/>
              </a:spcBef>
            </a:pPr>
            <a:r>
              <a:rPr lang="de-DE" sz="1200" spc="10" dirty="0">
                <a:solidFill>
                  <a:schemeClr val="bg1"/>
                </a:solidFill>
                <a:latin typeface="Calibri"/>
                <a:cs typeface="Calibri"/>
              </a:rPr>
              <a:t>Gestartet als ein </a:t>
            </a:r>
            <a:r>
              <a:rPr lang="de-DE" sz="1200" b="1" spc="10" dirty="0">
                <a:solidFill>
                  <a:schemeClr val="bg1"/>
                </a:solidFill>
                <a:latin typeface="Calibri"/>
                <a:cs typeface="Calibri"/>
              </a:rPr>
              <a:t>Unter-nehmen</a:t>
            </a:r>
            <a:r>
              <a:rPr lang="de-DE" sz="1200" spc="10" dirty="0">
                <a:solidFill>
                  <a:schemeClr val="bg1"/>
                </a:solidFill>
                <a:latin typeface="Calibri"/>
                <a:cs typeface="Calibri"/>
              </a:rPr>
              <a:t> zur </a:t>
            </a:r>
            <a:r>
              <a:rPr lang="de-DE" sz="1200" b="1" spc="10" dirty="0">
                <a:solidFill>
                  <a:schemeClr val="bg1"/>
                </a:solidFill>
                <a:latin typeface="Calibri"/>
                <a:cs typeface="Calibri"/>
              </a:rPr>
              <a:t>Auslieferung von Zeitschriften </a:t>
            </a:r>
            <a:r>
              <a:rPr lang="de-DE" sz="1200" spc="10" dirty="0">
                <a:solidFill>
                  <a:schemeClr val="bg1"/>
                </a:solidFill>
                <a:latin typeface="Calibri"/>
                <a:cs typeface="Calibri"/>
              </a:rPr>
              <a:t>und für </a:t>
            </a:r>
            <a:r>
              <a:rPr lang="de-DE" sz="1200" b="1" spc="10" dirty="0">
                <a:solidFill>
                  <a:schemeClr val="bg1"/>
                </a:solidFill>
                <a:latin typeface="Calibri"/>
                <a:cs typeface="Calibri"/>
              </a:rPr>
              <a:t>Werkverkehre</a:t>
            </a:r>
            <a:r>
              <a:rPr lang="de-DE" sz="1200" spc="10" dirty="0">
                <a:solidFill>
                  <a:schemeClr val="bg1"/>
                </a:solidFill>
                <a:latin typeface="Calibri"/>
                <a:cs typeface="Calibri"/>
              </a:rPr>
              <a:t> hat sich </a:t>
            </a:r>
            <a:r>
              <a:rPr lang="de-DE" sz="1200" b="1" spc="10" dirty="0" err="1">
                <a:solidFill>
                  <a:schemeClr val="bg1"/>
                </a:solidFill>
                <a:latin typeface="Calibri"/>
                <a:cs typeface="Calibri"/>
              </a:rPr>
              <a:t>Deliverit</a:t>
            </a:r>
            <a:r>
              <a:rPr lang="de-DE" sz="1200" spc="10" dirty="0">
                <a:solidFill>
                  <a:schemeClr val="bg1"/>
                </a:solidFill>
                <a:latin typeface="Calibri"/>
                <a:cs typeface="Calibri"/>
              </a:rPr>
              <a:t> zu einem </a:t>
            </a:r>
            <a:r>
              <a:rPr lang="de-DE" sz="1200" b="1" spc="10" dirty="0">
                <a:solidFill>
                  <a:schemeClr val="bg1"/>
                </a:solidFill>
                <a:latin typeface="Calibri"/>
                <a:cs typeface="Calibri"/>
              </a:rPr>
              <a:t>inter-national etablierten Part-</a:t>
            </a:r>
            <a:r>
              <a:rPr lang="de-DE" sz="1200" b="1" spc="10" dirty="0" err="1">
                <a:solidFill>
                  <a:schemeClr val="bg1"/>
                </a:solidFill>
                <a:latin typeface="Calibri"/>
                <a:cs typeface="Calibri"/>
              </a:rPr>
              <a:t>ner</a:t>
            </a:r>
            <a:r>
              <a:rPr lang="de-DE" sz="1200" spc="10" dirty="0">
                <a:solidFill>
                  <a:schemeClr val="bg1"/>
                </a:solidFill>
                <a:latin typeface="Calibri"/>
                <a:cs typeface="Calibri"/>
              </a:rPr>
              <a:t> für </a:t>
            </a:r>
            <a:r>
              <a:rPr lang="de-DE" sz="1200" b="1" spc="10" dirty="0">
                <a:solidFill>
                  <a:schemeClr val="bg1"/>
                </a:solidFill>
                <a:latin typeface="Calibri"/>
                <a:cs typeface="Calibri"/>
              </a:rPr>
              <a:t>Werkverkehre, Luftfracht, Lagerhaltung,  Kommissionierung</a:t>
            </a:r>
            <a:r>
              <a:rPr lang="de-DE" sz="1200" spc="10" dirty="0">
                <a:solidFill>
                  <a:schemeClr val="bg1"/>
                </a:solidFill>
                <a:latin typeface="Calibri"/>
                <a:cs typeface="Calibri"/>
              </a:rPr>
              <a:t>,</a:t>
            </a:r>
            <a:r>
              <a:rPr lang="de-DE" sz="1200" b="1" spc="10" dirty="0">
                <a:solidFill>
                  <a:schemeClr val="bg1"/>
                </a:solidFill>
                <a:latin typeface="Calibri"/>
                <a:cs typeface="Calibri"/>
              </a:rPr>
              <a:t> </a:t>
            </a:r>
            <a:r>
              <a:rPr lang="de-DE" sz="1200" spc="10" dirty="0">
                <a:solidFill>
                  <a:schemeClr val="bg1"/>
                </a:solidFill>
                <a:latin typeface="Calibri"/>
                <a:cs typeface="Calibri"/>
              </a:rPr>
              <a:t>und </a:t>
            </a:r>
            <a:r>
              <a:rPr lang="de-DE" sz="1200" b="1" spc="10" dirty="0">
                <a:solidFill>
                  <a:schemeClr val="bg1"/>
                </a:solidFill>
                <a:latin typeface="Calibri"/>
                <a:cs typeface="Calibri"/>
              </a:rPr>
              <a:t>Entsorgungslogistik</a:t>
            </a:r>
            <a:r>
              <a:rPr lang="de-DE" sz="1200" spc="10" dirty="0">
                <a:solidFill>
                  <a:schemeClr val="bg1"/>
                </a:solidFill>
                <a:latin typeface="Calibri"/>
                <a:cs typeface="Calibri"/>
              </a:rPr>
              <a:t> </a:t>
            </a:r>
            <a:r>
              <a:rPr lang="de-DE" sz="1200" spc="10" dirty="0" err="1">
                <a:solidFill>
                  <a:schemeClr val="bg1"/>
                </a:solidFill>
                <a:latin typeface="Calibri"/>
                <a:cs typeface="Calibri"/>
              </a:rPr>
              <a:t>ent</a:t>
            </a:r>
            <a:r>
              <a:rPr lang="de-DE" sz="1200" spc="10" dirty="0">
                <a:solidFill>
                  <a:schemeClr val="bg1"/>
                </a:solidFill>
                <a:latin typeface="Calibri"/>
                <a:cs typeface="Calibri"/>
              </a:rPr>
              <a:t>-wickelt. </a:t>
            </a:r>
          </a:p>
          <a:p>
            <a:pPr marL="77470" marR="76200">
              <a:lnSpc>
                <a:spcPct val="103299"/>
              </a:lnSpc>
              <a:spcBef>
                <a:spcPts val="545"/>
              </a:spcBef>
            </a:pPr>
            <a:endParaRPr lang="de-DE" sz="100" spc="10" dirty="0">
              <a:solidFill>
                <a:schemeClr val="bg1"/>
              </a:solidFill>
              <a:latin typeface="Calibri"/>
              <a:cs typeface="Calibri"/>
            </a:endParaRPr>
          </a:p>
          <a:p>
            <a:pPr marL="77470" marR="76200">
              <a:lnSpc>
                <a:spcPct val="103299"/>
              </a:lnSpc>
              <a:spcBef>
                <a:spcPts val="545"/>
              </a:spcBef>
            </a:pPr>
            <a:r>
              <a:rPr lang="de-DE" sz="1200" spc="10" dirty="0">
                <a:solidFill>
                  <a:schemeClr val="bg1"/>
                </a:solidFill>
                <a:latin typeface="Calibri"/>
                <a:cs typeface="Calibri"/>
              </a:rPr>
              <a:t>Neben </a:t>
            </a:r>
            <a:r>
              <a:rPr lang="de-DE" sz="1200" b="1" spc="10" dirty="0">
                <a:solidFill>
                  <a:schemeClr val="bg1"/>
                </a:solidFill>
                <a:latin typeface="Calibri"/>
                <a:cs typeface="Calibri"/>
              </a:rPr>
              <a:t>zahlreichen </a:t>
            </a:r>
            <a:r>
              <a:rPr lang="de-DE" sz="1200" b="1" spc="10" dirty="0" err="1">
                <a:solidFill>
                  <a:schemeClr val="bg1"/>
                </a:solidFill>
                <a:latin typeface="Calibri"/>
                <a:cs typeface="Calibri"/>
              </a:rPr>
              <a:t>Zertifi-zierungen</a:t>
            </a:r>
            <a:r>
              <a:rPr lang="de-DE" sz="1200" b="1" spc="10" dirty="0">
                <a:solidFill>
                  <a:schemeClr val="bg1"/>
                </a:solidFill>
                <a:latin typeface="Calibri"/>
                <a:cs typeface="Calibri"/>
              </a:rPr>
              <a:t> </a:t>
            </a:r>
            <a:r>
              <a:rPr lang="de-DE" sz="1200" spc="10" dirty="0">
                <a:solidFill>
                  <a:schemeClr val="bg1"/>
                </a:solidFill>
                <a:latin typeface="Calibri"/>
                <a:cs typeface="Calibri"/>
              </a:rPr>
              <a:t>zu Entsorgung von </a:t>
            </a:r>
            <a:r>
              <a:rPr lang="de-DE" sz="1200" b="1" spc="10" dirty="0">
                <a:solidFill>
                  <a:schemeClr val="bg1"/>
                </a:solidFill>
                <a:latin typeface="Calibri"/>
                <a:cs typeface="Calibri"/>
              </a:rPr>
              <a:t>Spezialabfall</a:t>
            </a:r>
            <a:r>
              <a:rPr lang="de-DE" sz="1200" spc="10" dirty="0">
                <a:solidFill>
                  <a:schemeClr val="bg1"/>
                </a:solidFill>
                <a:latin typeface="Calibri"/>
                <a:cs typeface="Calibri"/>
              </a:rPr>
              <a:t> kann </a:t>
            </a:r>
            <a:r>
              <a:rPr lang="de-DE" sz="1200" spc="10" dirty="0" err="1">
                <a:solidFill>
                  <a:schemeClr val="bg1"/>
                </a:solidFill>
                <a:latin typeface="Calibri"/>
                <a:cs typeface="Calibri"/>
              </a:rPr>
              <a:t>Deliverit</a:t>
            </a:r>
            <a:r>
              <a:rPr lang="de-DE" sz="1200" spc="10" dirty="0">
                <a:solidFill>
                  <a:schemeClr val="bg1"/>
                </a:solidFill>
                <a:latin typeface="Calibri"/>
                <a:cs typeface="Calibri"/>
              </a:rPr>
              <a:t> eine ein </a:t>
            </a:r>
            <a:r>
              <a:rPr lang="de-DE" sz="1200" b="1" spc="10" dirty="0">
                <a:solidFill>
                  <a:schemeClr val="bg1"/>
                </a:solidFill>
                <a:latin typeface="Calibri"/>
                <a:cs typeface="Calibri"/>
              </a:rPr>
              <a:t>inter-nationales Netzwerk </a:t>
            </a:r>
            <a:r>
              <a:rPr lang="de-DE" sz="1200" spc="10" dirty="0">
                <a:solidFill>
                  <a:schemeClr val="bg1"/>
                </a:solidFill>
                <a:latin typeface="Calibri"/>
                <a:cs typeface="Calibri"/>
              </a:rPr>
              <a:t>aus </a:t>
            </a:r>
            <a:r>
              <a:rPr lang="de-DE" sz="1200" b="1" spc="10" dirty="0">
                <a:solidFill>
                  <a:schemeClr val="bg1"/>
                </a:solidFill>
                <a:latin typeface="Calibri"/>
                <a:cs typeface="Calibri"/>
              </a:rPr>
              <a:t>Firmen</a:t>
            </a:r>
            <a:r>
              <a:rPr lang="de-DE" sz="1200" spc="10" dirty="0">
                <a:solidFill>
                  <a:schemeClr val="bg1"/>
                </a:solidFill>
                <a:latin typeface="Calibri"/>
                <a:cs typeface="Calibri"/>
              </a:rPr>
              <a:t> und </a:t>
            </a:r>
            <a:r>
              <a:rPr lang="de-DE" sz="1200" b="1" spc="10" dirty="0">
                <a:solidFill>
                  <a:schemeClr val="bg1"/>
                </a:solidFill>
                <a:latin typeface="Calibri"/>
                <a:cs typeface="Calibri"/>
              </a:rPr>
              <a:t>Institutionen</a:t>
            </a:r>
            <a:r>
              <a:rPr lang="de-DE" sz="1200" spc="10" dirty="0">
                <a:solidFill>
                  <a:schemeClr val="bg1"/>
                </a:solidFill>
                <a:latin typeface="Calibri"/>
                <a:cs typeface="Calibri"/>
              </a:rPr>
              <a:t> vorweisen.</a:t>
            </a:r>
          </a:p>
          <a:p>
            <a:pPr marL="248920" marR="76200" indent="-171450">
              <a:lnSpc>
                <a:spcPct val="103299"/>
              </a:lnSpc>
              <a:spcBef>
                <a:spcPts val="545"/>
              </a:spcBef>
              <a:buFont typeface="Arial" panose="020B0604020202020204" pitchFamily="34" charset="0"/>
              <a:buChar char="•"/>
            </a:pPr>
            <a:endParaRPr lang="de-DE" sz="1200" b="1" spc="15" dirty="0">
              <a:solidFill>
                <a:schemeClr val="bg1"/>
              </a:solidFill>
              <a:latin typeface="Calibri"/>
              <a:cs typeface="Calibri"/>
            </a:endParaRPr>
          </a:p>
        </p:txBody>
      </p:sp>
      <p:sp>
        <p:nvSpPr>
          <p:cNvPr id="33" name="Textfeld 32">
            <a:extLst>
              <a:ext uri="{FF2B5EF4-FFF2-40B4-BE49-F238E27FC236}">
                <a16:creationId xmlns:a16="http://schemas.microsoft.com/office/drawing/2014/main" id="{4538C305-1C55-4E96-A44F-FB00E0443298}"/>
              </a:ext>
            </a:extLst>
          </p:cNvPr>
          <p:cNvSpPr txBox="1"/>
          <p:nvPr/>
        </p:nvSpPr>
        <p:spPr>
          <a:xfrm>
            <a:off x="2273270" y="4138486"/>
            <a:ext cx="2292318" cy="1569660"/>
          </a:xfrm>
          <a:prstGeom prst="rect">
            <a:avLst/>
          </a:prstGeom>
          <a:noFill/>
        </p:spPr>
        <p:txBody>
          <a:bodyPr wrap="square">
            <a:spAutoFit/>
          </a:bodyPr>
          <a:lstStyle/>
          <a:p>
            <a:pPr marL="85725" indent="0" algn="ctr">
              <a:lnSpc>
                <a:spcPct val="100000"/>
              </a:lnSpc>
              <a:spcBef>
                <a:spcPts val="5"/>
              </a:spcBef>
            </a:pPr>
            <a:r>
              <a:rPr lang="de-DE" sz="1200" kern="1200" spc="10">
                <a:solidFill>
                  <a:schemeClr val="tx1"/>
                </a:solidFill>
                <a:latin typeface="Calibri"/>
                <a:ea typeface="+mn-ea"/>
                <a:cs typeface="Calibri"/>
              </a:rPr>
              <a:t>Gründung der Deliver it  Logistics GmbH  am 01.01.1989 unter dem Namen   „Wir liefern es GmbH“ in Frankfurt am Main. Geschäftstätigkeit sind die Auslieferung Lieferung von Zeitschriften und Werkverkehre.</a:t>
            </a:r>
          </a:p>
        </p:txBody>
      </p:sp>
      <p:sp>
        <p:nvSpPr>
          <p:cNvPr id="35" name="Textfeld 34">
            <a:extLst>
              <a:ext uri="{FF2B5EF4-FFF2-40B4-BE49-F238E27FC236}">
                <a16:creationId xmlns:a16="http://schemas.microsoft.com/office/drawing/2014/main" id="{A3E651C3-FFE1-4F4E-8027-DB16F07BFCB7}"/>
              </a:ext>
            </a:extLst>
          </p:cNvPr>
          <p:cNvSpPr txBox="1"/>
          <p:nvPr/>
        </p:nvSpPr>
        <p:spPr>
          <a:xfrm>
            <a:off x="4355971" y="4222875"/>
            <a:ext cx="2105353" cy="1416734"/>
          </a:xfrm>
          <a:prstGeom prst="rect">
            <a:avLst/>
          </a:prstGeom>
          <a:noFill/>
        </p:spPr>
        <p:txBody>
          <a:bodyPr wrap="square">
            <a:spAutoFit/>
          </a:bodyPr>
          <a:lstStyle/>
          <a:p>
            <a:pPr marL="238760" marR="229235" indent="635" algn="ctr">
              <a:lnSpc>
                <a:spcPct val="103299"/>
              </a:lnSpc>
            </a:pPr>
            <a:r>
              <a:rPr lang="de-DE" sz="1200" kern="1200" spc="10">
                <a:solidFill>
                  <a:schemeClr val="tx1"/>
                </a:solidFill>
                <a:latin typeface="Calibri"/>
                <a:ea typeface="+mn-ea"/>
                <a:cs typeface="Calibri"/>
              </a:rPr>
              <a:t>Täglich werden ca. 50 eingehende und ausgehende Fahrten abgewickelt und 20 verschiedene Postgesellschaften angefahren.</a:t>
            </a:r>
          </a:p>
        </p:txBody>
      </p:sp>
      <p:sp>
        <p:nvSpPr>
          <p:cNvPr id="37" name="Textfeld 36">
            <a:extLst>
              <a:ext uri="{FF2B5EF4-FFF2-40B4-BE49-F238E27FC236}">
                <a16:creationId xmlns:a16="http://schemas.microsoft.com/office/drawing/2014/main" id="{C659606D-BD73-4B7E-B3EB-896960A95968}"/>
              </a:ext>
            </a:extLst>
          </p:cNvPr>
          <p:cNvSpPr txBox="1"/>
          <p:nvPr/>
        </p:nvSpPr>
        <p:spPr>
          <a:xfrm>
            <a:off x="6082225" y="4357461"/>
            <a:ext cx="2292318" cy="1036374"/>
          </a:xfrm>
          <a:prstGeom prst="rect">
            <a:avLst/>
          </a:prstGeom>
          <a:noFill/>
        </p:spPr>
        <p:txBody>
          <a:bodyPr wrap="square">
            <a:spAutoFit/>
          </a:bodyPr>
          <a:lstStyle/>
          <a:p>
            <a:pPr marL="238760" marR="229235" indent="635" algn="ctr" defTabSz="914400" rtl="0" eaLnBrk="1" latinLnBrk="0" hangingPunct="1">
              <a:lnSpc>
                <a:spcPct val="103299"/>
              </a:lnSpc>
            </a:pPr>
            <a:r>
              <a:rPr lang="de-DE" sz="1200" kern="1200" spc="10">
                <a:solidFill>
                  <a:schemeClr val="tx1"/>
                </a:solidFill>
                <a:latin typeface="Calibri"/>
                <a:ea typeface="+mn-ea"/>
                <a:cs typeface="Calibri"/>
              </a:rPr>
              <a:t>Zertifizierung nach </a:t>
            </a:r>
          </a:p>
          <a:p>
            <a:pPr marL="238760" marR="229235" indent="635" algn="ctr" defTabSz="914400" rtl="0" eaLnBrk="1" latinLnBrk="0" hangingPunct="1">
              <a:lnSpc>
                <a:spcPct val="103299"/>
              </a:lnSpc>
            </a:pPr>
            <a:r>
              <a:rPr lang="de-DE" sz="1200" kern="1200" spc="10">
                <a:solidFill>
                  <a:schemeClr val="tx1"/>
                </a:solidFill>
                <a:latin typeface="Calibri"/>
                <a:ea typeface="+mn-ea"/>
                <a:cs typeface="Calibri"/>
              </a:rPr>
              <a:t>ISO 9001 (Qualitätsmanagement) &amp; ISO 14001 (Umweltmanagement)</a:t>
            </a:r>
          </a:p>
        </p:txBody>
      </p:sp>
      <p:sp>
        <p:nvSpPr>
          <p:cNvPr id="39" name="Textfeld 38">
            <a:extLst>
              <a:ext uri="{FF2B5EF4-FFF2-40B4-BE49-F238E27FC236}">
                <a16:creationId xmlns:a16="http://schemas.microsoft.com/office/drawing/2014/main" id="{D73863F2-3D29-4165-BBA4-55EE9950C63F}"/>
              </a:ext>
            </a:extLst>
          </p:cNvPr>
          <p:cNvSpPr txBox="1"/>
          <p:nvPr/>
        </p:nvSpPr>
        <p:spPr>
          <a:xfrm>
            <a:off x="8071792" y="4407273"/>
            <a:ext cx="2169197" cy="846194"/>
          </a:xfrm>
          <a:prstGeom prst="rect">
            <a:avLst/>
          </a:prstGeom>
          <a:noFill/>
        </p:spPr>
        <p:txBody>
          <a:bodyPr wrap="square">
            <a:spAutoFit/>
          </a:bodyPr>
          <a:lstStyle/>
          <a:p>
            <a:pPr marL="177800" marR="128905" algn="ctr">
              <a:lnSpc>
                <a:spcPct val="103200"/>
              </a:lnSpc>
            </a:pPr>
            <a:endParaRPr lang="en-US" sz="1200" spc="15">
              <a:latin typeface="Calibri"/>
              <a:cs typeface="Calibri"/>
            </a:endParaRPr>
          </a:p>
          <a:p>
            <a:pPr marL="238760" marR="229235" indent="635" algn="ctr" defTabSz="914400" rtl="0" eaLnBrk="1" latinLnBrk="0" hangingPunct="1">
              <a:lnSpc>
                <a:spcPct val="103299"/>
              </a:lnSpc>
            </a:pPr>
            <a:r>
              <a:rPr lang="en-US" sz="1200" kern="1200" spc="10">
                <a:solidFill>
                  <a:schemeClr val="tx1"/>
                </a:solidFill>
                <a:latin typeface="Calibri"/>
                <a:ea typeface="+mn-ea"/>
                <a:cs typeface="Calibri"/>
              </a:rPr>
              <a:t>Aufbau des Transports von medizinischem Material. </a:t>
            </a:r>
          </a:p>
        </p:txBody>
      </p:sp>
      <p:sp>
        <p:nvSpPr>
          <p:cNvPr id="41" name="Textfeld 40">
            <a:extLst>
              <a:ext uri="{FF2B5EF4-FFF2-40B4-BE49-F238E27FC236}">
                <a16:creationId xmlns:a16="http://schemas.microsoft.com/office/drawing/2014/main" id="{C7F16199-4FA9-48D3-BFA7-6A95E54980EB}"/>
              </a:ext>
            </a:extLst>
          </p:cNvPr>
          <p:cNvSpPr txBox="1"/>
          <p:nvPr/>
        </p:nvSpPr>
        <p:spPr>
          <a:xfrm>
            <a:off x="8385991" y="1238850"/>
            <a:ext cx="1720453" cy="1226554"/>
          </a:xfrm>
          <a:prstGeom prst="rect">
            <a:avLst/>
          </a:prstGeom>
          <a:noFill/>
        </p:spPr>
        <p:txBody>
          <a:bodyPr wrap="square">
            <a:spAutoFit/>
          </a:bodyPr>
          <a:lstStyle/>
          <a:p>
            <a:pPr marL="85725" marR="229235" indent="0" algn="ctr" defTabSz="914400" rtl="0" eaLnBrk="1" latinLnBrk="0" hangingPunct="1">
              <a:lnSpc>
                <a:spcPct val="103299"/>
              </a:lnSpc>
              <a:spcBef>
                <a:spcPts val="855"/>
              </a:spcBef>
            </a:pPr>
            <a:r>
              <a:rPr lang="de-DE" sz="1200" kern="1200" spc="10">
                <a:solidFill>
                  <a:schemeClr val="tx1"/>
                </a:solidFill>
                <a:latin typeface="Calibri"/>
                <a:ea typeface="+mn-ea"/>
                <a:cs typeface="Calibri"/>
              </a:rPr>
              <a:t>Zulassung vom Luftfahrt-Bundesamt als Verbringer von sicherer Luftfracht und Luftpost</a:t>
            </a:r>
          </a:p>
        </p:txBody>
      </p:sp>
      <p:sp>
        <p:nvSpPr>
          <p:cNvPr id="42" name="Titel 1">
            <a:extLst>
              <a:ext uri="{FF2B5EF4-FFF2-40B4-BE49-F238E27FC236}">
                <a16:creationId xmlns:a16="http://schemas.microsoft.com/office/drawing/2014/main" id="{48FDA630-77BF-41E2-BD85-B472B5D58D61}"/>
              </a:ext>
            </a:extLst>
          </p:cNvPr>
          <p:cNvSpPr txBox="1">
            <a:spLocks/>
          </p:cNvSpPr>
          <p:nvPr/>
        </p:nvSpPr>
        <p:spPr>
          <a:xfrm>
            <a:off x="302807" y="125620"/>
            <a:ext cx="8336859" cy="684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Open Sans" panose="020B0606030504020204"/>
                <a:ea typeface="+mj-ea"/>
                <a:cs typeface="+mj-cs"/>
              </a:defRPr>
            </a:lvl1pPr>
          </a:lstStyle>
          <a:p>
            <a:r>
              <a:rPr lang="de-DE"/>
              <a:t>Firmenprofil – Historie und Meilensteine</a:t>
            </a:r>
          </a:p>
        </p:txBody>
      </p:sp>
    </p:spTree>
    <p:extLst>
      <p:ext uri="{BB962C8B-B14F-4D97-AF65-F5344CB8AC3E}">
        <p14:creationId xmlns:p14="http://schemas.microsoft.com/office/powerpoint/2010/main" val="125384437"/>
      </p:ext>
    </p:extLst>
  </p:cSld>
  <p:clrMapOvr>
    <a:masterClrMapping/>
  </p:clrMapOvr>
</p:sld>
</file>

<file path=ppt/theme/theme1.xml><?xml version="1.0" encoding="utf-8"?>
<a:theme xmlns:a="http://schemas.openxmlformats.org/drawingml/2006/main" name="1_Office">
  <a:themeElements>
    <a:clrScheme name="DealCircle">
      <a:dk1>
        <a:sysClr val="windowText" lastClr="000000"/>
      </a:dk1>
      <a:lt1>
        <a:sysClr val="window" lastClr="FFFFFF"/>
      </a:lt1>
      <a:dk2>
        <a:srgbClr val="44546A"/>
      </a:dk2>
      <a:lt2>
        <a:srgbClr val="E7E6E6"/>
      </a:lt2>
      <a:accent1>
        <a:srgbClr val="0092CF"/>
      </a:accent1>
      <a:accent2>
        <a:srgbClr val="231F20"/>
      </a:accent2>
      <a:accent3>
        <a:srgbClr val="979797"/>
      </a:accent3>
      <a:accent4>
        <a:srgbClr val="0D0D0D"/>
      </a:accent4>
      <a:accent5>
        <a:srgbClr val="FFFFF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57cfa24-320b-4dcf-98cf-a67798df7167">
      <Terms xmlns="http://schemas.microsoft.com/office/infopath/2007/PartnerControls"/>
    </lcf76f155ced4ddcb4097134ff3c332f>
    <TaxCatchAll xmlns="70e187ea-adeb-4ac8-bde8-7cd00423083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7A1946F5FB51B459DDB186236A393BD" ma:contentTypeVersion="16" ma:contentTypeDescription="Ein neues Dokument erstellen." ma:contentTypeScope="" ma:versionID="a9e2ff81ab4b80e8c688ea0d291c1502">
  <xsd:schema xmlns:xsd="http://www.w3.org/2001/XMLSchema" xmlns:xs="http://www.w3.org/2001/XMLSchema" xmlns:p="http://schemas.microsoft.com/office/2006/metadata/properties" xmlns:ns2="457cfa24-320b-4dcf-98cf-a67798df7167" xmlns:ns3="70e187ea-adeb-4ac8-bde8-7cd004230832" targetNamespace="http://schemas.microsoft.com/office/2006/metadata/properties" ma:root="true" ma:fieldsID="ce8da313b8327b6cf158f5d22c881256" ns2:_="" ns3:_="">
    <xsd:import namespace="457cfa24-320b-4dcf-98cf-a67798df7167"/>
    <xsd:import namespace="70e187ea-adeb-4ac8-bde8-7cd00423083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7cfa24-320b-4dcf-98cf-a67798df716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3f5d25f6-8970-4e75-b83c-1a4990c07cc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e187ea-adeb-4ac8-bde8-7cd00423083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6f4b513-cd19-489f-983a-fcf377faf41f}" ma:internalName="TaxCatchAll" ma:showField="CatchAllData" ma:web="70e187ea-adeb-4ac8-bde8-7cd00423083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C73E07-9436-4EC1-AE58-01276AF35399}">
  <ds:schemaRefs>
    <ds:schemaRef ds:uri="http://schemas.microsoft.com/sharepoint/v3/contenttype/forms"/>
  </ds:schemaRefs>
</ds:datastoreItem>
</file>

<file path=customXml/itemProps2.xml><?xml version="1.0" encoding="utf-8"?>
<ds:datastoreItem xmlns:ds="http://schemas.openxmlformats.org/officeDocument/2006/customXml" ds:itemID="{D42BBC2F-DD55-4E75-BC03-FFF60079F2C7}">
  <ds:schemaRefs>
    <ds:schemaRef ds:uri="70e187ea-adeb-4ac8-bde8-7cd004230832"/>
    <ds:schemaRef ds:uri="457cfa24-320b-4dcf-98cf-a67798df7167"/>
    <ds:schemaRef ds:uri="http://purl.org/dc/dcmitype/"/>
    <ds:schemaRef ds:uri="http://purl.org/dc/terms/"/>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8DFFBBF-9E9A-433E-8AF8-48A216DB7C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7cfa24-320b-4dcf-98cf-a67798df7167"/>
    <ds:schemaRef ds:uri="70e187ea-adeb-4ac8-bde8-7cd0042308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4767</Words>
  <Application>Microsoft Macintosh PowerPoint</Application>
  <PresentationFormat>Breitbild</PresentationFormat>
  <Paragraphs>559</Paragraphs>
  <Slides>35</Slides>
  <Notes>7</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35</vt:i4>
      </vt:variant>
    </vt:vector>
  </HeadingPairs>
  <TitlesOfParts>
    <vt:vector size="42" baseType="lpstr">
      <vt:lpstr>Arial</vt:lpstr>
      <vt:lpstr>Calibri</vt:lpstr>
      <vt:lpstr>Open Sans</vt:lpstr>
      <vt:lpstr>PT Sans</vt:lpstr>
      <vt:lpstr>Times New Roman</vt:lpstr>
      <vt:lpstr>1_Office</vt:lpstr>
      <vt:lpstr>Microsoft Excel-Arbeitsblatt</vt:lpstr>
      <vt:lpstr>Information Memorandum (IM)</vt:lpstr>
      <vt:lpstr>Disclaimer</vt:lpstr>
      <vt:lpstr>Agenda</vt:lpstr>
      <vt:lpstr>PowerPoint-Präsentation</vt:lpstr>
      <vt:lpstr>Executive Summary</vt:lpstr>
      <vt:lpstr>Investment Highlights</vt:lpstr>
      <vt:lpstr>PowerPoint-Präsentation</vt:lpstr>
      <vt:lpstr>Firmenprofil – Übersicht</vt:lpstr>
      <vt:lpstr>PowerPoint-Präsentation</vt:lpstr>
      <vt:lpstr>Firmenprofil – Strategie und Erwartungen für die Entwicklung der Erträge </vt:lpstr>
      <vt:lpstr>PowerPoint-Präsentation</vt:lpstr>
      <vt:lpstr>PowerPoint-Präsentation</vt:lpstr>
      <vt:lpstr>Organisationsstruktur – Managementprofile</vt:lpstr>
      <vt:lpstr>Transaktionsstruktur</vt:lpstr>
      <vt:lpstr>PowerPoint-Präsentation</vt:lpstr>
      <vt:lpstr>PowerPoint-Präsentation</vt:lpstr>
      <vt:lpstr>Produkte und Dienstleistungen </vt:lpstr>
      <vt:lpstr>SWOT Analyse der Geschäftstätigkeit </vt:lpstr>
      <vt:lpstr>PowerPoint-Präsentation</vt:lpstr>
      <vt:lpstr>Kundengruppen</vt:lpstr>
      <vt:lpstr>PowerPoint-Präsentation</vt:lpstr>
      <vt:lpstr>Marktübersicht                                                                                                                                                                                                                                                                                                                                                                                                                                                                                                                                                                                                                                                                                                                                                                                                                                                                                                                                                                                                                                                                                                                                                                                                                                                                                                                                                                                                                                                                                                                                                                                                                                                                                                                                                                                                                </vt:lpstr>
      <vt:lpstr>Aktuelle Trends</vt:lpstr>
      <vt:lpstr>Branchenausblick </vt:lpstr>
      <vt:lpstr>Wettbewerb</vt:lpstr>
      <vt:lpstr>PowerPoint-Präsentation</vt:lpstr>
      <vt:lpstr>Finanzübersicht</vt:lpstr>
      <vt:lpstr>GuV – Historie und Plan</vt:lpstr>
      <vt:lpstr>Historische Bilanz und Planung</vt:lpstr>
      <vt:lpstr>Historischer Cash-Flow und Planung</vt:lpstr>
      <vt:lpstr>EBITDA Bereinigungen &amp; Einmal-Effekte</vt:lpstr>
      <vt:lpstr>Aktuelle Auftragspipeline</vt:lpstr>
      <vt:lpstr>PowerPoint-Präsentation</vt:lpstr>
      <vt:lpstr>Zeitplan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 Hesselmann</dc:creator>
  <cp:lastModifiedBy>Anja Seeliger</cp:lastModifiedBy>
  <cp:revision>10</cp:revision>
  <dcterms:created xsi:type="dcterms:W3CDTF">2018-07-25T12:27:09Z</dcterms:created>
  <dcterms:modified xsi:type="dcterms:W3CDTF">2026-02-26T08:19:33Z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0x010100D7A1946F5FB51B459DDB186236A393BD</vt:lpwstr>
  </property>
  <property fmtid="{D5CDD505-2E9C-101B-9397-08002B2CF9AE}" pid="3" name="Order">
    <vt:r8>2527900</vt:r8>
  </property>
  <property fmtid="{D5CDD505-2E9C-101B-9397-08002B2CF9AE}" pid="4" name="_ExtendedDescription">
    <vt:lpwstr/>
  </property>
  <property fmtid="{D5CDD505-2E9C-101B-9397-08002B2CF9AE}" pid="5" name="MediaServiceImageTags">
    <vt:lpwstr/>
  </property>
</Properties>
</file>